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73" r:id="rId3"/>
    <p:sldId id="256" r:id="rId4"/>
    <p:sldId id="257" r:id="rId5"/>
    <p:sldId id="258" r:id="rId6"/>
    <p:sldId id="259" r:id="rId7"/>
    <p:sldId id="260" r:id="rId8"/>
    <p:sldId id="261" r:id="rId9"/>
    <p:sldId id="272" r:id="rId10"/>
    <p:sldId id="278" r:id="rId11"/>
    <p:sldId id="266" r:id="rId12"/>
    <p:sldId id="269" r:id="rId13"/>
    <p:sldId id="268" r:id="rId14"/>
    <p:sldId id="276" r:id="rId15"/>
    <p:sldId id="277" r:id="rId16"/>
    <p:sldId id="27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51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30.10.2013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a:xfrm>
            <a:off x="0" y="620688"/>
            <a:ext cx="9144000" cy="504056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6000" b="1" i="0" u="none" strike="noStrike" kern="1200" cap="none" spc="0" normalizeH="0" baseline="0" noProof="0" dirty="0" smtClean="0">
                <a:ln>
                  <a:noFill/>
                </a:ln>
                <a:solidFill>
                  <a:schemeClr val="tx2">
                    <a:lumMod val="60000"/>
                    <a:lumOff val="40000"/>
                  </a:schemeClr>
                </a:solidFill>
                <a:effectLst>
                  <a:outerShdw blurRad="38100" dist="38100" dir="2700000" algn="tl">
                    <a:srgbClr val="000000">
                      <a:alpha val="43137"/>
                    </a:srgbClr>
                  </a:outerShdw>
                </a:effectLst>
                <a:uLnTx/>
                <a:uFillTx/>
                <a:latin typeface="Constantia" pitchFamily="18" charset="0"/>
                <a:ea typeface="+mj-ea"/>
                <a:cs typeface="Andalus" pitchFamily="18" charset="-78"/>
              </a:rPr>
              <a:t>ÜNİVERSİTE ÖĞRENCİSİNİN HAKLARI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6000" b="1" i="0" u="none" strike="noStrike" kern="1200" cap="none" spc="0" normalizeH="0" baseline="0" noProof="0" dirty="0" smtClean="0">
                <a:ln>
                  <a:noFill/>
                </a:ln>
                <a:solidFill>
                  <a:schemeClr val="tx2">
                    <a:lumMod val="60000"/>
                    <a:lumOff val="40000"/>
                  </a:schemeClr>
                </a:solidFill>
                <a:effectLst>
                  <a:outerShdw blurRad="38100" dist="38100" dir="2700000" algn="tl">
                    <a:srgbClr val="000000">
                      <a:alpha val="43137"/>
                    </a:srgbClr>
                  </a:outerShdw>
                </a:effectLst>
                <a:uLnTx/>
                <a:uFillTx/>
                <a:latin typeface="Constantia" pitchFamily="18" charset="0"/>
                <a:ea typeface="+mj-ea"/>
                <a:cs typeface="Andalus" pitchFamily="18" charset="-78"/>
              </a:rPr>
              <a:t>VE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6000" b="1" i="0" u="none" strike="noStrike" kern="1200" cap="none" spc="0" normalizeH="0" baseline="0" noProof="0" dirty="0" smtClean="0">
                <a:ln>
                  <a:noFill/>
                </a:ln>
                <a:solidFill>
                  <a:schemeClr val="tx2">
                    <a:lumMod val="60000"/>
                    <a:lumOff val="40000"/>
                  </a:schemeClr>
                </a:solidFill>
                <a:effectLst>
                  <a:outerShdw blurRad="38100" dist="38100" dir="2700000" algn="tl">
                    <a:srgbClr val="000000">
                      <a:alpha val="43137"/>
                    </a:srgbClr>
                  </a:outerShdw>
                </a:effectLst>
                <a:uLnTx/>
                <a:uFillTx/>
                <a:latin typeface="Constantia" pitchFamily="18" charset="0"/>
                <a:ea typeface="+mj-ea"/>
                <a:cs typeface="Andalus" pitchFamily="18" charset="-78"/>
              </a:rPr>
              <a:t>SORUMLULUKLARI</a:t>
            </a:r>
            <a:endParaRPr kumimoji="0" lang="tr-TR" sz="6000" b="1" i="0" u="none" strike="noStrike" kern="1200" cap="none" spc="0" normalizeH="0" baseline="0" noProof="0" dirty="0">
              <a:ln>
                <a:noFill/>
              </a:ln>
              <a:solidFill>
                <a:schemeClr val="tx2">
                  <a:lumMod val="60000"/>
                  <a:lumOff val="40000"/>
                </a:schemeClr>
              </a:solidFill>
              <a:effectLst>
                <a:outerShdw blurRad="38100" dist="38100" dir="2700000" algn="tl">
                  <a:srgbClr val="000000">
                    <a:alpha val="43137"/>
                  </a:srgbClr>
                </a:outerShdw>
              </a:effectLst>
              <a:uLnTx/>
              <a:uFillTx/>
              <a:latin typeface="Constantia" pitchFamily="18" charset="0"/>
              <a:ea typeface="+mj-ea"/>
              <a:cs typeface="Andalus"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BÖLÜME İLİŞKİN SORUMLULUKAR</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124744"/>
            <a:ext cx="9144000" cy="3528392"/>
          </a:xfrm>
        </p:spPr>
        <p:txBody>
          <a:bodyPr>
            <a:normAutofit/>
          </a:bodyPr>
          <a:lstStyle/>
          <a:p>
            <a:pPr>
              <a:buNone/>
            </a:pPr>
            <a:r>
              <a:rPr lang="tr-TR" sz="2500" dirty="0" smtClean="0">
                <a:latin typeface="Times New Roman" pitchFamily="18" charset="0"/>
                <a:cs typeface="Times New Roman" pitchFamily="18" charset="0"/>
              </a:rPr>
              <a:t>1. Giriş ve çıkışın öğrenci kapısından yapmak, öğretim üyelerine ait girişi kullanılmamak</a:t>
            </a:r>
          </a:p>
          <a:p>
            <a:pPr>
              <a:buNone/>
            </a:pPr>
            <a:r>
              <a:rPr lang="tr-TR" sz="2500" dirty="0" smtClean="0">
                <a:latin typeface="Times New Roman" pitchFamily="18" charset="0"/>
                <a:cs typeface="Times New Roman" pitchFamily="18" charset="0"/>
              </a:rPr>
              <a:t>2. Asansörü kullanmamak</a:t>
            </a:r>
          </a:p>
          <a:p>
            <a:pPr>
              <a:buNone/>
            </a:pPr>
            <a:r>
              <a:rPr lang="tr-TR" sz="2500" dirty="0" smtClean="0">
                <a:latin typeface="Times New Roman" pitchFamily="18" charset="0"/>
                <a:cs typeface="Times New Roman" pitchFamily="18" charset="0"/>
              </a:rPr>
              <a:t>3. Öğretim üyelerinin bulunduğu koridorda dolaşmamak veya beklememek</a:t>
            </a:r>
          </a:p>
          <a:p>
            <a:pPr>
              <a:buNone/>
            </a:pPr>
            <a:r>
              <a:rPr lang="tr-TR" sz="2500" dirty="0" smtClean="0">
                <a:latin typeface="Times New Roman" pitchFamily="18" charset="0"/>
                <a:cs typeface="Times New Roman" pitchFamily="18" charset="0"/>
              </a:rPr>
              <a:t>4. Ders esnasında hiçbir nedenle koridorda bulunmamak</a:t>
            </a:r>
          </a:p>
          <a:p>
            <a:pPr>
              <a:buNone/>
            </a:pPr>
            <a:r>
              <a:rPr lang="tr-TR" sz="2500" dirty="0" smtClean="0">
                <a:latin typeface="Times New Roman" pitchFamily="18" charset="0"/>
                <a:cs typeface="Times New Roman" pitchFamily="18" charset="0"/>
              </a:rPr>
              <a:t>5. Derslikleri hiçbir şekilde kirletilmemek ve dersliklerde yer alan eşyalara zarar vermemek</a:t>
            </a:r>
          </a:p>
        </p:txBody>
      </p:sp>
      <p:sp>
        <p:nvSpPr>
          <p:cNvPr id="4" name="3 Metin kutusu"/>
          <p:cNvSpPr txBox="1"/>
          <p:nvPr/>
        </p:nvSpPr>
        <p:spPr>
          <a:xfrm>
            <a:off x="755576" y="4653137"/>
            <a:ext cx="7848872" cy="207749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tr-TR" b="1" dirty="0" smtClean="0">
                <a:latin typeface="Times New Roman" pitchFamily="18" charset="0"/>
                <a:cs typeface="Times New Roman" pitchFamily="18" charset="0"/>
              </a:rPr>
              <a:t>YÜKSEKÖĞRETİM KURUMLARI ÖĞRENCİ DİSİPLİN YÖNETMELİĞİ</a:t>
            </a:r>
          </a:p>
          <a:p>
            <a:pPr algn="ctr"/>
            <a:r>
              <a:rPr lang="tr-TR" dirty="0" smtClean="0">
                <a:solidFill>
                  <a:srgbClr val="FF0000"/>
                </a:solidFill>
                <a:latin typeface="Times New Roman" pitchFamily="18" charset="0"/>
                <a:cs typeface="Times New Roman" pitchFamily="18" charset="0"/>
              </a:rPr>
              <a:t>BİR YARIYIL İÇİN UZAKLAŞTIRMA CEZASINI GEREKTİREN DİSİPLİN SUÇLARI</a:t>
            </a:r>
            <a:endParaRPr lang="tr-TR" dirty="0" smtClean="0">
              <a:latin typeface="Times New Roman" pitchFamily="18" charset="0"/>
              <a:cs typeface="Times New Roman" pitchFamily="18" charset="0"/>
            </a:endParaRPr>
          </a:p>
          <a:p>
            <a:r>
              <a:rPr lang="tr-TR" sz="2500" dirty="0" smtClean="0">
                <a:latin typeface="Times New Roman" pitchFamily="18" charset="0"/>
                <a:cs typeface="Times New Roman" pitchFamily="18" charset="0"/>
              </a:rPr>
              <a:t>d)Yükseköğretim kurumu bünyesinde mevcut </a:t>
            </a:r>
            <a:r>
              <a:rPr lang="tr-TR" sz="25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bina, demirbaş eşya ve benzeri malzemeyi tahrip etmek </a:t>
            </a:r>
            <a:r>
              <a:rPr lang="tr-TR" sz="2500" dirty="0" smtClean="0">
                <a:latin typeface="Times New Roman" pitchFamily="18" charset="0"/>
                <a:cs typeface="Times New Roman" pitchFamily="18" charset="0"/>
              </a:rPr>
              <a:t>veya bilişim sistemine zarar vermek,</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SINAVLARA İLİŞKİN SORUMLULUKLAR</a:t>
            </a:r>
            <a:endParaRPr lang="tr-TR" sz="3000" b="1" dirty="0">
              <a:solidFill>
                <a:schemeClr val="tx2">
                  <a:lumMod val="60000"/>
                  <a:lumOff val="40000"/>
                </a:schemeClr>
              </a:solidFill>
              <a:latin typeface="Times New Roman" pitchFamily="18" charset="0"/>
              <a:cs typeface="Times New Roman" pitchFamily="18" charset="0"/>
            </a:endParaRPr>
          </a:p>
        </p:txBody>
      </p:sp>
      <p:sp>
        <p:nvSpPr>
          <p:cNvPr id="3" name="2 İçerik Yer Tutucusu"/>
          <p:cNvSpPr>
            <a:spLocks noGrp="1"/>
          </p:cNvSpPr>
          <p:nvPr>
            <p:ph idx="1"/>
          </p:nvPr>
        </p:nvSpPr>
        <p:spPr>
          <a:xfrm>
            <a:off x="0" y="1600200"/>
            <a:ext cx="9144000" cy="5257800"/>
          </a:xfrm>
        </p:spPr>
        <p:txBody>
          <a:bodyPr>
            <a:normAutofit/>
          </a:bodyPr>
          <a:lstStyle/>
          <a:p>
            <a:pPr marL="514350" indent="-514350">
              <a:buNone/>
            </a:pPr>
            <a:r>
              <a:rPr lang="tr-TR" sz="3000" dirty="0" smtClean="0">
                <a:latin typeface="Times New Roman" pitchFamily="18" charset="0"/>
                <a:cs typeface="Times New Roman" pitchFamily="18" charset="0"/>
              </a:rPr>
              <a:t>1. Sınav gözetmeninin sınav boyunca sınava ilişkin her türlü uyarı ve taleplerine uymak</a:t>
            </a:r>
          </a:p>
          <a:p>
            <a:pPr marL="514350" indent="-514350">
              <a:buNone/>
            </a:pPr>
            <a:r>
              <a:rPr lang="tr-TR" sz="3000" dirty="0" smtClean="0">
                <a:latin typeface="Times New Roman" pitchFamily="18" charset="0"/>
                <a:cs typeface="Times New Roman" pitchFamily="18" charset="0"/>
              </a:rPr>
              <a:t>2. Sınava öğrenci kimliği ile girmek</a:t>
            </a:r>
          </a:p>
          <a:p>
            <a:pPr marL="514350" indent="-514350">
              <a:buNone/>
            </a:pPr>
            <a:r>
              <a:rPr lang="tr-TR" sz="3000" dirty="0" smtClean="0">
                <a:latin typeface="Times New Roman" pitchFamily="18" charset="0"/>
                <a:cs typeface="Times New Roman" pitchFamily="18" charset="0"/>
              </a:rPr>
              <a:t>3. Sınav başlamadan sınavla ilgili ya da ilgisiz tüm yazılı materyalleri oturulan sıradan uzaklaştırmak</a:t>
            </a:r>
          </a:p>
          <a:p>
            <a:pPr marL="514350" indent="-514350">
              <a:buNone/>
            </a:pPr>
            <a:r>
              <a:rPr lang="tr-TR" sz="3000" dirty="0" smtClean="0">
                <a:latin typeface="Times New Roman" pitchFamily="18" charset="0"/>
                <a:cs typeface="Times New Roman" pitchFamily="18" charset="0"/>
              </a:rPr>
              <a:t>4. Sınav esnasında sınav gözetmeniyle kesinlikle konuşmamak</a:t>
            </a:r>
          </a:p>
          <a:p>
            <a:pPr marL="514350" indent="-514350">
              <a:buNone/>
            </a:pPr>
            <a:r>
              <a:rPr lang="tr-TR" sz="3000" dirty="0" smtClean="0">
                <a:latin typeface="Times New Roman" pitchFamily="18" charset="0"/>
                <a:cs typeface="Times New Roman" pitchFamily="18" charset="0"/>
              </a:rPr>
              <a:t>5. Sınavdan çıktıktan sonra hiçbir nedenle koridorda beklememek</a:t>
            </a:r>
            <a:endParaRPr lang="tr-TR"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SINAVLARA İLİŞKİN HAKLAR</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412776"/>
            <a:ext cx="9144000" cy="1108720"/>
          </a:xfrm>
        </p:spPr>
        <p:txBody>
          <a:bodyPr>
            <a:normAutofit/>
          </a:bodyPr>
          <a:lstStyle/>
          <a:p>
            <a:pPr marL="514350" indent="-514350">
              <a:buNone/>
            </a:pPr>
            <a:r>
              <a:rPr lang="tr-TR" sz="3000" dirty="0" smtClean="0">
                <a:latin typeface="Times New Roman" pitchFamily="18" charset="0"/>
                <a:cs typeface="Times New Roman" pitchFamily="18" charset="0"/>
              </a:rPr>
              <a:t>1. Sınav kağıdının incelenmesini dilekçe yoluyla talep edebilmek</a:t>
            </a:r>
          </a:p>
          <a:p>
            <a:pPr marL="514350" indent="-514350">
              <a:buNone/>
            </a:pPr>
            <a:endParaRPr lang="tr-TR" sz="3000" dirty="0" smtClean="0">
              <a:latin typeface="Times New Roman" pitchFamily="18" charset="0"/>
              <a:cs typeface="Times New Roman" pitchFamily="18" charset="0"/>
            </a:endParaRPr>
          </a:p>
          <a:p>
            <a:pPr marL="514350" indent="-514350">
              <a:buNone/>
            </a:pPr>
            <a:endParaRPr lang="tr-TR" sz="3000" dirty="0" smtClean="0">
              <a:latin typeface="Times New Roman" pitchFamily="18" charset="0"/>
              <a:cs typeface="Times New Roman" pitchFamily="18" charset="0"/>
            </a:endParaRPr>
          </a:p>
          <a:p>
            <a:pPr marL="514350" indent="-514350">
              <a:buNone/>
            </a:pPr>
            <a:endParaRPr lang="tr-TR" sz="3000" dirty="0" smtClean="0">
              <a:latin typeface="Times New Roman" pitchFamily="18" charset="0"/>
              <a:cs typeface="Times New Roman" pitchFamily="18" charset="0"/>
            </a:endParaRPr>
          </a:p>
          <a:p>
            <a:pPr>
              <a:buNone/>
            </a:pPr>
            <a:endParaRPr lang="tr-TR" sz="3000" dirty="0" smtClean="0">
              <a:latin typeface="Times New Roman" pitchFamily="18" charset="0"/>
              <a:cs typeface="Times New Roman" pitchFamily="18" charset="0"/>
            </a:endParaRPr>
          </a:p>
          <a:p>
            <a:pPr>
              <a:buNone/>
            </a:pPr>
            <a:endParaRPr lang="tr-TR" sz="3000" dirty="0">
              <a:latin typeface="Times New Roman" pitchFamily="18" charset="0"/>
              <a:cs typeface="Times New Roman" pitchFamily="18" charset="0"/>
            </a:endParaRPr>
          </a:p>
        </p:txBody>
      </p:sp>
      <p:sp>
        <p:nvSpPr>
          <p:cNvPr id="4" name="3 Metin kutusu"/>
          <p:cNvSpPr txBox="1"/>
          <p:nvPr/>
        </p:nvSpPr>
        <p:spPr>
          <a:xfrm>
            <a:off x="971600" y="2492896"/>
            <a:ext cx="7056784" cy="2939266"/>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buNone/>
            </a:pPr>
            <a:r>
              <a:rPr lang="tr-TR" sz="2000" b="1" dirty="0" smtClean="0">
                <a:latin typeface="Times New Roman" pitchFamily="18" charset="0"/>
                <a:cs typeface="Times New Roman" pitchFamily="18" charset="0"/>
              </a:rPr>
              <a:t>“Bilgi Edinme Hakkı Kanununun Uygulanmasına İlişkin Esas ve Usuller Hakkında Yönetmelik”</a:t>
            </a:r>
          </a:p>
          <a:p>
            <a:pPr algn="ctr">
              <a:buNone/>
            </a:pPr>
            <a:endParaRPr lang="tr-TR" sz="2000" b="1" dirty="0" smtClean="0">
              <a:latin typeface="Times New Roman" pitchFamily="18" charset="0"/>
              <a:cs typeface="Times New Roman" pitchFamily="18" charset="0"/>
            </a:endParaRPr>
          </a:p>
          <a:p>
            <a:pPr algn="just">
              <a:buNone/>
            </a:pPr>
            <a:r>
              <a:rPr lang="tr-TR" sz="2500" b="1" dirty="0" smtClean="0">
                <a:latin typeface="Times New Roman" pitchFamily="18" charset="0"/>
                <a:cs typeface="Times New Roman" pitchFamily="18" charset="0"/>
              </a:rPr>
              <a:t>Madde 9 </a:t>
            </a:r>
            <a:r>
              <a:rPr lang="tr-TR" sz="2500" dirty="0" smtClean="0">
                <a:latin typeface="Times New Roman" pitchFamily="18" charset="0"/>
                <a:cs typeface="Times New Roman" pitchFamily="18" charset="0"/>
              </a:rPr>
              <a:t>- Gerçek kişiler tarafından yapılacak bilgi edinme başvurusu; başvuru sahibinin adı ve soyadı, imzası, oturma yeri veya iş adresini içeren </a:t>
            </a:r>
            <a:r>
              <a:rPr lang="tr-TR" sz="25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dilekçeyle</a:t>
            </a:r>
            <a:r>
              <a:rPr lang="tr-TR" sz="2500" dirty="0" smtClean="0">
                <a:latin typeface="Times New Roman" pitchFamily="18" charset="0"/>
                <a:cs typeface="Times New Roman" pitchFamily="18" charset="0"/>
              </a:rPr>
              <a:t>, istenen bilgi veya belgenin bulunduğu kurum ve kuruluşa yapılır.</a:t>
            </a:r>
            <a:endParaRPr lang="tr-TR" sz="3000" dirty="0"/>
          </a:p>
        </p:txBody>
      </p:sp>
      <p:sp>
        <p:nvSpPr>
          <p:cNvPr id="5" name="4 Metin kutusu"/>
          <p:cNvSpPr txBox="1"/>
          <p:nvPr/>
        </p:nvSpPr>
        <p:spPr>
          <a:xfrm>
            <a:off x="0" y="5733256"/>
            <a:ext cx="9144000" cy="1015663"/>
          </a:xfrm>
          <a:prstGeom prst="rect">
            <a:avLst/>
          </a:prstGeom>
          <a:noFill/>
        </p:spPr>
        <p:txBody>
          <a:bodyPr wrap="square" rtlCol="0">
            <a:spAutoFit/>
          </a:bodyPr>
          <a:lstStyle/>
          <a:p>
            <a:r>
              <a:rPr lang="tr-TR" sz="3000" dirty="0" smtClean="0">
                <a:latin typeface="Times New Roman" pitchFamily="18" charset="0"/>
                <a:cs typeface="Times New Roman" pitchFamily="18" charset="0"/>
              </a:rPr>
              <a:t>2. Soruları cevaplamaya istediği sorundan başlayabilmek</a:t>
            </a:r>
          </a:p>
          <a:p>
            <a:endParaRPr lang="tr-TR" sz="3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DERSLERE İLİŞKİN SORUMLULUKLAR</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124744"/>
            <a:ext cx="9144000" cy="2952328"/>
          </a:xfrm>
        </p:spPr>
        <p:txBody>
          <a:bodyPr>
            <a:normAutofit/>
          </a:bodyPr>
          <a:lstStyle/>
          <a:p>
            <a:pPr marL="514350" indent="-514350">
              <a:buNone/>
            </a:pPr>
            <a:r>
              <a:rPr lang="tr-TR" sz="2800" dirty="0" smtClean="0">
                <a:latin typeface="Times New Roman" pitchFamily="18" charset="0"/>
                <a:cs typeface="Times New Roman" pitchFamily="18" charset="0"/>
              </a:rPr>
              <a:t>1. Dersin sorumlu öğretim üyesinin ardından sınıfa girmemek</a:t>
            </a:r>
          </a:p>
          <a:p>
            <a:pPr marL="514350" indent="-514350">
              <a:buNone/>
            </a:pPr>
            <a:r>
              <a:rPr lang="tr-TR" sz="2800" dirty="0" smtClean="0">
                <a:latin typeface="Times New Roman" pitchFamily="18" charset="0"/>
                <a:cs typeface="Times New Roman" pitchFamily="18" charset="0"/>
              </a:rPr>
              <a:t>2. Derse hazırlıklı gelmek</a:t>
            </a:r>
          </a:p>
          <a:p>
            <a:pPr marL="514350" indent="-514350">
              <a:buNone/>
            </a:pPr>
            <a:r>
              <a:rPr lang="tr-TR" sz="2800" dirty="0" smtClean="0">
                <a:latin typeface="Times New Roman" pitchFamily="18" charset="0"/>
                <a:cs typeface="Times New Roman" pitchFamily="18" charset="0"/>
              </a:rPr>
              <a:t>3. Dersin işleyişine zarar verecek tutum ve davranışlardan kaçınmak </a:t>
            </a:r>
            <a:endParaRPr lang="tr-TR" sz="2800" dirty="0" smtClean="0">
              <a:latin typeface="Times New Roman" pitchFamily="18" charset="0"/>
              <a:cs typeface="Times New Roman" pitchFamily="18" charset="0"/>
            </a:endParaRPr>
          </a:p>
          <a:p>
            <a:pPr marL="514350" indent="-514350">
              <a:buNone/>
            </a:pPr>
            <a:r>
              <a:rPr lang="tr-TR" sz="2800" dirty="0" smtClean="0">
                <a:latin typeface="Times New Roman" pitchFamily="18" charset="0"/>
                <a:cs typeface="Times New Roman" pitchFamily="18" charset="0"/>
              </a:rPr>
              <a:t>4. Her ne sebeple olursa olsun ders yoklamasında bir başkasının yerine imza atmamak</a:t>
            </a:r>
            <a:endParaRPr lang="tr-TR" sz="2800" dirty="0" smtClean="0">
              <a:latin typeface="Times New Roman" pitchFamily="18" charset="0"/>
              <a:cs typeface="Times New Roman" pitchFamily="18" charset="0"/>
            </a:endParaRPr>
          </a:p>
        </p:txBody>
      </p:sp>
      <p:sp>
        <p:nvSpPr>
          <p:cNvPr id="4" name="3 Metin kutusu"/>
          <p:cNvSpPr txBox="1"/>
          <p:nvPr/>
        </p:nvSpPr>
        <p:spPr>
          <a:xfrm>
            <a:off x="611560" y="4134177"/>
            <a:ext cx="7920880" cy="2723823"/>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tr-TR" b="1" dirty="0" smtClean="0">
                <a:latin typeface="Times New Roman" pitchFamily="18" charset="0"/>
                <a:cs typeface="Times New Roman" pitchFamily="18" charset="0"/>
              </a:rPr>
              <a:t>YÜKSEKÖĞRETİM KURUMLARI ÖĞRENCİ DİSİPLİN YÖNETMELİĞİ</a:t>
            </a:r>
          </a:p>
          <a:p>
            <a:pPr algn="ctr"/>
            <a:r>
              <a:rPr lang="tr-TR" dirty="0" smtClean="0">
                <a:solidFill>
                  <a:srgbClr val="FF0000"/>
                </a:solidFill>
                <a:latin typeface="Times New Roman" pitchFamily="18" charset="0"/>
                <a:cs typeface="Times New Roman" pitchFamily="18" charset="0"/>
              </a:rPr>
              <a:t>KINAMA CEZASINI GEREKTİREN DİSİPLİN SUÇLARI</a:t>
            </a:r>
          </a:p>
          <a:p>
            <a:endParaRPr lang="tr-TR" sz="2000" dirty="0" smtClean="0">
              <a:solidFill>
                <a:srgbClr val="FF0000"/>
              </a:solidFill>
              <a:latin typeface="Times New Roman" pitchFamily="18" charset="0"/>
              <a:cs typeface="Times New Roman" pitchFamily="18" charset="0"/>
            </a:endParaRPr>
          </a:p>
          <a:p>
            <a:pPr marL="457200" indent="-457200">
              <a:buAutoNum type="alphaLcParenR"/>
            </a:pPr>
            <a:r>
              <a:rPr lang="tr-TR" sz="2300" dirty="0" smtClean="0">
                <a:latin typeface="Times New Roman" pitchFamily="18" charset="0"/>
                <a:cs typeface="Times New Roman" pitchFamily="18" charset="0"/>
              </a:rPr>
              <a:t>Yükseköğretim kurumu yetkililerince istenilen bilgileri eksik veya yanlış bildirmek</a:t>
            </a:r>
          </a:p>
          <a:p>
            <a:pPr marL="457200" indent="-457200">
              <a:buFontTx/>
              <a:buAutoNum type="alphaLcParenR"/>
            </a:pPr>
            <a:r>
              <a:rPr lang="tr-TR" sz="2300" dirty="0" smtClean="0">
                <a:latin typeface="Times New Roman" pitchFamily="18" charset="0"/>
                <a:cs typeface="Times New Roman" pitchFamily="18" charset="0"/>
              </a:rPr>
              <a:t>Ders, seminer, uygulama, </a:t>
            </a:r>
            <a:r>
              <a:rPr lang="tr-TR" sz="2300" dirty="0" err="1" smtClean="0">
                <a:latin typeface="Times New Roman" pitchFamily="18" charset="0"/>
                <a:cs typeface="Times New Roman" pitchFamily="18" charset="0"/>
              </a:rPr>
              <a:t>laboratuvar</a:t>
            </a:r>
            <a:r>
              <a:rPr lang="tr-TR" sz="2300" dirty="0" smtClean="0">
                <a:latin typeface="Times New Roman" pitchFamily="18" charset="0"/>
                <a:cs typeface="Times New Roman" pitchFamily="18" charset="0"/>
              </a:rPr>
              <a:t>, atölye çalışması, bilimsel toplantı ve konferans gibi çalışmaların düzenini bozmak,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ÖĞRETİM ÜYELERİNE İLİŞKİN SORUMLULUKLAR</a:t>
            </a:r>
            <a:endParaRPr lang="tr-TR" sz="3000" b="1" dirty="0">
              <a:solidFill>
                <a:schemeClr val="tx2">
                  <a:lumMod val="60000"/>
                  <a:lumOff val="40000"/>
                </a:schemeClr>
              </a:solidFill>
              <a:latin typeface="Times New Roman" pitchFamily="18" charset="0"/>
              <a:cs typeface="Times New Roman" pitchFamily="18" charset="0"/>
            </a:endParaRPr>
          </a:p>
        </p:txBody>
      </p:sp>
      <p:sp>
        <p:nvSpPr>
          <p:cNvPr id="3" name="2 İçerik Yer Tutucusu"/>
          <p:cNvSpPr>
            <a:spLocks noGrp="1"/>
          </p:cNvSpPr>
          <p:nvPr>
            <p:ph idx="1"/>
          </p:nvPr>
        </p:nvSpPr>
        <p:spPr>
          <a:xfrm>
            <a:off x="0" y="1600200"/>
            <a:ext cx="9144000" cy="5257800"/>
          </a:xfrm>
        </p:spPr>
        <p:txBody>
          <a:bodyPr>
            <a:normAutofit/>
          </a:bodyPr>
          <a:lstStyle/>
          <a:p>
            <a:pPr marL="514350" indent="-514350">
              <a:buNone/>
            </a:pPr>
            <a:r>
              <a:rPr lang="tr-TR" sz="3000" dirty="0" smtClean="0">
                <a:latin typeface="Times New Roman" pitchFamily="18" charset="0"/>
                <a:cs typeface="Times New Roman" pitchFamily="18" charset="0"/>
              </a:rPr>
              <a:t>1. Öğretim üyelerinin bulunduğu koridorda beklememek ve dolaşmamak</a:t>
            </a:r>
          </a:p>
          <a:p>
            <a:pPr marL="514350" indent="-514350">
              <a:buNone/>
            </a:pPr>
            <a:r>
              <a:rPr lang="tr-TR" sz="3000" dirty="0" smtClean="0">
                <a:latin typeface="Times New Roman" pitchFamily="18" charset="0"/>
                <a:cs typeface="Times New Roman" pitchFamily="18" charset="0"/>
              </a:rPr>
              <a:t>2. Öğretim üyelerini akademik konular dışında bir nedenle rahatsız etmemek</a:t>
            </a:r>
          </a:p>
          <a:p>
            <a:pPr marL="514350" indent="-514350">
              <a:buNone/>
            </a:pPr>
            <a:r>
              <a:rPr lang="tr-TR" sz="3000" dirty="0" smtClean="0">
                <a:latin typeface="Times New Roman" pitchFamily="18" charset="0"/>
                <a:cs typeface="Times New Roman" pitchFamily="18" charset="0"/>
              </a:rPr>
              <a:t>3. Öğretim üyelerine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siz</a:t>
            </a:r>
            <a:r>
              <a:rPr lang="tr-TR" sz="3000" dirty="0" smtClean="0">
                <a:latin typeface="Times New Roman" pitchFamily="18" charset="0"/>
                <a:cs typeface="Times New Roman" pitchFamily="18" charset="0"/>
              </a:rPr>
              <a:t>” veya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hocam</a:t>
            </a:r>
            <a:r>
              <a:rPr lang="tr-TR" sz="3000" dirty="0" smtClean="0">
                <a:latin typeface="Times New Roman" pitchFamily="18" charset="0"/>
                <a:cs typeface="Times New Roman" pitchFamily="18" charset="0"/>
              </a:rPr>
              <a:t>” dışında herhangi bir şekilde hitap etmemek</a:t>
            </a:r>
          </a:p>
          <a:p>
            <a:pPr marL="514350" indent="-514350">
              <a:buNone/>
            </a:pPr>
            <a:r>
              <a:rPr lang="tr-TR" sz="3000" dirty="0" smtClean="0">
                <a:latin typeface="Times New Roman" pitchFamily="18" charset="0"/>
                <a:cs typeface="Times New Roman" pitchFamily="18" charset="0"/>
              </a:rPr>
              <a:t>4. Dersin sorumlu öğretim üyesi bizzat izin vermedikçe ders saatindeki herhangi bir etkinliğe katılmak için izinli sayılmamak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ÖĞRETİM ÜYELERİNE İLİŞKİN HAKLAR</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600200"/>
            <a:ext cx="9144000" cy="5257800"/>
          </a:xfrm>
        </p:spPr>
        <p:txBody>
          <a:bodyPr>
            <a:normAutofit/>
          </a:bodyPr>
          <a:lstStyle/>
          <a:p>
            <a:pPr marL="514350" indent="-514350">
              <a:buNone/>
            </a:pPr>
            <a:r>
              <a:rPr lang="tr-TR" sz="3000" dirty="0" smtClean="0">
                <a:latin typeface="Times New Roman" pitchFamily="18" charset="0"/>
                <a:cs typeface="Times New Roman" pitchFamily="18" charset="0"/>
              </a:rPr>
              <a:t>1. Dersi, dersin sorumlu öğretim üyesinden almak </a:t>
            </a:r>
          </a:p>
          <a:p>
            <a:pPr marL="514350" indent="-514350">
              <a:buNone/>
            </a:pPr>
            <a:r>
              <a:rPr lang="tr-TR" sz="3000" dirty="0" smtClean="0">
                <a:latin typeface="Times New Roman" pitchFamily="18" charset="0"/>
                <a:cs typeface="Times New Roman" pitchFamily="18" charset="0"/>
              </a:rPr>
              <a:t>2. </a:t>
            </a:r>
            <a:r>
              <a:rPr lang="tr-TR" sz="3000" b="1" dirty="0" smtClean="0">
                <a:solidFill>
                  <a:schemeClr val="tx2">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Akademik</a:t>
            </a:r>
            <a:r>
              <a:rPr lang="tr-TR" sz="3000" dirty="0" smtClean="0">
                <a:solidFill>
                  <a:srgbClr val="FF0000"/>
                </a:solidFill>
                <a:latin typeface="Times New Roman" pitchFamily="18" charset="0"/>
                <a:cs typeface="Times New Roman" pitchFamily="18" charset="0"/>
              </a:rPr>
              <a:t> danışmanlık </a:t>
            </a:r>
            <a:r>
              <a:rPr lang="tr-TR" sz="3000" dirty="0" smtClean="0">
                <a:latin typeface="Times New Roman" pitchFamily="18" charset="0"/>
                <a:cs typeface="Times New Roman" pitchFamily="18" charset="0"/>
              </a:rPr>
              <a:t>talep etmek</a:t>
            </a:r>
          </a:p>
          <a:p>
            <a:pPr marL="514350" indent="-514350">
              <a:buNone/>
            </a:pPr>
            <a:endParaRPr lang="tr-TR" sz="3000" dirty="0" smtClean="0">
              <a:latin typeface="Times New Roman" pitchFamily="18" charset="0"/>
              <a:cs typeface="Times New Roman" pitchFamily="18" charset="0"/>
            </a:endParaRPr>
          </a:p>
        </p:txBody>
      </p:sp>
      <p:sp>
        <p:nvSpPr>
          <p:cNvPr id="4" name="3 Metin kutusu"/>
          <p:cNvSpPr txBox="1"/>
          <p:nvPr/>
        </p:nvSpPr>
        <p:spPr>
          <a:xfrm>
            <a:off x="683568" y="2996952"/>
            <a:ext cx="7848872" cy="3631763"/>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tr-TR" b="1" dirty="0" smtClean="0">
                <a:latin typeface="Times New Roman" pitchFamily="18" charset="0"/>
                <a:cs typeface="Times New Roman" pitchFamily="18" charset="0"/>
              </a:rPr>
              <a:t>“KARADENİZ TEKNİK ÜNİVERSİTESİ ÖNLİSANS VE LİSANS EĞİTİM-ÖĞRETİM SINAV DEĞERLENDİRME VE ÖĞRENCİ İŞLERİ YÖNETMELİĞİ”</a:t>
            </a:r>
          </a:p>
          <a:p>
            <a:endParaRPr lang="tr-TR" sz="2200" b="1" dirty="0" smtClean="0">
              <a:latin typeface="Times New Roman" pitchFamily="18" charset="0"/>
              <a:cs typeface="Times New Roman" pitchFamily="18" charset="0"/>
            </a:endParaRPr>
          </a:p>
          <a:p>
            <a:r>
              <a:rPr lang="tr-TR" sz="2200" b="1" dirty="0" smtClean="0">
                <a:latin typeface="Times New Roman" pitchFamily="18" charset="0"/>
                <a:cs typeface="Times New Roman" pitchFamily="18" charset="0"/>
              </a:rPr>
              <a:t>MADDE 9 </a:t>
            </a:r>
            <a:r>
              <a:rPr lang="tr-TR" sz="2200" dirty="0" smtClean="0">
                <a:latin typeface="Times New Roman" pitchFamily="18" charset="0"/>
                <a:cs typeface="Times New Roman" pitchFamily="18" charset="0"/>
              </a:rPr>
              <a:t>(2) Her öğrenci için, kayıtlı oldukları bölüm başkanlığınca derslerin başlamasını takip eden en geç </a:t>
            </a:r>
            <a:r>
              <a:rPr lang="tr-TR" sz="2200" dirty="0" err="1" smtClean="0">
                <a:latin typeface="Times New Roman" pitchFamily="18" charset="0"/>
                <a:cs typeface="Times New Roman" pitchFamily="18" charset="0"/>
              </a:rPr>
              <a:t>onbeş</a:t>
            </a:r>
            <a:r>
              <a:rPr lang="tr-TR" sz="2200" dirty="0" smtClean="0">
                <a:latin typeface="Times New Roman" pitchFamily="18" charset="0"/>
                <a:cs typeface="Times New Roman" pitchFamily="18" charset="0"/>
              </a:rPr>
              <a:t> gün içinde, bir akademik danışman görevlendirilir. Akademik danışman, danışmanı olduğu öğrencilerin </a:t>
            </a:r>
            <a:r>
              <a:rPr lang="tr-TR" sz="22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derse yazılma işlemlerini</a:t>
            </a:r>
            <a:r>
              <a:rPr lang="tr-TR" sz="2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tr-TR" sz="2200" dirty="0" smtClean="0">
                <a:latin typeface="Times New Roman" pitchFamily="18" charset="0"/>
                <a:cs typeface="Times New Roman" pitchFamily="18" charset="0"/>
              </a:rPr>
              <a:t>Üniversite Yönetim Kurulunun belirleyeceği esaslar çerçevesinde denetler ve öğrencinin sosyal ve kültürel durum ve faaliyetlerinin başarısını olumsuz etkilememesi için gerekli yönlendirmeleri yapar.</a:t>
            </a:r>
            <a:endParaRPr lang="tr-TR" sz="2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ÖĞRENCİNİN DİLEK VE ŞİKAYET MERCİLERİ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600200"/>
            <a:ext cx="9144000" cy="5257800"/>
          </a:xfrm>
        </p:spPr>
        <p:txBody>
          <a:bodyPr>
            <a:normAutofit lnSpcReduction="10000"/>
          </a:bodyPr>
          <a:lstStyle/>
          <a:p>
            <a:pPr marL="514350" indent="-514350">
              <a:buAutoNum type="arabicPeriod"/>
            </a:pPr>
            <a:r>
              <a:rPr lang="tr-TR" sz="3000" dirty="0" smtClean="0">
                <a:latin typeface="Times New Roman" pitchFamily="18" charset="0"/>
                <a:cs typeface="Times New Roman" pitchFamily="18" charset="0"/>
              </a:rPr>
              <a:t>Akademik ve ders içeriklerine ilişkin soru ve dileklerin bildirileceği yer dersin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sorumlu öğretim üyesi</a:t>
            </a:r>
            <a:r>
              <a:rPr lang="tr-TR" sz="3000" dirty="0" smtClean="0">
                <a:latin typeface="Times New Roman" pitchFamily="18" charset="0"/>
                <a:cs typeface="Times New Roman" pitchFamily="18" charset="0"/>
              </a:rPr>
              <a:t>dir.</a:t>
            </a:r>
          </a:p>
          <a:p>
            <a:pPr marL="514350" indent="-514350">
              <a:buAutoNum type="arabicPeriod"/>
            </a:pPr>
            <a:endParaRPr lang="tr-TR" sz="3000" dirty="0" smtClean="0">
              <a:latin typeface="Times New Roman" pitchFamily="18" charset="0"/>
              <a:cs typeface="Times New Roman" pitchFamily="18" charset="0"/>
            </a:endParaRPr>
          </a:p>
          <a:p>
            <a:pPr>
              <a:buNone/>
            </a:pPr>
            <a:r>
              <a:rPr lang="tr-TR" sz="3000" dirty="0" smtClean="0">
                <a:latin typeface="Times New Roman" pitchFamily="18" charset="0"/>
                <a:cs typeface="Times New Roman" pitchFamily="18" charset="0"/>
              </a:rPr>
              <a:t>2. Dersliklerle ilgili meseleler, ders öncesi veya sonrası sorunlar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bölüm sekreterliği</a:t>
            </a:r>
            <a:r>
              <a:rPr lang="tr-TR" sz="3000" dirty="0" smtClean="0">
                <a:latin typeface="Times New Roman" pitchFamily="18" charset="0"/>
                <a:cs typeface="Times New Roman" pitchFamily="18" charset="0"/>
              </a:rPr>
              <a:t>ne iletilmelidir.</a:t>
            </a:r>
          </a:p>
          <a:p>
            <a:pPr>
              <a:buNone/>
            </a:pPr>
            <a:endParaRPr lang="tr-TR" sz="3000" dirty="0" smtClean="0">
              <a:latin typeface="Times New Roman" pitchFamily="18" charset="0"/>
              <a:cs typeface="Times New Roman" pitchFamily="18" charset="0"/>
            </a:endParaRPr>
          </a:p>
          <a:p>
            <a:pPr>
              <a:buNone/>
            </a:pPr>
            <a:r>
              <a:rPr lang="tr-TR" sz="3000" dirty="0" smtClean="0">
                <a:latin typeface="Times New Roman" pitchFamily="18" charset="0"/>
                <a:cs typeface="Times New Roman" pitchFamily="18" charset="0"/>
              </a:rPr>
              <a:t>3. Cebir, tehdit veya derse ilişkin işleyiş sorunları vb. durumlarda başvurulacak merci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bölüm başkanlığı</a:t>
            </a:r>
            <a:r>
              <a:rPr lang="tr-TR" sz="3000" dirty="0" smtClean="0">
                <a:latin typeface="Times New Roman" pitchFamily="18" charset="0"/>
                <a:cs typeface="Times New Roman" pitchFamily="18" charset="0"/>
              </a:rPr>
              <a:t>dır. </a:t>
            </a:r>
          </a:p>
          <a:p>
            <a:pPr>
              <a:buNone/>
            </a:pPr>
            <a:endParaRPr lang="tr-TR" sz="3000" dirty="0" smtClean="0">
              <a:latin typeface="Times New Roman" pitchFamily="18" charset="0"/>
              <a:cs typeface="Times New Roman" pitchFamily="18" charset="0"/>
            </a:endParaRPr>
          </a:p>
          <a:p>
            <a:pPr>
              <a:buNone/>
            </a:pPr>
            <a:r>
              <a:rPr lang="tr-TR" sz="3000" dirty="0" smtClean="0">
                <a:latin typeface="Times New Roman" pitchFamily="18" charset="0"/>
                <a:cs typeface="Times New Roman" pitchFamily="18" charset="0"/>
              </a:rPr>
              <a:t>4. Derse yazılımlar ve notlara ilişkin sorunlar </a:t>
            </a:r>
            <a:r>
              <a:rPr lang="tr-TR" sz="3000" b="1" dirty="0" smtClean="0">
                <a:effectLst>
                  <a:outerShdw blurRad="38100" dist="38100" dir="2700000" algn="tl">
                    <a:srgbClr val="000000">
                      <a:alpha val="43137"/>
                    </a:srgbClr>
                  </a:outerShdw>
                </a:effectLst>
                <a:latin typeface="Times New Roman" pitchFamily="18" charset="0"/>
                <a:cs typeface="Times New Roman" pitchFamily="18" charset="0"/>
              </a:rPr>
              <a:t>öğrenci işleri daire başkanlığına</a:t>
            </a:r>
            <a:r>
              <a:rPr lang="tr-TR" sz="3000" dirty="0" smtClean="0">
                <a:latin typeface="Times New Roman" pitchFamily="18" charset="0"/>
                <a:cs typeface="Times New Roman" pitchFamily="18" charset="0"/>
              </a:rPr>
              <a:t> iletilmelidir.</a:t>
            </a:r>
            <a:endParaRPr lang="tr-TR"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1484784"/>
            <a:ext cx="9144000" cy="4464496"/>
          </a:xfrm>
        </p:spPr>
        <p:txBody>
          <a:bodyPr>
            <a:noAutofit/>
          </a:bodyPr>
          <a:lstStyle/>
          <a:p>
            <a: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YÜKSEKÖĞRETİM KURUMLARI ÖĞRENCİ DİSİPLİN YÖNETMELİĞİ</a:t>
            </a:r>
            <a:r>
              <a:rPr lang="tr-TR" sz="4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4000" b="1"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4000" b="1"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4000" b="1"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000" dirty="0" smtClean="0">
                <a:latin typeface="Times New Roman" pitchFamily="18" charset="0"/>
                <a:cs typeface="Times New Roman" pitchFamily="18" charset="0"/>
              </a:rPr>
              <a:t>Resmi Gazete Tarihi: 18.08.2012 </a:t>
            </a:r>
            <a:br>
              <a:rPr lang="tr-TR" sz="3000" dirty="0" smtClean="0">
                <a:latin typeface="Times New Roman" pitchFamily="18" charset="0"/>
                <a:cs typeface="Times New Roman" pitchFamily="18" charset="0"/>
              </a:rPr>
            </a:br>
            <a:r>
              <a:rPr lang="tr-TR" sz="3000" dirty="0" smtClean="0">
                <a:latin typeface="Times New Roman" pitchFamily="18" charset="0"/>
                <a:cs typeface="Times New Roman" pitchFamily="18" charset="0"/>
              </a:rPr>
              <a:t>Resmi Gazete Sayısı: 28388</a:t>
            </a:r>
            <a:r>
              <a:rPr lang="tr-TR" sz="3000" dirty="0" smtClean="0"/>
              <a:t/>
            </a:r>
            <a:br>
              <a:rPr lang="tr-TR" sz="3000" dirty="0" smtClean="0"/>
            </a:br>
            <a:r>
              <a:rPr lang="tr-TR" sz="3000" dirty="0" smtClean="0">
                <a:latin typeface="Times New Roman" pitchFamily="18" charset="0"/>
                <a:cs typeface="Times New Roman" pitchFamily="18" charset="0"/>
              </a:rPr>
              <a:t/>
            </a:r>
            <a:br>
              <a:rPr lang="tr-TR" sz="3000" dirty="0" smtClean="0">
                <a:latin typeface="Times New Roman" pitchFamily="18" charset="0"/>
                <a:cs typeface="Times New Roman" pitchFamily="18" charset="0"/>
              </a:rPr>
            </a:br>
            <a:r>
              <a:rPr lang="tr-TR" sz="3000" dirty="0" smtClean="0">
                <a:latin typeface="Times New Roman" pitchFamily="18" charset="0"/>
                <a:cs typeface="Times New Roman" pitchFamily="18" charset="0"/>
              </a:rPr>
              <a:t>	</a:t>
            </a:r>
            <a:endParaRPr lang="tr-TR"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0"/>
            <a:ext cx="7556376" cy="1008111"/>
          </a:xfrm>
        </p:spPr>
        <p:txBody>
          <a:bodyPr>
            <a:noAutofit/>
          </a:bodyPr>
          <a:lstStyle/>
          <a:p>
            <a:r>
              <a:rPr lang="tr-TR" sz="3000" b="1" dirty="0" smtClean="0">
                <a:solidFill>
                  <a:schemeClr val="tx2">
                    <a:lumMod val="60000"/>
                    <a:lumOff val="40000"/>
                  </a:schemeClr>
                </a:solidFill>
                <a:latin typeface="Times New Roman" pitchFamily="18" charset="0"/>
                <a:cs typeface="Times New Roman" pitchFamily="18" charset="0"/>
              </a:rPr>
              <a:t>UYARMA CEZASINI GEREKTİREN DİSİPLİN SUÇLARI</a:t>
            </a:r>
            <a:endParaRPr lang="tr-TR" sz="3000" b="1" dirty="0">
              <a:solidFill>
                <a:schemeClr val="tx2">
                  <a:lumMod val="60000"/>
                  <a:lumOff val="40000"/>
                </a:schemeClr>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0" y="1916832"/>
            <a:ext cx="9144000" cy="4941168"/>
          </a:xfrm>
        </p:spPr>
        <p:txBody>
          <a:bodyPr>
            <a:normAutofit/>
          </a:bodyPr>
          <a:lstStyle/>
          <a:p>
            <a:pPr marL="457200" indent="-457200" algn="just">
              <a:buAutoNum type="alphaLcParenR"/>
            </a:pPr>
            <a:r>
              <a:rPr lang="tr-TR" sz="2500" dirty="0" smtClean="0">
                <a:solidFill>
                  <a:schemeClr val="tx1"/>
                </a:solidFill>
                <a:latin typeface="Times New Roman" pitchFamily="18" charset="0"/>
                <a:cs typeface="Times New Roman" pitchFamily="18" charset="0"/>
              </a:rPr>
              <a:t>Yükseköğretim kurumu yetkililerince sorulan hususları haklı bir sebep olmadan zamanında cevaplandırmamak,</a:t>
            </a:r>
          </a:p>
          <a:p>
            <a:pPr marL="457200" indent="-457200" algn="just">
              <a:buAutoNum type="alphaLcParenR"/>
            </a:pPr>
            <a:endParaRPr lang="tr-TR" sz="2500" dirty="0" smtClean="0">
              <a:solidFill>
                <a:schemeClr val="tx1"/>
              </a:solidFill>
              <a:latin typeface="Times New Roman" pitchFamily="18" charset="0"/>
              <a:cs typeface="Times New Roman" pitchFamily="18" charset="0"/>
            </a:endParaRPr>
          </a:p>
          <a:p>
            <a:pPr algn="just"/>
            <a:r>
              <a:rPr lang="tr-TR" sz="2500" dirty="0" smtClean="0">
                <a:solidFill>
                  <a:schemeClr val="tx1"/>
                </a:solidFill>
                <a:latin typeface="Times New Roman" pitchFamily="18" charset="0"/>
                <a:cs typeface="Times New Roman" pitchFamily="18" charset="0"/>
              </a:rPr>
              <a:t>b) Yükseköğretim kurumu yetkililerince </a:t>
            </a:r>
            <a:r>
              <a:rPr lang="tr-TR" sz="2500" dirty="0" err="1" smtClean="0">
                <a:solidFill>
                  <a:schemeClr val="tx1"/>
                </a:solidFill>
                <a:latin typeface="Times New Roman" pitchFamily="18" charset="0"/>
                <a:cs typeface="Times New Roman" pitchFamily="18" charset="0"/>
              </a:rPr>
              <a:t>tesbit</a:t>
            </a:r>
            <a:r>
              <a:rPr lang="tr-TR" sz="2500" dirty="0" smtClean="0">
                <a:solidFill>
                  <a:schemeClr val="tx1"/>
                </a:solidFill>
                <a:latin typeface="Times New Roman" pitchFamily="18" charset="0"/>
                <a:cs typeface="Times New Roman" pitchFamily="18" charset="0"/>
              </a:rPr>
              <a:t> edilen yerler dışında ilan asmak,</a:t>
            </a:r>
          </a:p>
          <a:p>
            <a:pPr algn="just"/>
            <a:endParaRPr lang="tr-TR" sz="2500" dirty="0" smtClean="0">
              <a:solidFill>
                <a:schemeClr val="tx1"/>
              </a:solidFill>
              <a:latin typeface="Times New Roman" pitchFamily="18" charset="0"/>
              <a:cs typeface="Times New Roman" pitchFamily="18" charset="0"/>
            </a:endParaRPr>
          </a:p>
          <a:p>
            <a:pPr algn="just"/>
            <a:r>
              <a:rPr lang="tr-TR" sz="2500" dirty="0" smtClean="0">
                <a:solidFill>
                  <a:schemeClr val="tx1"/>
                </a:solidFill>
                <a:latin typeface="Times New Roman" pitchFamily="18" charset="0"/>
                <a:cs typeface="Times New Roman" pitchFamily="18" charset="0"/>
              </a:rPr>
              <a:t>c) Yükseköğretim kurumunun izniyle asılmış duyuruları, program ve benzerlerini koparmak, yırtmak, değiştirmek, karalamak veya kirletmek</a:t>
            </a:r>
            <a:endParaRPr lang="tr-TR" sz="2500"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KINAMA CEZASINI GEREKTİREN DİSİPLİN SUÇLARI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600200"/>
            <a:ext cx="9144000" cy="5257800"/>
          </a:xfrm>
        </p:spPr>
        <p:txBody>
          <a:bodyPr>
            <a:normAutofit/>
          </a:bodyPr>
          <a:lstStyle/>
          <a:p>
            <a:pPr algn="just">
              <a:buNone/>
            </a:pPr>
            <a:r>
              <a:rPr lang="tr-TR" sz="2500" dirty="0" smtClean="0">
                <a:latin typeface="Times New Roman" pitchFamily="18" charset="0"/>
                <a:cs typeface="Times New Roman" pitchFamily="18" charset="0"/>
              </a:rPr>
              <a:t>a) Yükseköğretim kurumu yetkililerince istenilen bilgileri eksik veya yanlış bildirmek,</a:t>
            </a:r>
          </a:p>
          <a:p>
            <a:pPr algn="just">
              <a:buNone/>
            </a:pPr>
            <a:r>
              <a:rPr lang="tr-TR" sz="2500" dirty="0" smtClean="0">
                <a:latin typeface="Times New Roman" pitchFamily="18" charset="0"/>
                <a:cs typeface="Times New Roman" pitchFamily="18" charset="0"/>
              </a:rPr>
              <a:t>b) Ders, seminer, uygulama, </a:t>
            </a:r>
            <a:r>
              <a:rPr lang="tr-TR" sz="2500" dirty="0" err="1" smtClean="0">
                <a:latin typeface="Times New Roman" pitchFamily="18" charset="0"/>
                <a:cs typeface="Times New Roman" pitchFamily="18" charset="0"/>
              </a:rPr>
              <a:t>laboratuvar</a:t>
            </a:r>
            <a:r>
              <a:rPr lang="tr-TR" sz="2500" dirty="0" smtClean="0">
                <a:latin typeface="Times New Roman" pitchFamily="18" charset="0"/>
                <a:cs typeface="Times New Roman" pitchFamily="18" charset="0"/>
              </a:rPr>
              <a:t>, atölye çalışması, bilimsel toplantı ve konferans gibi çalışmaların düzenini bozmak,</a:t>
            </a:r>
          </a:p>
          <a:p>
            <a:pPr algn="just">
              <a:buNone/>
            </a:pPr>
            <a:r>
              <a:rPr lang="tr-TR" sz="2500" dirty="0" smtClean="0">
                <a:latin typeface="Times New Roman" pitchFamily="18" charset="0"/>
                <a:cs typeface="Times New Roman" pitchFamily="18" charset="0"/>
              </a:rPr>
              <a:t>c) Yükseköğretim kurumu içinde izinsiz afiş ve pankart asmak,</a:t>
            </a:r>
          </a:p>
          <a:p>
            <a:pPr algn="just">
              <a:buNone/>
            </a:pPr>
            <a:r>
              <a:rPr lang="tr-TR" sz="2500" dirty="0" smtClean="0">
                <a:latin typeface="Times New Roman" pitchFamily="18" charset="0"/>
                <a:cs typeface="Times New Roman" pitchFamily="18" charset="0"/>
              </a:rPr>
              <a:t>ç) Yükseköğretim kurumunca asılmış duyuruları, program ve benzerlerini koparmak, yırtmak, değiştirmek, karalamak veya kirletmek,</a:t>
            </a:r>
          </a:p>
          <a:p>
            <a:pPr algn="just">
              <a:buNone/>
            </a:pPr>
            <a:r>
              <a:rPr lang="tr-TR" sz="2500" dirty="0" smtClean="0">
                <a:latin typeface="Times New Roman" pitchFamily="18" charset="0"/>
                <a:cs typeface="Times New Roman" pitchFamily="18" charset="0"/>
              </a:rPr>
              <a:t>d) Sınavlarda kopyaya </a:t>
            </a:r>
            <a:r>
              <a:rPr lang="tr-TR" sz="2500" b="1" dirty="0" smtClean="0">
                <a:effectLst>
                  <a:outerShdw blurRad="38100" dist="38100" dir="2700000" algn="tl">
                    <a:srgbClr val="000000">
                      <a:alpha val="43137"/>
                    </a:srgbClr>
                  </a:outerShdw>
                </a:effectLst>
                <a:latin typeface="Times New Roman" pitchFamily="18" charset="0"/>
                <a:cs typeface="Times New Roman" pitchFamily="18" charset="0"/>
              </a:rPr>
              <a:t>teşebbüs etmek</a:t>
            </a:r>
            <a:r>
              <a:rPr lang="tr-TR" sz="2500" dirty="0" smtClean="0">
                <a:latin typeface="Times New Roman" pitchFamily="18" charset="0"/>
                <a:cs typeface="Times New Roman" pitchFamily="18" charset="0"/>
              </a:rPr>
              <a:t>.</a:t>
            </a:r>
          </a:p>
          <a:p>
            <a:pPr algn="just">
              <a:buNone/>
            </a:pPr>
            <a:endParaRPr lang="tr-TR" sz="25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570186"/>
          </a:xfrm>
        </p:spPr>
        <p:txBody>
          <a:bodyPr>
            <a:noAutofit/>
          </a:bodyPr>
          <a:lstStyle/>
          <a:p>
            <a:r>
              <a:rPr lang="tr-TR" sz="3000" b="1" dirty="0" smtClean="0">
                <a:solidFill>
                  <a:schemeClr val="tx2">
                    <a:lumMod val="60000"/>
                    <a:lumOff val="40000"/>
                  </a:schemeClr>
                </a:solidFill>
                <a:latin typeface="Times New Roman" pitchFamily="18" charset="0"/>
                <a:cs typeface="Times New Roman" pitchFamily="18" charset="0"/>
              </a:rPr>
              <a:t>BİR HAFTADAN BİR AYA KADAR UZAKLAŞTIRMA CEZASINI GEREKTİREN DİSİPLİN SUÇLARI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556792"/>
            <a:ext cx="9144000" cy="5301208"/>
          </a:xfrm>
        </p:spPr>
        <p:txBody>
          <a:bodyPr>
            <a:normAutofit/>
          </a:bodyPr>
          <a:lstStyle/>
          <a:p>
            <a:pPr algn="just">
              <a:buNone/>
            </a:pPr>
            <a:r>
              <a:rPr lang="tr-TR" sz="2300" dirty="0" smtClean="0">
                <a:latin typeface="Times New Roman" pitchFamily="18" charset="0"/>
                <a:cs typeface="Times New Roman" pitchFamily="18" charset="0"/>
              </a:rPr>
              <a:t>a) Öğrenme ve öğretme hürriyetini engelleyici eylemlerde bulunmak,</a:t>
            </a:r>
          </a:p>
          <a:p>
            <a:pPr algn="just">
              <a:buNone/>
            </a:pPr>
            <a:r>
              <a:rPr lang="tr-TR" sz="2300" dirty="0" smtClean="0">
                <a:latin typeface="Times New Roman" pitchFamily="18" charset="0"/>
                <a:cs typeface="Times New Roman" pitchFamily="18" charset="0"/>
              </a:rPr>
              <a:t>b) Disiplin soruşturmalarının sağlıklı bir şekilde yürütülmesini engellemek,</a:t>
            </a:r>
          </a:p>
          <a:p>
            <a:pPr algn="just">
              <a:buNone/>
            </a:pPr>
            <a:r>
              <a:rPr lang="tr-TR" sz="2300" dirty="0" smtClean="0">
                <a:latin typeface="Times New Roman" pitchFamily="18" charset="0"/>
                <a:cs typeface="Times New Roman" pitchFamily="18" charset="0"/>
              </a:rPr>
              <a:t>c) Yükseköğretim kurumundan aldığı kendine hak sağlayan bir belgeyi başkasına vererek kullandırmak veya başkasına ait bir belgeyi kullanmak,</a:t>
            </a:r>
          </a:p>
          <a:p>
            <a:pPr algn="just">
              <a:buNone/>
            </a:pPr>
            <a:r>
              <a:rPr lang="tr-TR" sz="2300" dirty="0" smtClean="0">
                <a:latin typeface="Times New Roman" pitchFamily="18" charset="0"/>
                <a:cs typeface="Times New Roman" pitchFamily="18" charset="0"/>
              </a:rPr>
              <a:t>ç) Yükseköğretim kurumunda kişilerin şeref ve haysiyetini zedeleyen sözlü veya yazılı eylemlerde bulunmak,</a:t>
            </a:r>
          </a:p>
          <a:p>
            <a:pPr algn="just">
              <a:buNone/>
            </a:pPr>
            <a:r>
              <a:rPr lang="tr-TR" sz="2300" dirty="0" smtClean="0">
                <a:latin typeface="Times New Roman" pitchFamily="18" charset="0"/>
                <a:cs typeface="Times New Roman" pitchFamily="18" charset="0"/>
              </a:rPr>
              <a:t>d) Yükseköğretim kurumu personelinin, kurum içinde ya da dışında, şeref ve haysiyetini zedeleyen sözlü veya yazılı eylemlerde bulunmak,</a:t>
            </a:r>
          </a:p>
          <a:p>
            <a:pPr algn="just">
              <a:buNone/>
            </a:pPr>
            <a:r>
              <a:rPr lang="tr-TR" sz="2300" dirty="0" smtClean="0">
                <a:latin typeface="Times New Roman" pitchFamily="18" charset="0"/>
                <a:cs typeface="Times New Roman" pitchFamily="18" charset="0"/>
              </a:rPr>
              <a:t>e) Yükseköğretim kurumunda alkollü içki içmek,</a:t>
            </a:r>
          </a:p>
          <a:p>
            <a:pPr algn="just">
              <a:buNone/>
            </a:pPr>
            <a:r>
              <a:rPr lang="tr-TR" sz="2300" dirty="0" smtClean="0">
                <a:latin typeface="Times New Roman" pitchFamily="18" charset="0"/>
                <a:cs typeface="Times New Roman" pitchFamily="18" charset="0"/>
              </a:rPr>
              <a:t>f) Yükseköğretim kurumuna ait kapalı ve açık mahallerde yetkililerden izin almadan toplantılar düzenlemek.</a:t>
            </a:r>
          </a:p>
          <a:p>
            <a:pPr algn="just">
              <a:buNone/>
            </a:pPr>
            <a:endParaRPr lang="tr-TR" sz="23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fontScale="90000"/>
          </a:bodyPr>
          <a:lstStyle/>
          <a:p>
            <a:r>
              <a:rPr lang="tr-TR" sz="3000" b="1" dirty="0" smtClean="0">
                <a:solidFill>
                  <a:schemeClr val="tx2">
                    <a:lumMod val="60000"/>
                    <a:lumOff val="40000"/>
                  </a:schemeClr>
                </a:solidFill>
                <a:latin typeface="Times New Roman" pitchFamily="18" charset="0"/>
                <a:cs typeface="Times New Roman" pitchFamily="18" charset="0"/>
              </a:rPr>
              <a:t>BİR YARIYIL İÇİN UZAKLAŞTIRMA CEZASINI GEREKTİREN DİSİPLİN SUÇLARI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600200"/>
            <a:ext cx="9144000" cy="5257800"/>
          </a:xfrm>
        </p:spPr>
        <p:txBody>
          <a:bodyPr>
            <a:noAutofit/>
          </a:bodyPr>
          <a:lstStyle/>
          <a:p>
            <a:pPr algn="just">
              <a:buNone/>
            </a:pPr>
            <a:r>
              <a:rPr lang="tr-TR" sz="2500" dirty="0" smtClean="0">
                <a:latin typeface="Times New Roman" pitchFamily="18" charset="0"/>
                <a:cs typeface="Times New Roman" pitchFamily="18" charset="0"/>
              </a:rPr>
              <a:t>a)Yükseköğretim kurumu personeli ve öğrencilerini tehdit etmek,</a:t>
            </a:r>
          </a:p>
          <a:p>
            <a:pPr algn="just">
              <a:buNone/>
            </a:pPr>
            <a:r>
              <a:rPr lang="tr-TR" sz="2500" dirty="0" smtClean="0">
                <a:latin typeface="Times New Roman" pitchFamily="18" charset="0"/>
                <a:cs typeface="Times New Roman" pitchFamily="18" charset="0"/>
              </a:rPr>
              <a:t>b)Yükseköğretim kurumlarında işgal ve benzeri fiillerle yükseköğretim kurumunun hizmetlerini engelleyici eylemlerde bulunmak,</a:t>
            </a:r>
          </a:p>
          <a:p>
            <a:pPr algn="just">
              <a:buNone/>
            </a:pPr>
            <a:r>
              <a:rPr lang="tr-TR" sz="2500" dirty="0" smtClean="0">
                <a:latin typeface="Times New Roman" pitchFamily="18" charset="0"/>
                <a:cs typeface="Times New Roman" pitchFamily="18" charset="0"/>
              </a:rPr>
              <a:t>c) Kurum personeli ve öğrencilerine fiili saldırıda bulunmak,</a:t>
            </a:r>
          </a:p>
          <a:p>
            <a:pPr algn="just">
              <a:buNone/>
            </a:pPr>
            <a:r>
              <a:rPr lang="tr-TR" sz="2500" dirty="0" smtClean="0">
                <a:latin typeface="Times New Roman" pitchFamily="18" charset="0"/>
                <a:cs typeface="Times New Roman" pitchFamily="18" charset="0"/>
              </a:rPr>
              <a:t>ç) Yükseköğretim kurumlarında hırsızlık yapmak,</a:t>
            </a:r>
          </a:p>
          <a:p>
            <a:pPr algn="just">
              <a:buNone/>
            </a:pPr>
            <a:r>
              <a:rPr lang="tr-TR" sz="2500" dirty="0" smtClean="0">
                <a:latin typeface="Times New Roman" pitchFamily="18" charset="0"/>
                <a:cs typeface="Times New Roman" pitchFamily="18" charset="0"/>
              </a:rPr>
              <a:t>d)Yükseköğretim kurumu bünyesinde mevcut </a:t>
            </a:r>
            <a:r>
              <a:rPr lang="tr-TR" sz="2500" b="1" dirty="0" smtClean="0">
                <a:effectLst>
                  <a:outerShdw blurRad="38100" dist="38100" dir="2700000" algn="tl">
                    <a:srgbClr val="000000">
                      <a:alpha val="43137"/>
                    </a:srgbClr>
                  </a:outerShdw>
                </a:effectLst>
                <a:latin typeface="Times New Roman" pitchFamily="18" charset="0"/>
                <a:cs typeface="Times New Roman" pitchFamily="18" charset="0"/>
              </a:rPr>
              <a:t>bina, demirbaş eşya ve benzeri malzemeyi tahrip etmek </a:t>
            </a:r>
            <a:r>
              <a:rPr lang="tr-TR" sz="2500" dirty="0" smtClean="0">
                <a:latin typeface="Times New Roman" pitchFamily="18" charset="0"/>
                <a:cs typeface="Times New Roman" pitchFamily="18" charset="0"/>
              </a:rPr>
              <a:t>veya bilişim sistemine zarar vermek,</a:t>
            </a:r>
          </a:p>
          <a:p>
            <a:pPr algn="just">
              <a:buNone/>
            </a:pPr>
            <a:r>
              <a:rPr lang="tr-TR" sz="2500" dirty="0" smtClean="0">
                <a:latin typeface="Times New Roman" pitchFamily="18" charset="0"/>
                <a:cs typeface="Times New Roman" pitchFamily="18" charset="0"/>
              </a:rPr>
              <a:t>e) Sınavlarda </a:t>
            </a:r>
            <a:r>
              <a:rPr lang="tr-TR" sz="2500" b="1" dirty="0" smtClean="0">
                <a:effectLst>
                  <a:outerShdw blurRad="38100" dist="38100" dir="2700000" algn="tl">
                    <a:srgbClr val="000000">
                      <a:alpha val="43137"/>
                    </a:srgbClr>
                  </a:outerShdw>
                </a:effectLst>
                <a:latin typeface="Times New Roman" pitchFamily="18" charset="0"/>
                <a:cs typeface="Times New Roman" pitchFamily="18" charset="0"/>
              </a:rPr>
              <a:t>kopya çekmek veya çektirmek</a:t>
            </a:r>
            <a:r>
              <a:rPr lang="tr-TR" sz="2500" dirty="0" smtClean="0">
                <a:latin typeface="Times New Roman" pitchFamily="18" charset="0"/>
                <a:cs typeface="Times New Roman" pitchFamily="18" charset="0"/>
              </a:rPr>
              <a:t>,</a:t>
            </a:r>
          </a:p>
          <a:p>
            <a:pPr algn="just">
              <a:buNone/>
            </a:pPr>
            <a:endParaRPr lang="tr-TR" sz="25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0"/>
            <a:ext cx="8373616"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İKİ YARIYIL İÇİN UZAKLAŞTIRMA CEZASINI GEREKTİREN DİSİPLİN SUÇLARI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340768"/>
            <a:ext cx="9144000" cy="5517232"/>
          </a:xfrm>
        </p:spPr>
        <p:txBody>
          <a:bodyPr>
            <a:noAutofit/>
          </a:bodyPr>
          <a:lstStyle/>
          <a:p>
            <a:pPr algn="just">
              <a:buNone/>
            </a:pPr>
            <a:r>
              <a:rPr lang="tr-TR" sz="2500" dirty="0" smtClean="0">
                <a:latin typeface="Times New Roman" pitchFamily="18" charset="0"/>
                <a:cs typeface="Times New Roman" pitchFamily="18" charset="0"/>
              </a:rPr>
              <a:t>a) Yükseköğretim kurumu görevlilerine karşı cebir ve şiddet kullanarak görevin yapılmasına engel olmak,</a:t>
            </a:r>
          </a:p>
          <a:p>
            <a:pPr algn="just">
              <a:buNone/>
            </a:pPr>
            <a:r>
              <a:rPr lang="tr-TR" sz="2500" dirty="0" smtClean="0">
                <a:latin typeface="Times New Roman" pitchFamily="18" charset="0"/>
                <a:cs typeface="Times New Roman" pitchFamily="18" charset="0"/>
              </a:rPr>
              <a:t>b) Öğrencilere karşı cebir ve şiddet kullanarak yükseköğretim hizmetlerinden yararlanmalarını engellemek,</a:t>
            </a:r>
          </a:p>
          <a:p>
            <a:pPr algn="just">
              <a:buNone/>
            </a:pPr>
            <a:r>
              <a:rPr lang="tr-TR" sz="2500" dirty="0" smtClean="0">
                <a:latin typeface="Times New Roman" pitchFamily="18" charset="0"/>
                <a:cs typeface="Times New Roman" pitchFamily="18" charset="0"/>
              </a:rPr>
              <a:t>c)  Bir kimseyi veya grubu, cebir veya tehditle suç sayılan bir eylemi düzenlemeye veya böyle bir eyleme katılmaya zorlamak,</a:t>
            </a:r>
          </a:p>
          <a:p>
            <a:pPr algn="just">
              <a:buNone/>
            </a:pPr>
            <a:r>
              <a:rPr lang="tr-TR" sz="2500" dirty="0" smtClean="0">
                <a:latin typeface="Times New Roman" pitchFamily="18" charset="0"/>
                <a:cs typeface="Times New Roman" pitchFamily="18" charset="0"/>
              </a:rPr>
              <a:t>ç) Yükseköğretim kurumları içerisinde uyuşturucu ve uyarıcı madde kullanmak, taşımak, bulundurmak,</a:t>
            </a:r>
          </a:p>
          <a:p>
            <a:pPr algn="just">
              <a:buNone/>
            </a:pPr>
            <a:r>
              <a:rPr lang="tr-TR" sz="2500" dirty="0" smtClean="0">
                <a:latin typeface="Times New Roman" pitchFamily="18" charset="0"/>
                <a:cs typeface="Times New Roman" pitchFamily="18" charset="0"/>
              </a:rPr>
              <a:t>d) Sınavlarda tehditle kopya çekmek, kopya çeken öğrencilerin sınav salonundan çıkarılmasına engel olmak, </a:t>
            </a:r>
            <a:r>
              <a:rPr lang="tr-TR" sz="2500" b="1" dirty="0" smtClean="0">
                <a:effectLst>
                  <a:outerShdw blurRad="38100" dist="38100" dir="2700000" algn="tl">
                    <a:srgbClr val="000000">
                      <a:alpha val="43137"/>
                    </a:srgbClr>
                  </a:outerShdw>
                </a:effectLst>
                <a:latin typeface="Times New Roman" pitchFamily="18" charset="0"/>
                <a:cs typeface="Times New Roman" pitchFamily="18" charset="0"/>
              </a:rPr>
              <a:t>kendi yerine başkasını sınava sokmak </a:t>
            </a:r>
            <a:r>
              <a:rPr lang="tr-TR" sz="2500" dirty="0" smtClean="0">
                <a:latin typeface="Times New Roman" pitchFamily="18" charset="0"/>
                <a:cs typeface="Times New Roman" pitchFamily="18" charset="0"/>
              </a:rPr>
              <a:t>veya</a:t>
            </a:r>
            <a:r>
              <a:rPr lang="tr-TR" sz="2500" b="1" dirty="0" smtClean="0">
                <a:latin typeface="Times New Roman" pitchFamily="18" charset="0"/>
                <a:cs typeface="Times New Roman" pitchFamily="18" charset="0"/>
              </a:rPr>
              <a:t> </a:t>
            </a:r>
            <a:r>
              <a:rPr lang="tr-TR" sz="2500" b="1" dirty="0" smtClean="0">
                <a:effectLst>
                  <a:outerShdw blurRad="38100" dist="38100" dir="2700000" algn="tl">
                    <a:srgbClr val="000000">
                      <a:alpha val="43137"/>
                    </a:srgbClr>
                  </a:outerShdw>
                </a:effectLst>
                <a:latin typeface="Times New Roman" pitchFamily="18" charset="0"/>
                <a:cs typeface="Times New Roman" pitchFamily="18" charset="0"/>
              </a:rPr>
              <a:t>başkasının yerine sınava girmek</a:t>
            </a:r>
            <a:r>
              <a:rPr lang="tr-TR" sz="2500" dirty="0" smtClean="0">
                <a:latin typeface="Times New Roman" pitchFamily="18" charset="0"/>
                <a:cs typeface="Times New Roman" pitchFamily="18" charset="0"/>
              </a:rPr>
              <a:t>,</a:t>
            </a:r>
          </a:p>
          <a:p>
            <a:pPr algn="just">
              <a:buNone/>
            </a:pPr>
            <a:r>
              <a:rPr lang="tr-TR" sz="2500" dirty="0" smtClean="0">
                <a:latin typeface="Times New Roman" pitchFamily="18" charset="0"/>
                <a:cs typeface="Times New Roman" pitchFamily="18" charset="0"/>
              </a:rPr>
              <a:t>e) Yükseköğretim kurumunun bilişim sistemine girerek kendisine veya başkasının yararına haksız bir çıkar sağlamak.</a:t>
            </a:r>
          </a:p>
          <a:p>
            <a:pPr algn="just">
              <a:buNone/>
            </a:pPr>
            <a:endParaRPr lang="tr-T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3000" b="1" dirty="0" smtClean="0">
                <a:solidFill>
                  <a:schemeClr val="tx2">
                    <a:lumMod val="60000"/>
                    <a:lumOff val="40000"/>
                  </a:schemeClr>
                </a:solidFill>
                <a:latin typeface="Times New Roman" pitchFamily="18" charset="0"/>
                <a:cs typeface="Times New Roman" pitchFamily="18" charset="0"/>
              </a:rPr>
              <a:t>ÇIKARMA CEZASINI GEREKTİREN DİSİPLİN SUÇLARI</a:t>
            </a:r>
            <a:endParaRPr lang="tr-TR" sz="3000" b="1" dirty="0">
              <a:solidFill>
                <a:schemeClr val="tx2">
                  <a:lumMod val="60000"/>
                  <a:lumOff val="40000"/>
                </a:schemeClr>
              </a:solidFill>
            </a:endParaRPr>
          </a:p>
        </p:txBody>
      </p:sp>
      <p:sp>
        <p:nvSpPr>
          <p:cNvPr id="3" name="2 İçerik Yer Tutucusu"/>
          <p:cNvSpPr>
            <a:spLocks noGrp="1"/>
          </p:cNvSpPr>
          <p:nvPr>
            <p:ph idx="1"/>
          </p:nvPr>
        </p:nvSpPr>
        <p:spPr>
          <a:xfrm>
            <a:off x="0" y="1600200"/>
            <a:ext cx="9144000" cy="5257800"/>
          </a:xfrm>
        </p:spPr>
        <p:txBody>
          <a:bodyPr>
            <a:noAutofit/>
          </a:bodyPr>
          <a:lstStyle/>
          <a:p>
            <a:pPr>
              <a:buNone/>
            </a:pPr>
            <a:r>
              <a:rPr lang="tr-TR" sz="2500" dirty="0" smtClean="0">
                <a:latin typeface="Times New Roman" pitchFamily="18" charset="0"/>
                <a:cs typeface="Times New Roman" pitchFamily="18" charset="0"/>
              </a:rPr>
              <a:t>a) Mahkeme kararıyla kesinleşmiş olmak kaydıyla, suç işlemek amacıyla örgüt kurmak, böyle bir örgütü yönetmek veya bu amaçla kurulan örgüte üye olmak, üye olmamakla birlikte örgüt adına faaliyette bulunmak veya yardım etmek,</a:t>
            </a:r>
          </a:p>
          <a:p>
            <a:pPr>
              <a:buNone/>
            </a:pPr>
            <a:r>
              <a:rPr lang="tr-TR" sz="2500" dirty="0" smtClean="0">
                <a:latin typeface="Times New Roman" pitchFamily="18" charset="0"/>
                <a:cs typeface="Times New Roman" pitchFamily="18" charset="0"/>
              </a:rPr>
              <a:t>b) Yükseköğretim kurumlarında uyuşturucu veya uyarıcı maddeleri satmak, satın almak, başkalarına vermek ve ticaretini yapmak,</a:t>
            </a:r>
          </a:p>
          <a:p>
            <a:pPr>
              <a:buNone/>
            </a:pPr>
            <a:r>
              <a:rPr lang="tr-TR" sz="2500" dirty="0" smtClean="0">
                <a:latin typeface="Times New Roman" pitchFamily="18" charset="0"/>
                <a:cs typeface="Times New Roman" pitchFamily="18" charset="0"/>
              </a:rPr>
              <a:t>c) 6136 sayılı Ateşli Silahlar ve Bıçaklar ile Diğer Aletler Hakkında Kanuna aykırı olarak ateşli silahlarla, mermilerini ve bıçaklarla saldırı ve savunmada kullanılmak üzere özel olarak yapılmış bulunan diğer aletleri, patlayıcı maddeleri kullanmak,</a:t>
            </a:r>
          </a:p>
          <a:p>
            <a:pPr>
              <a:buNone/>
            </a:pPr>
            <a:r>
              <a:rPr lang="tr-TR" sz="2500" dirty="0" smtClean="0">
                <a:latin typeface="Times New Roman" pitchFamily="18" charset="0"/>
                <a:cs typeface="Times New Roman" pitchFamily="18" charset="0"/>
              </a:rPr>
              <a:t>ç) Kişilerin vücudu üzerinde cinsel davranışlarda bulunmak suretiyle cinsel dokunulmazlıklarını ihlal etmek.</a:t>
            </a:r>
            <a:endParaRPr lang="tr-TR"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4437112"/>
          </a:xfrm>
        </p:spPr>
        <p:txBody>
          <a:bodyPr>
            <a:noAutofit/>
          </a:bodyPr>
          <a:lstStyle/>
          <a:p>
            <a: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ÖĞRENCİNİN BÖLÜME İLİŞKİN </a:t>
            </a:r>
            <a:b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HAK VE </a:t>
            </a:r>
            <a:b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tr-TR"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SORUMLULUKLARI</a:t>
            </a:r>
            <a:endParaRPr lang="tr-TR"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İçerik Yer Tutucusu"/>
          <p:cNvSpPr>
            <a:spLocks noGrp="1"/>
          </p:cNvSpPr>
          <p:nvPr>
            <p:ph idx="1"/>
          </p:nvPr>
        </p:nvSpPr>
        <p:spPr>
          <a:xfrm>
            <a:off x="0" y="4509120"/>
            <a:ext cx="9144000" cy="2348880"/>
          </a:xfrm>
        </p:spPr>
        <p:txBody>
          <a:bodyPr>
            <a:normAutofit/>
          </a:bodyPr>
          <a:lstStyle/>
          <a:p>
            <a:pPr marL="514350" indent="-514350">
              <a:buNone/>
            </a:pPr>
            <a:r>
              <a:rPr lang="tr-TR" sz="3000" dirty="0" smtClean="0">
                <a:latin typeface="Times New Roman" pitchFamily="18" charset="0"/>
                <a:cs typeface="Times New Roman" pitchFamily="18" charset="0"/>
              </a:rPr>
              <a:t>1. Bölüme İlişkin Sorumlulukları</a:t>
            </a:r>
          </a:p>
          <a:p>
            <a:pPr marL="514350" indent="-514350">
              <a:buNone/>
            </a:pPr>
            <a:r>
              <a:rPr lang="tr-TR" sz="3000" dirty="0" smtClean="0">
                <a:latin typeface="Times New Roman" pitchFamily="18" charset="0"/>
                <a:cs typeface="Times New Roman" pitchFamily="18" charset="0"/>
              </a:rPr>
              <a:t>2. </a:t>
            </a:r>
            <a:r>
              <a:rPr lang="tr-TR" sz="3000" dirty="0" smtClean="0">
                <a:latin typeface="Times New Roman" pitchFamily="18" charset="0"/>
                <a:cs typeface="Times New Roman" pitchFamily="18" charset="0"/>
              </a:rPr>
              <a:t>Derse </a:t>
            </a:r>
            <a:r>
              <a:rPr lang="tr-TR" sz="3000" dirty="0" smtClean="0">
                <a:latin typeface="Times New Roman" pitchFamily="18" charset="0"/>
                <a:cs typeface="Times New Roman" pitchFamily="18" charset="0"/>
              </a:rPr>
              <a:t>İlişkin </a:t>
            </a:r>
            <a:r>
              <a:rPr lang="tr-TR" sz="3000" dirty="0" smtClean="0">
                <a:latin typeface="Times New Roman" pitchFamily="18" charset="0"/>
                <a:cs typeface="Times New Roman" pitchFamily="18" charset="0"/>
              </a:rPr>
              <a:t>Sorumlulukları</a:t>
            </a:r>
            <a:endParaRPr lang="tr-TR" sz="3000" dirty="0" smtClean="0">
              <a:latin typeface="Times New Roman" pitchFamily="18" charset="0"/>
              <a:cs typeface="Times New Roman" pitchFamily="18" charset="0"/>
            </a:endParaRPr>
          </a:p>
          <a:p>
            <a:pPr marL="514350" indent="-514350">
              <a:buNone/>
            </a:pPr>
            <a:r>
              <a:rPr lang="tr-TR" sz="3000" dirty="0" smtClean="0">
                <a:latin typeface="Times New Roman" pitchFamily="18" charset="0"/>
                <a:cs typeface="Times New Roman" pitchFamily="18" charset="0"/>
              </a:rPr>
              <a:t>3. Sınava İlişkin Sorumlulukları ve Hakları</a:t>
            </a:r>
          </a:p>
          <a:p>
            <a:pPr marL="514350" indent="-514350">
              <a:buNone/>
            </a:pPr>
            <a:r>
              <a:rPr lang="tr-TR" sz="3000" dirty="0" smtClean="0">
                <a:latin typeface="Times New Roman" pitchFamily="18" charset="0"/>
                <a:cs typeface="Times New Roman" pitchFamily="18" charset="0"/>
              </a:rPr>
              <a:t>4. Öğretim Üyelerine İlişkin Sorumlulukları ve Hakları</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TotalTime>
  <Words>1007</Words>
  <Application>Microsoft Office PowerPoint</Application>
  <PresentationFormat>Ekran Gösterisi (4:3)</PresentationFormat>
  <Paragraphs>101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YÜKSEKÖĞRETİM KURUMLARI ÖĞRENCİ DİSİPLİN YÖNETMELİĞİ  Resmi Gazete Tarihi: 18.08.2012  Resmi Gazete Sayısı: 28388   </vt:lpstr>
      <vt:lpstr>UYARMA CEZASINI GEREKTİREN DİSİPLİN SUÇLARI</vt:lpstr>
      <vt:lpstr>KINAMA CEZASINI GEREKTİREN DİSİPLİN SUÇLARI</vt:lpstr>
      <vt:lpstr>BİR HAFTADAN BİR AYA KADAR UZAKLAŞTIRMA CEZASINI GEREKTİREN DİSİPLİN SUÇLARI</vt:lpstr>
      <vt:lpstr>BİR YARIYIL İÇİN UZAKLAŞTIRMA CEZASINI GEREKTİREN DİSİPLİN SUÇLARI</vt:lpstr>
      <vt:lpstr>İKİ YARIYIL İÇİN UZAKLAŞTIRMA CEZASINI GEREKTİREN DİSİPLİN SUÇLARI</vt:lpstr>
      <vt:lpstr>ÇIKARMA CEZASINI GEREKTİREN DİSİPLİN SUÇLARI</vt:lpstr>
      <vt:lpstr>ÖĞRENCİNİN BÖLÜME İLİŞKİN  HAK VE  SORUMLULUKLARI</vt:lpstr>
      <vt:lpstr>BÖLÜME İLİŞKİN SORUMLULUKAR</vt:lpstr>
      <vt:lpstr>SINAVLARA İLİŞKİN SORUMLULUKLAR</vt:lpstr>
      <vt:lpstr>SINAVLARA İLİŞKİN HAKLAR</vt:lpstr>
      <vt:lpstr>DERSLERE İLİŞKİN SORUMLULUKLAR</vt:lpstr>
      <vt:lpstr>ÖĞRETİM ÜYELERİNE İLİŞKİN SORUMLULUKLAR</vt:lpstr>
      <vt:lpstr>ÖĞRETİM ÜYELERİNE İLİŞKİN HAKLAR</vt:lpstr>
      <vt:lpstr>ÖĞRENCİNİN DİLEK VE ŞİKAYET MERCİLERİ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UYARMA CEZASINI GEREKTİREN DİSİPLİN SUÇLARI</dc:title>
  <dc:creator>H-AYAZ</dc:creator>
  <cp:lastModifiedBy>H-AYAZ</cp:lastModifiedBy>
  <cp:revision>110</cp:revision>
  <dcterms:created xsi:type="dcterms:W3CDTF">2013-09-21T11:17:46Z</dcterms:created>
  <dcterms:modified xsi:type="dcterms:W3CDTF">2013-10-30T06:46:37Z</dcterms:modified>
</cp:coreProperties>
</file>