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9"/>
  </p:notesMasterIdLst>
  <p:sldIdLst>
    <p:sldId id="256" r:id="rId2"/>
    <p:sldId id="261" r:id="rId3"/>
    <p:sldId id="352" r:id="rId4"/>
    <p:sldId id="305" r:id="rId5"/>
    <p:sldId id="289" r:id="rId6"/>
    <p:sldId id="304" r:id="rId7"/>
    <p:sldId id="287" r:id="rId8"/>
    <p:sldId id="288" r:id="rId9"/>
    <p:sldId id="306" r:id="rId10"/>
    <p:sldId id="302" r:id="rId11"/>
    <p:sldId id="283" r:id="rId12"/>
    <p:sldId id="284" r:id="rId13"/>
    <p:sldId id="349" r:id="rId14"/>
    <p:sldId id="351" r:id="rId15"/>
    <p:sldId id="350" r:id="rId16"/>
    <p:sldId id="376" r:id="rId17"/>
    <p:sldId id="377" r:id="rId18"/>
    <p:sldId id="257" r:id="rId19"/>
    <p:sldId id="292" r:id="rId20"/>
    <p:sldId id="293" r:id="rId21"/>
    <p:sldId id="330" r:id="rId22"/>
    <p:sldId id="353" r:id="rId23"/>
    <p:sldId id="258" r:id="rId24"/>
    <p:sldId id="311" r:id="rId25"/>
    <p:sldId id="259" r:id="rId26"/>
    <p:sldId id="303" r:id="rId27"/>
    <p:sldId id="295" r:id="rId28"/>
    <p:sldId id="309" r:id="rId29"/>
    <p:sldId id="354" r:id="rId30"/>
    <p:sldId id="296" r:id="rId31"/>
    <p:sldId id="307" r:id="rId32"/>
    <p:sldId id="297" r:id="rId33"/>
    <p:sldId id="264" r:id="rId34"/>
    <p:sldId id="310" r:id="rId35"/>
    <p:sldId id="267" r:id="rId36"/>
    <p:sldId id="308" r:id="rId37"/>
    <p:sldId id="273" r:id="rId38"/>
    <p:sldId id="274" r:id="rId39"/>
    <p:sldId id="275" r:id="rId40"/>
    <p:sldId id="276" r:id="rId41"/>
    <p:sldId id="355" r:id="rId42"/>
    <p:sldId id="361" r:id="rId43"/>
    <p:sldId id="356" r:id="rId44"/>
    <p:sldId id="357" r:id="rId45"/>
    <p:sldId id="358" r:id="rId46"/>
    <p:sldId id="359" r:id="rId47"/>
    <p:sldId id="362" r:id="rId48"/>
    <p:sldId id="360" r:id="rId49"/>
    <p:sldId id="371" r:id="rId50"/>
    <p:sldId id="372" r:id="rId51"/>
    <p:sldId id="373" r:id="rId52"/>
    <p:sldId id="368" r:id="rId53"/>
    <p:sldId id="369" r:id="rId54"/>
    <p:sldId id="370" r:id="rId55"/>
    <p:sldId id="269" r:id="rId56"/>
    <p:sldId id="329" r:id="rId57"/>
    <p:sldId id="374" r:id="rId58"/>
    <p:sldId id="375" r:id="rId59"/>
    <p:sldId id="328" r:id="rId60"/>
    <p:sldId id="338" r:id="rId61"/>
    <p:sldId id="339" r:id="rId62"/>
    <p:sldId id="367" r:id="rId63"/>
    <p:sldId id="312" r:id="rId64"/>
    <p:sldId id="318" r:id="rId65"/>
    <p:sldId id="314" r:id="rId66"/>
    <p:sldId id="315" r:id="rId67"/>
    <p:sldId id="316" r:id="rId68"/>
    <p:sldId id="378" r:id="rId69"/>
    <p:sldId id="340" r:id="rId70"/>
    <p:sldId id="343" r:id="rId71"/>
    <p:sldId id="341" r:id="rId72"/>
    <p:sldId id="342" r:id="rId73"/>
    <p:sldId id="344" r:id="rId74"/>
    <p:sldId id="365" r:id="rId75"/>
    <p:sldId id="279" r:id="rId76"/>
    <p:sldId id="280" r:id="rId77"/>
    <p:sldId id="364" r:id="rId7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C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29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0D8CC1-D4CC-4894-8B57-260661812AAD}" type="datetimeFigureOut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24E79-42B3-4CB5-918A-EC63EB377B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Öncelikle Aşılamanın amacı  ve aşı uygulamaları hakkında genel bilgilerimize göz atmak, daha sonra ulusal aşı programı ve tek tek aşılardan bahsetmek istiyorum.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b="1" smtClean="0"/>
              <a:t>Kızamıklıyla temas durumunda aşılanmamış çocuklara ilk 72 saat içinde aşı yapılırsa koruyucudur.Kızamıkçık ve kabakulakda koruyuculuk yoktur</a:t>
            </a:r>
            <a:endParaRPr lang="tr-TR" smtClean="0"/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710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F4CC0-1468-4A2A-9EB2-DAA171A34D1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z="800" smtClean="0"/>
              <a:t>1989 yılı sonunda başlatılan Polio Eradikasyonu Programı  ile 21 Haziran 2002 tarihinde Türkiye poliomiyelitten arındırılmış ülke belgesi almıştır. DSÖ; poliomyeliti eradike eden, aşılama oranları yüksek olan ve yüksek aşılanma oranlarını sürdüren (%90’dan fazla) ve iyi bir sürveyans sistemi olan ülkelerin IPA’ya geçebileceklerini belirtmektedir.</a:t>
            </a:r>
          </a:p>
        </p:txBody>
      </p:sp>
      <p:sp>
        <p:nvSpPr>
          <p:cNvPr id="4915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8362C-5D6B-4924-9581-BE8CD577CA8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tr-TR" smtClean="0"/>
              <a:t>Riskli gruplar: Orak hücre hastalığı olanlar Splenektomili hastalar Kemoterapi alanlar HIV enfeksiyonu olanlar Doğumsal immün yetmezlikliler</a:t>
            </a:r>
          </a:p>
        </p:txBody>
      </p:sp>
      <p:sp>
        <p:nvSpPr>
          <p:cNvPr id="522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2EAA4-BA49-4C47-AF0E-E9172CBD756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fatal seyredebilen önemli bir enfeksiyon olan Meningokok için de geliştitilmiş aşılar mevcut.Acıp da aşıyı öneriyor Türkiye de serogrup C daha fazla</a:t>
            </a:r>
            <a:r>
              <a:rPr lang="tr-TR" smtClean="0">
                <a:latin typeface="Arial" charset="0"/>
              </a:rPr>
              <a:t>. Konjuge aşı bizde yok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>
                <a:latin typeface="Arial" charset="0"/>
              </a:rPr>
              <a:t>2 tip aşı var. Polisakkarit olan bizde hacılara uygulanan formu.Bizde </a:t>
            </a:r>
            <a:r>
              <a:rPr lang="tr-TR" smtClean="0"/>
              <a:t>hacılara yapılan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>
                <a:latin typeface="Arial" charset="0"/>
              </a:rPr>
              <a:t>ABD ve İngiltere gibi ülkelerde uygulanan konjuge formu da mevcut.Meningokok B ye karşı aşı yok. Aşı sonrası 17 GBS bildirilmiş. </a:t>
            </a:r>
            <a:r>
              <a:rPr lang="tr-TR" smtClean="0"/>
              <a:t>CDC öneriyor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İlk cümle …etkili olan HPV aşısı 9-26 yaş arası kızlara…Cinsel olarak etkin kişilerinde virusla karşılaşmamış olabilecekleri düşünülerek aşılanabilirler </a:t>
            </a:r>
            <a:r>
              <a:rPr lang="tr-TR" sz="1000" smtClean="0"/>
              <a:t>Her iki aşının da etkinliği %94-%100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4 valanlı ve 2 valanlı olan 2 formu da ülkemizde mevcut.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Her 2 aşıda da Koruyuculuk %100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Hepatit B taşıyıcısı olan annelerin bebeklerine HBIG ve aşı yapıldı ise, bu bebeklerin emzirilmesinde herhangi bir sakınca yoktur.</a:t>
            </a:r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24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3FCB4-78B6-4759-A8B8-200668D3B6A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>
                <a:latin typeface="Arial" charset="0"/>
              </a:rPr>
              <a:t>Kaçınvı sınıf koruyucu sağlık hizmeti ve neden?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Kızamıkçık dahil canlı aşıların fetal anomali yaptıklarıyla ilgili bir çalışma yoktur</a:t>
            </a:r>
          </a:p>
        </p:txBody>
      </p:sp>
      <p:sp>
        <p:nvSpPr>
          <p:cNvPr id="5939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946727-19BC-4FA0-A92C-5C67129548B3}" type="slidenum">
              <a:rPr lang="tr-TR" sz="1200">
                <a:latin typeface="+mn-lt"/>
              </a:rPr>
              <a:pPr algn="r">
                <a:defRPr/>
              </a:pPr>
              <a:t>57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Çocuklarda yaralanma  çok sık  meydana gelmekte ve bu durumda tetanoz profilaksisi gerekmektedir. kar59 ay (5 yaş)altına beşli karma, 59-155 ay (5-13 yaş) DaBT-IPA, 14 yaş üzerine Td uygulanır.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</a:rPr>
              <a:t>Türkiyede aşılanma oranları %90 ların üzerinde.</a:t>
            </a:r>
          </a:p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37FC7-3596-4541-80C0-18D371ECDD9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HAIG  12 aylıktan küçüklere, bağışıklık sistemi baskılanmış kişilere, kr KC hastalığı olanlara yapılır UYGULANMALI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DF865-7D44-46B3-8E97-DBD994E14497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Aşılanan kişilerin %5 kadarı yanıtsız olabilir. Aşıya yanıt vermeyen kişilerin aşılarını bir kereden sonra yeniden yapmak gerekmez.Yılda bir kez antikor bakılır Anti HBs 10mIU/ml nin altında olanlara 1 doz rapel yapılır.</a:t>
            </a:r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C4498-5628-4BCB-BB9A-CAFF28B34EB5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/>
              <a:t>HBV li kimse ile temas sonrası koruma sağlamak için; eğer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z="800" smtClean="0"/>
              <a:t>Yenidoğan döneminde deri içine uygulama zorluğu, İkinci ayda İmmün yanıtın daha iyi ,buna karşın istenmeyen etkilerin daha az olması</a:t>
            </a:r>
          </a:p>
          <a:p>
            <a:pPr eaLnBrk="1" hangingPunct="1">
              <a:spcBef>
                <a:spcPct val="0"/>
              </a:spcBef>
            </a:pPr>
            <a:r>
              <a:rPr lang="tr-TR" sz="800" smtClean="0"/>
              <a:t>nedeniyle 2006 yılında tek doz olarak, 2. ay bitiminde uygulanmaya başlanmıştır. Dünya Sağlık Örgütü( DSÖ) ,Tüberküloz sıklığının,yüzbinde 10’dan fazla olduğu bölgelerde aşının bebeklik döneminde tek doz uygulanmasının yeterli </a:t>
            </a:r>
            <a:r>
              <a:rPr lang="tr-TR" sz="600" smtClean="0"/>
              <a:t>olduğunu.</a:t>
            </a:r>
            <a:r>
              <a:rPr lang="tr-TR" sz="800" smtClean="0"/>
              <a:t> BCG aşısının, TB hastalığının tüm formlarından koruma yüzdesi %50 iken, miliyer TB ve menenjit TB gibi TB’un  dissemine  formlarından koruma 	yüzdesi yaklaşık %80’dir</a:t>
            </a:r>
          </a:p>
        </p:txBody>
      </p:sp>
      <p:sp>
        <p:nvSpPr>
          <p:cNvPr id="3584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83D6A-5B66-467D-BCE2-B6F93BB51D2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2010 yılından bu yana , ilköğretim 1. sınıfta Td ve canlı polio aşısı yerine DaBT‐ İPA aşı uygulanmasına başlanmıştır.</a:t>
            </a:r>
          </a:p>
        </p:txBody>
      </p:sp>
      <p:sp>
        <p:nvSpPr>
          <p:cNvPr id="3891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B2802-AC84-4ED5-8494-C690ACA2C2D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60 Aylıktan küçük tüm çocuklar,Orak hücreli anemi, Aspleni, Kronik kalp ve akciğer hastalığı, Diabetes Mellitus,HIV Enfeksiyonu ve diğer immün yetmezlik durumlarıdır.</a:t>
            </a:r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2D958-67FC-4034-B6F3-8FE37A51E694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7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36EA19-5A0C-4542-9F38-938BA0647282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endParaRPr lang="tr-TR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B13141-DCEA-4A44-A11F-20B79E7F64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4FC4-57E4-4164-98DA-B4F79C6372FD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C905-5538-4FEC-864B-39D00D8042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353F-D400-410B-8A47-92AB2A0B9008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52BA-34CE-44A2-B038-07C244AC77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2645-2E8E-46C5-AFCC-35B1C3348B51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FA36-D91A-4895-A879-E9BD451621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D94FD-EC41-46D0-8923-51AF39868D94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FEF154-655E-4082-9C73-E909ACE825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E17F-2B5D-4C78-8039-9BF0756AAE9E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B2EC-A8E3-45B1-8165-CEB38F1526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39EDB-A444-4D5B-9AD0-8754B72BBC26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DDFDA-5629-4257-A28D-A97AE82ACD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E3EF-0910-4863-BC51-89C2C3FA9821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A96F-0607-4BAF-89ED-674F40C0EF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733B-C7E3-46B9-A317-60B08F61A6C8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F722-2E70-48E3-8297-8DF5E14A1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44061-5C97-4405-B9A8-733CE259250F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6A6013-4A2A-47AA-8BF8-971C0089AC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8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C79E72-A63A-4A3A-88FF-78B260546A1D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761A38-AD24-484C-9A23-D0F4EA6A36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D6FF149-D6FB-4262-AB12-1F37B877EDDC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B2D291A-4D8D-40A5-8B7C-39B7836104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.blogcu.com/uploads/BebekSagligi_bebek_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D0734-BE7E-497B-88FD-A92E39AFFD90}" type="slidenum">
              <a:rPr lang="tr-TR"/>
              <a:pPr>
                <a:defRPr/>
              </a:pPr>
              <a:t>1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5328592" cy="136815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dirty="0" smtClean="0"/>
              <a:t>         </a:t>
            </a:r>
            <a:r>
              <a:rPr lang="tr-TR" sz="6000" dirty="0" smtClean="0"/>
              <a:t>AŞILAR</a:t>
            </a:r>
            <a:endParaRPr lang="tr-TR" sz="6000" dirty="0"/>
          </a:p>
        </p:txBody>
      </p:sp>
      <p:sp>
        <p:nvSpPr>
          <p:cNvPr id="14338" name="2 Alt Başlık"/>
          <p:cNvSpPr>
            <a:spLocks noGrp="1"/>
          </p:cNvSpPr>
          <p:nvPr>
            <p:ph type="subTitle" idx="1"/>
          </p:nvPr>
        </p:nvSpPr>
        <p:spPr>
          <a:xfrm>
            <a:off x="684213" y="4149725"/>
            <a:ext cx="7772400" cy="1200150"/>
          </a:xfrm>
        </p:spPr>
        <p:txBody>
          <a:bodyPr/>
          <a:lstStyle/>
          <a:p>
            <a:pPr marR="0" eaLnBrk="1" hangingPunct="1"/>
            <a:endParaRPr lang="tr-TR" smtClean="0">
              <a:latin typeface="Arial" charset="0"/>
            </a:endParaRPr>
          </a:p>
          <a:p>
            <a:pPr marR="0" eaLnBrk="1" hangingPunct="1"/>
            <a:r>
              <a:rPr lang="tr-TR" sz="1800" smtClean="0"/>
              <a:t>ARAŞ. GÖR. DR. SALİH KARSLIOĞLU</a:t>
            </a:r>
          </a:p>
          <a:p>
            <a:pPr marR="0" eaLnBrk="1" hangingPunct="1"/>
            <a:r>
              <a:rPr lang="tr-TR" sz="1800" b="1" smtClean="0">
                <a:latin typeface="Arial" charset="0"/>
              </a:rPr>
              <a:t>KTÜ Aile Hekimliği Anabilim Dalı</a:t>
            </a:r>
          </a:p>
          <a:p>
            <a:pPr marR="0" eaLnBrk="1" hangingPunct="1"/>
            <a:r>
              <a:rPr lang="tr-TR" sz="1800" smtClean="0">
                <a:solidFill>
                  <a:schemeClr val="bg1"/>
                </a:solidFill>
              </a:rPr>
              <a:t>31.03.2015</a:t>
            </a:r>
          </a:p>
          <a:p>
            <a:pPr marR="0" eaLnBrk="1" hangingPunct="1"/>
            <a:endParaRPr lang="tr-TR" smtClean="0"/>
          </a:p>
        </p:txBody>
      </p:sp>
      <p:pic>
        <p:nvPicPr>
          <p:cNvPr id="14339" name="3 Resim" descr="images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44675"/>
            <a:ext cx="5184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C27FC-B742-443D-A2CD-E0ECA3D95ACF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2662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Aşı uygulama bölgesi bebeklerde uyluğun </a:t>
            </a:r>
            <a:r>
              <a:rPr lang="tr-TR" b="1" smtClean="0"/>
              <a:t>½ üst dış </a:t>
            </a:r>
            <a:r>
              <a:rPr lang="tr-TR" smtClean="0"/>
              <a:t>kısmı, daha büyüklerde </a:t>
            </a:r>
            <a:r>
              <a:rPr lang="tr-TR" b="1" smtClean="0"/>
              <a:t>deltoid</a:t>
            </a:r>
            <a:r>
              <a:rPr lang="tr-TR" smtClean="0"/>
              <a:t> kasıdır.</a:t>
            </a:r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AŞI YÖNTEMLERİ</a:t>
            </a:r>
            <a:endParaRPr lang="tr-TR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1663"/>
            <a:ext cx="25923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5 Resim" descr="imagesHDOBYO4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068638"/>
            <a:ext cx="30162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009A0-0D92-45B9-9D39-CC8F3E9A4DE9}" type="slidenum">
              <a:rPr lang="tr-TR"/>
              <a:pPr>
                <a:defRPr/>
              </a:pPr>
              <a:t>11</a:t>
            </a:fld>
            <a:endParaRPr lang="tr-TR"/>
          </a:p>
        </p:txBody>
      </p:sp>
      <p:pic>
        <p:nvPicPr>
          <p:cNvPr id="27649" name="12 İçerik Yer Tutucusu" descr="dikkA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628775"/>
            <a:ext cx="1847850" cy="295275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Aşı </a:t>
            </a:r>
            <a:r>
              <a:rPr lang="tr-TR" dirty="0" err="1" smtClean="0"/>
              <a:t>Kontrendikasyonları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55650" y="1125538"/>
            <a:ext cx="32400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Aşı ve içeriğine karşı </a:t>
            </a:r>
            <a:r>
              <a:rPr lang="tr-TR" dirty="0" err="1"/>
              <a:t>anaflaksi</a:t>
            </a:r>
            <a:r>
              <a:rPr lang="tr-TR" dirty="0"/>
              <a:t> ve benzeri tablo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148263" y="1125538"/>
            <a:ext cx="30956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5 yaş üzerindekilere boğmaca aşısı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11188" y="2133600"/>
            <a:ext cx="309721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İlerleyici Nörolojik bozukluklar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843213" y="5732463"/>
            <a:ext cx="309721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Ağır </a:t>
            </a:r>
            <a:r>
              <a:rPr lang="tr-TR" dirty="0" err="1"/>
              <a:t>immünsüpresyonda</a:t>
            </a:r>
            <a:r>
              <a:rPr lang="tr-TR" dirty="0"/>
              <a:t> canlı aşı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68313" y="3357563"/>
            <a:ext cx="32400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Ateşli/ateşsiz ağır ve orta şiddette enfeksiyon varlığı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5940425" y="2420938"/>
            <a:ext cx="280828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İmmun</a:t>
            </a:r>
            <a:r>
              <a:rPr lang="tr-TR" dirty="0"/>
              <a:t> yetmezliği olan çocukla teması olanlarda oral </a:t>
            </a:r>
            <a:r>
              <a:rPr lang="tr-TR" dirty="0" err="1"/>
              <a:t>polio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5651500" y="4005263"/>
            <a:ext cx="33131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DBT sonrası 7 gün içinde ortaya çıkan </a:t>
            </a:r>
            <a:r>
              <a:rPr lang="tr-TR" dirty="0" err="1"/>
              <a:t>ensefalopatide</a:t>
            </a:r>
            <a:r>
              <a:rPr lang="tr-TR" dirty="0"/>
              <a:t> boğmaca aşısı 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539750" y="4724400"/>
            <a:ext cx="27368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Hamilelerde canlı aşılar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3C248-5A91-455C-A31A-9B0FD41FA756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Yanlış Bilinen </a:t>
            </a:r>
            <a:r>
              <a:rPr lang="tr-TR" dirty="0" err="1" smtClean="0"/>
              <a:t>Kontrendikasyonlar</a:t>
            </a:r>
            <a:endParaRPr lang="tr-TR" dirty="0"/>
          </a:p>
        </p:txBody>
      </p:sp>
      <p:pic>
        <p:nvPicPr>
          <p:cNvPr id="28674" name="13 İçerik Yer Tutucusu" descr="imagesX2HEZ2X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708275"/>
            <a:ext cx="2808288" cy="1797050"/>
          </a:xfrm>
        </p:spPr>
      </p:pic>
      <p:sp>
        <p:nvSpPr>
          <p:cNvPr id="6" name="5 Oval"/>
          <p:cNvSpPr/>
          <p:nvPr/>
        </p:nvSpPr>
        <p:spPr>
          <a:xfrm>
            <a:off x="611188" y="908050"/>
            <a:ext cx="2016125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err="1"/>
              <a:t>Konvülsiyon</a:t>
            </a:r>
            <a:r>
              <a:rPr lang="tr-TR" sz="1600" b="1" dirty="0"/>
              <a:t> öyküsü</a:t>
            </a:r>
            <a:endParaRPr lang="tr-TR" sz="1600" dirty="0"/>
          </a:p>
        </p:txBody>
      </p:sp>
      <p:sp>
        <p:nvSpPr>
          <p:cNvPr id="7" name="6 Oval"/>
          <p:cNvSpPr/>
          <p:nvPr/>
        </p:nvSpPr>
        <p:spPr>
          <a:xfrm>
            <a:off x="3348038" y="1052513"/>
            <a:ext cx="2160587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Antibiyotik tedavisi görme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6011863" y="981075"/>
            <a:ext cx="2447925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Sağlıklı bir çocukta 38.5C’nin altında hafif hastalıklar</a:t>
            </a:r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468313" y="2636838"/>
            <a:ext cx="2232025" cy="151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Ailede aşıyı takiben yan etki görülme öyküsü </a:t>
            </a:r>
            <a:endParaRPr lang="tr-TR" dirty="0"/>
          </a:p>
        </p:txBody>
      </p:sp>
      <p:sp>
        <p:nvSpPr>
          <p:cNvPr id="10" name="9 Oval"/>
          <p:cNvSpPr/>
          <p:nvPr/>
        </p:nvSpPr>
        <p:spPr>
          <a:xfrm>
            <a:off x="3708400" y="5013325"/>
            <a:ext cx="2087563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Yenidoğan</a:t>
            </a:r>
            <a:r>
              <a:rPr lang="tr-TR" b="1" dirty="0"/>
              <a:t> sarılığı öyküsü </a:t>
            </a:r>
            <a:endParaRPr lang="tr-TR" dirty="0"/>
          </a:p>
        </p:txBody>
      </p:sp>
      <p:sp>
        <p:nvSpPr>
          <p:cNvPr id="11" name="10 Oval"/>
          <p:cNvSpPr/>
          <p:nvPr/>
        </p:nvSpPr>
        <p:spPr>
          <a:xfrm>
            <a:off x="6227763" y="2997200"/>
            <a:ext cx="230505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Malnütrisyon</a:t>
            </a:r>
            <a:r>
              <a:rPr lang="tr-TR" b="1" dirty="0"/>
              <a:t> </a:t>
            </a:r>
            <a:endParaRPr lang="tr-TR" dirty="0"/>
          </a:p>
        </p:txBody>
      </p:sp>
      <p:sp>
        <p:nvSpPr>
          <p:cNvPr id="12" name="11 Oval"/>
          <p:cNvSpPr/>
          <p:nvPr/>
        </p:nvSpPr>
        <p:spPr>
          <a:xfrm>
            <a:off x="323850" y="4365625"/>
            <a:ext cx="2879725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Kronik seyreden kalp, </a:t>
            </a:r>
            <a:r>
              <a:rPr lang="tr-TR" b="1" dirty="0" err="1"/>
              <a:t>akc</a:t>
            </a:r>
            <a:r>
              <a:rPr lang="tr-TR" b="1" dirty="0"/>
              <a:t>, böbrek, </a:t>
            </a:r>
            <a:r>
              <a:rPr lang="tr-TR" b="1" dirty="0" err="1"/>
              <a:t>kc</a:t>
            </a:r>
            <a:r>
              <a:rPr lang="tr-TR" b="1" dirty="0"/>
              <a:t>. hastalıkları 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6300788" y="4508500"/>
            <a:ext cx="2232025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Penisilin </a:t>
            </a:r>
            <a:r>
              <a:rPr lang="tr-TR" b="1" dirty="0" err="1"/>
              <a:t>alllerjisi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2E64A-882E-4DC2-AEDB-9C0AF177272E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116738" name="Rectangle 2"/>
          <p:cNvSpPr>
            <a:spLocks noGrp="1"/>
          </p:cNvSpPr>
          <p:nvPr>
            <p:ph type="title"/>
          </p:nvPr>
        </p:nvSpPr>
        <p:spPr bwMode="auto">
          <a:xfrm>
            <a:off x="993775" y="2667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b="0" dirty="0" smtClean="0">
                <a:effectLst/>
              </a:rPr>
              <a:t>Aşılar ile ilgili merak edilenler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Aşı dozları arasında bırakılması gereken minimum süre ne olmalıdır?</a:t>
            </a:r>
          </a:p>
          <a:p>
            <a:r>
              <a:rPr lang="tr-TR" smtClean="0"/>
              <a:t>Aynı gün içerisinde bir çocuğa kaç aşı yapılabilir?</a:t>
            </a:r>
          </a:p>
          <a:p>
            <a:r>
              <a:rPr lang="tr-TR" smtClean="0"/>
              <a:t>Anne emziriyorsa emziren anneye yapılan aşı küçük bebeği etkiler mi?</a:t>
            </a:r>
          </a:p>
          <a:p>
            <a:r>
              <a:rPr lang="tr-TR" smtClean="0"/>
              <a:t>Temas sonrası hangi aşılar uygulanabiliyor?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830BF-0C81-47DD-8B58-F9BC4B064972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tr-TR" dirty="0" smtClean="0">
              <a:effectLst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smtClean="0"/>
              <a:t>2 inaktive aşı: </a:t>
            </a:r>
            <a:r>
              <a:rPr lang="tr-TR" smtClean="0"/>
              <a:t>Aynı anda veya istenen aralıkla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r>
              <a:rPr lang="tr-TR" b="1" smtClean="0"/>
              <a:t>İnaktive ve canlı aşı: </a:t>
            </a:r>
            <a:r>
              <a:rPr lang="tr-TR" smtClean="0"/>
              <a:t>Aynı anda veya istenen aralıkla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r>
              <a:rPr lang="tr-TR" b="1" smtClean="0"/>
              <a:t>2 canlı </a:t>
            </a:r>
            <a:r>
              <a:rPr lang="tr-TR" smtClean="0"/>
              <a:t>aşı:Aynı yoldan uygulanacak iki canlı virus aşısı aynı gün yapılamamışsa etkileşimi önlemek için aralarında en az 4 hafta bırakılmalı </a:t>
            </a:r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6F24-6099-41DD-B68B-21BA35330BE1}" type="slidenum">
              <a:rPr lang="tr-TR"/>
              <a:pPr>
                <a:defRPr/>
              </a:pPr>
              <a:t>15</a:t>
            </a:fld>
            <a:endParaRPr lang="tr-TR"/>
          </a:p>
        </p:txBody>
      </p:sp>
      <p:sp>
        <p:nvSpPr>
          <p:cNvPr id="1177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tr-TR" smtClean="0"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Aşıların aynı gün içerisinde yapılması, aşı programına uyum için temel kriterlerden birisidir.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r>
              <a:rPr lang="tr-TR" smtClean="0"/>
              <a:t>ABD’de kombine aşılar kullanılmadığından aynı vizitte 7-9 aşı yapılmaktadır.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F8E6A-9CDD-42EF-ABFD-9F19D19E5E36}" type="slidenum">
              <a:rPr lang="tr-TR"/>
              <a:pPr>
                <a:defRPr/>
              </a:pPr>
              <a:t>16</a:t>
            </a:fld>
            <a:endParaRPr lang="tr-TR"/>
          </a:p>
        </p:txBody>
      </p:sp>
      <p:sp>
        <p:nvSpPr>
          <p:cNvPr id="3276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Emziren anneye verilen inaktif ve ya canlı-zayıflatılmış aşıların bebeğe bir sakıncası yoktur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r>
              <a:rPr lang="tr-TR" smtClean="0"/>
              <a:t>Sadece anneye verilen kızamıkçık aşısı virusu süte geçebilir</a:t>
            </a:r>
          </a:p>
          <a:p>
            <a:pPr lvl="1"/>
            <a:r>
              <a:rPr lang="tr-TR" sz="2400" smtClean="0"/>
              <a:t>Çocukta enfeksiyon olsa bile genelde hafif seyirlidir, bir sorun oluşturmaz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18080-FFA2-47AC-947D-5FCFFE09AF11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3379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/>
              <a:t>Suçiçeği : 96-120 saat içinde aşılanmalı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Hepatit-A : 10-14 gün içinde aşılamalı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Hepatit-B : Hemen aşılamalı ve HBIG yapmalı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Kuduz : Hemen aşılamalı ve RIG yapmalı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Tetanoz: Hemen aşılamalı ve TIG/TAT vermeli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Kızamık: 72 saat içinde aşılama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F9A93-6ABA-4B46-9D52-C892775106C7}" type="slidenum">
              <a:rPr lang="tr-TR"/>
              <a:pPr>
                <a:defRPr/>
              </a:pPr>
              <a:t>18</a:t>
            </a:fld>
            <a:endParaRPr lang="tr-TR"/>
          </a:p>
        </p:txBody>
      </p:sp>
      <p:pic>
        <p:nvPicPr>
          <p:cNvPr id="358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8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3D4A6-E5AE-4EB1-AD5F-101147904F19}" type="slidenum">
              <a:rPr lang="tr-TR"/>
              <a:pPr>
                <a:defRPr/>
              </a:pPr>
              <a:t>19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1998 yılında rutin uygulamada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2003 yılında 0-2-9. aylarda uygulanmakta iken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2007 yılından itibaren uygulama şeması 0-1-6. aylar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Yan etkiler: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</a:rPr>
              <a:t>Ağrı ve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</a:rPr>
              <a:t>inflamasyon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</a:rPr>
              <a:t>Hafif ateş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 dirty="0" err="1" smtClean="0"/>
              <a:t>Artralji</a:t>
            </a:r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HEPATİT B AŞISI</a:t>
            </a:r>
            <a:endParaRPr lang="tr-TR" dirty="0"/>
          </a:p>
        </p:txBody>
      </p:sp>
      <p:pic>
        <p:nvPicPr>
          <p:cNvPr id="36867" name="3 Resim" descr="HB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125538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708400" y="4437063"/>
            <a:ext cx="136842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EN 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A6D8F-D4BA-4617-9942-EA7F1200EB92}" type="slidenum">
              <a:rPr lang="tr-TR"/>
              <a:pPr>
                <a:defRPr/>
              </a:pPr>
              <a:t>2</a:t>
            </a:fld>
            <a:endParaRPr lang="tr-T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smtClean="0"/>
              <a:t>Sunum Planı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Bağışıklamanın çeşitleri ve aşılamanın tanımı</a:t>
            </a:r>
          </a:p>
          <a:p>
            <a:pPr eaLnBrk="1" hangingPunct="1"/>
            <a:r>
              <a:rPr lang="tr-TR" sz="2800" smtClean="0"/>
              <a:t>Aşılamanın amacı</a:t>
            </a:r>
          </a:p>
          <a:p>
            <a:pPr eaLnBrk="1" hangingPunct="1"/>
            <a:r>
              <a:rPr lang="tr-TR" sz="2800" smtClean="0"/>
              <a:t>Aşılama uygulamaları hakkında genel bilgiler</a:t>
            </a:r>
            <a:endParaRPr lang="tr-TR" sz="2400" smtClean="0"/>
          </a:p>
          <a:p>
            <a:pPr lvl="1" eaLnBrk="1" hangingPunct="1"/>
            <a:r>
              <a:rPr lang="tr-TR" sz="2400" smtClean="0"/>
              <a:t>Aşı tipleri ve aşılama yöntemleri</a:t>
            </a:r>
          </a:p>
          <a:p>
            <a:pPr lvl="1" eaLnBrk="1" hangingPunct="1"/>
            <a:r>
              <a:rPr lang="tr-TR" sz="2400" smtClean="0"/>
              <a:t>Aşı kontrendikasyonları ve yanlış bilinen kontrendikasyonlar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tr-TR" sz="2400" smtClean="0"/>
              <a:t> </a:t>
            </a:r>
          </a:p>
          <a:p>
            <a:pPr eaLnBrk="1" hangingPunct="1"/>
            <a:r>
              <a:rPr lang="tr-TR" sz="2800" smtClean="0"/>
              <a:t>Ulusal aşı programı</a:t>
            </a:r>
          </a:p>
          <a:p>
            <a:pPr eaLnBrk="1" hangingPunct="1"/>
            <a:r>
              <a:rPr lang="tr-TR" sz="2800" smtClean="0"/>
              <a:t>Aşılar hakkında genel bilgiler</a:t>
            </a:r>
          </a:p>
          <a:p>
            <a:pPr eaLnBrk="1" hangingPunct="1"/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4E804-130D-4B69-941F-C531C655A879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3174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Anne </a:t>
            </a:r>
            <a:r>
              <a:rPr lang="tr-TR" sz="2800" dirty="0" err="1" smtClean="0"/>
              <a:t>HBsAg</a:t>
            </a:r>
            <a:r>
              <a:rPr lang="tr-TR" sz="2800" dirty="0" smtClean="0"/>
              <a:t> (+)    </a:t>
            </a:r>
            <a:r>
              <a:rPr lang="tr-TR" sz="2400" dirty="0" smtClean="0"/>
              <a:t>Doğumda hepatit </a:t>
            </a:r>
            <a:r>
              <a:rPr lang="tr-TR" sz="2400" dirty="0" err="1" smtClean="0"/>
              <a:t>immunoglobulini</a:t>
            </a:r>
            <a:r>
              <a:rPr lang="tr-TR" sz="2400" dirty="0" smtClean="0"/>
              <a:t>(HBIG)+Hepatit aşısı     1.ay 2.doz     6.ay 3.doz</a:t>
            </a:r>
          </a:p>
          <a:p>
            <a:pPr lvl="1" eaLnBrk="1" hangingPunct="1">
              <a:defRPr/>
            </a:pPr>
            <a:r>
              <a:rPr lang="tr-TR" sz="2400" dirty="0" smtClean="0"/>
              <a:t>9.aydan sonra  Anti-</a:t>
            </a:r>
            <a:r>
              <a:rPr lang="tr-TR" sz="2400" dirty="0" err="1" smtClean="0"/>
              <a:t>HBs</a:t>
            </a:r>
            <a:r>
              <a:rPr lang="tr-TR" sz="2400" dirty="0" smtClean="0"/>
              <a:t> düzeyi&lt; 10 ise 2 ay aralıklı olarak 3 doz Hepatit B aşısı</a:t>
            </a:r>
          </a:p>
          <a:p>
            <a:pPr eaLnBrk="1" hangingPunct="1"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Annenin </a:t>
            </a:r>
            <a:r>
              <a:rPr lang="tr-T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HBs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durumu bilinmiyorsa </a:t>
            </a:r>
          </a:p>
          <a:p>
            <a:pPr lvl="1" eaLnBrk="1" hangingPunct="1"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1.doz aşı ilk 12 saat içinde, </a:t>
            </a:r>
          </a:p>
          <a:p>
            <a:pPr lvl="1" eaLnBrk="1" hangingPunct="1"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 sırada anne </a:t>
            </a:r>
            <a:r>
              <a:rPr lang="tr-T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HBs</a:t>
            </a: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(+) bulunursa HBIG ilk bir hafta içinde yapılır</a:t>
            </a:r>
            <a:endParaRPr lang="tr-TR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tr-TR" sz="2800" dirty="0" smtClean="0"/>
              <a:t> 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HEPATİT B AŞISI</a:t>
            </a:r>
            <a:endParaRPr lang="tr-TR" dirty="0"/>
          </a:p>
        </p:txBody>
      </p:sp>
      <p:sp>
        <p:nvSpPr>
          <p:cNvPr id="5" name="4 Sağ Ok"/>
          <p:cNvSpPr/>
          <p:nvPr/>
        </p:nvSpPr>
        <p:spPr>
          <a:xfrm>
            <a:off x="3708400" y="1700213"/>
            <a:ext cx="287338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6516688" y="2060575"/>
            <a:ext cx="2889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8532813" y="2060575"/>
            <a:ext cx="2889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4 Sağ Ok"/>
          <p:cNvSpPr/>
          <p:nvPr/>
        </p:nvSpPr>
        <p:spPr>
          <a:xfrm>
            <a:off x="7596188" y="3789363"/>
            <a:ext cx="287337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DD78-5F65-44AA-BCA3-5F1C90467032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0550"/>
            <a:ext cx="8229600" cy="827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Temas sonrası </a:t>
            </a:r>
            <a:r>
              <a:rPr lang="tr-T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immünoprofilaksi</a:t>
            </a:r>
            <a:endParaRPr lang="tr-TR" sz="2400" dirty="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tr-TR" sz="18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tr-TR" sz="2400" dirty="0" smtClean="0"/>
              <a:t>Karşılaşan kimse</a:t>
            </a:r>
            <a:r>
              <a:rPr lang="tr-TR" sz="1800" dirty="0" smtClean="0"/>
              <a:t>:</a:t>
            </a:r>
          </a:p>
          <a:p>
            <a:pPr lvl="1" eaLnBrk="1" hangingPunct="1">
              <a:defRPr/>
            </a:pPr>
            <a:r>
              <a:rPr lang="tr-TR" sz="2400" dirty="0" smtClean="0"/>
              <a:t>Aşılanmamış</a:t>
            </a:r>
            <a:r>
              <a:rPr lang="tr-TR" sz="2400" dirty="0" smtClean="0">
                <a:latin typeface="Arial" charset="0"/>
              </a:rPr>
              <a:t>       </a:t>
            </a:r>
            <a:r>
              <a:rPr lang="tr-TR" sz="2400" dirty="0" smtClean="0"/>
              <a:t>HBIG (0.06 mL/kg)+ Aşılama</a:t>
            </a:r>
          </a:p>
          <a:p>
            <a:pPr lvl="1" eaLnBrk="1" hangingPunct="1">
              <a:defRPr/>
            </a:pPr>
            <a:r>
              <a:rPr lang="tr-TR" sz="2400" dirty="0" smtClean="0"/>
              <a:t>Önceden aşılı</a:t>
            </a:r>
          </a:p>
          <a:p>
            <a:pPr lvl="2" eaLnBrk="1" hangingPunct="1">
              <a:defRPr/>
            </a:pPr>
            <a:r>
              <a:rPr lang="tr-TR" sz="2400" dirty="0" smtClean="0"/>
              <a:t>Yanıtlı: Aşı ve HBIG gerekmez</a:t>
            </a:r>
          </a:p>
          <a:p>
            <a:pPr lvl="2" eaLnBrk="1" hangingPunct="1">
              <a:defRPr/>
            </a:pPr>
            <a:r>
              <a:rPr lang="tr-TR" sz="2400" dirty="0" smtClean="0"/>
              <a:t>Yanıtsız: HBIG + yeniden aşılama programı</a:t>
            </a:r>
          </a:p>
          <a:p>
            <a:pPr lvl="2" eaLnBrk="1" hangingPunct="1">
              <a:defRPr/>
            </a:pPr>
            <a:r>
              <a:rPr lang="tr-TR" sz="2400" dirty="0" smtClean="0"/>
              <a:t>Yanıt bilinmiyor =&gt; Anti-</a:t>
            </a:r>
            <a:r>
              <a:rPr lang="tr-TR" sz="2400" dirty="0" err="1" smtClean="0"/>
              <a:t>HBs</a:t>
            </a:r>
            <a:r>
              <a:rPr lang="tr-TR" sz="2400" dirty="0" smtClean="0"/>
              <a:t> bak:</a:t>
            </a:r>
          </a:p>
          <a:p>
            <a:pPr lvl="3" eaLnBrk="1" hangingPunct="1">
              <a:defRPr/>
            </a:pPr>
            <a:r>
              <a:rPr lang="tr-TR" sz="2400" dirty="0" smtClean="0"/>
              <a:t>Yeterliyse: Aşı ve HBIG gerekmez</a:t>
            </a:r>
          </a:p>
          <a:p>
            <a:pPr lvl="3" eaLnBrk="1" hangingPunct="1">
              <a:defRPr/>
            </a:pPr>
            <a:r>
              <a:rPr lang="tr-TR" sz="2400" dirty="0" smtClean="0"/>
              <a:t>Yetersizse:HBIG + </a:t>
            </a:r>
            <a:r>
              <a:rPr lang="tr-TR" sz="2400" dirty="0" err="1" smtClean="0"/>
              <a:t>rapel</a:t>
            </a:r>
            <a:r>
              <a:rPr lang="tr-TR" sz="2400" dirty="0" smtClean="0"/>
              <a:t> aşı</a:t>
            </a:r>
          </a:p>
        </p:txBody>
      </p:sp>
      <p:pic>
        <p:nvPicPr>
          <p:cNvPr id="39939" name="2 Başlı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3203575" y="2708275"/>
            <a:ext cx="360363" cy="144463"/>
          </a:xfrm>
          <a:prstGeom prst="rightArrow">
            <a:avLst>
              <a:gd name="adj1" fmla="val 50000"/>
              <a:gd name="adj2" fmla="val 37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1" name="AutoShape 7"/>
          <p:cNvSpPr>
            <a:spLocks noChangeArrowheads="1"/>
          </p:cNvSpPr>
          <p:nvPr/>
        </p:nvSpPr>
        <p:spPr bwMode="auto">
          <a:xfrm>
            <a:off x="3203575" y="3141663"/>
            <a:ext cx="360363" cy="144462"/>
          </a:xfrm>
          <a:prstGeom prst="rightArrow">
            <a:avLst>
              <a:gd name="adj1" fmla="val 50000"/>
              <a:gd name="adj2" fmla="val 373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6813E-7733-45BD-AFFB-C6E18EEEB003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178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dirty="0" smtClean="0"/>
              <a:t>HEPATİT B AŞISI</a:t>
            </a:r>
            <a:endParaRPr lang="tr-TR" dirty="0" smtClean="0"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smtClean="0"/>
              <a:t>Aşılama sonrası rutin serolojik değerlendirme aşağıdaki risk gruplarında ve son aşıdan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/>
              <a:t>3 ay sonra önerilir:</a:t>
            </a:r>
          </a:p>
          <a:p>
            <a:pPr lvl="1"/>
            <a:r>
              <a:rPr lang="tr-TR" sz="2400" smtClean="0"/>
              <a:t>HBsAg pozitif anneden doğan bebekler,</a:t>
            </a:r>
          </a:p>
          <a:p>
            <a:pPr lvl="1"/>
            <a:r>
              <a:rPr lang="tr-TR" sz="2400" smtClean="0"/>
              <a:t>Hemodiyaliz hastaları, </a:t>
            </a:r>
          </a:p>
          <a:p>
            <a:pPr lvl="1"/>
            <a:r>
              <a:rPr lang="tr-TR" sz="2400" smtClean="0"/>
              <a:t>Mesleki veya çalışma ortamı gereği delici kesici yaralanmalara maruz kalma riski olan çocuklar, </a:t>
            </a:r>
          </a:p>
          <a:p>
            <a:pPr lvl="1"/>
            <a:r>
              <a:rPr lang="tr-TR" sz="2400" smtClean="0"/>
              <a:t>HIV enfeksiyonu </a:t>
            </a:r>
          </a:p>
          <a:p>
            <a:pPr lvl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E964E-7DC5-4500-AE7D-7D1C28C03AA8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4300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1951 (4 doz) </a:t>
            </a:r>
          </a:p>
          <a:p>
            <a:pPr eaLnBrk="1" hangingPunct="1"/>
            <a:r>
              <a:rPr lang="tr-TR" smtClean="0"/>
              <a:t>1997’den itibaren iki doz(yenidoğan ve ilkokul birinci sınıf)</a:t>
            </a:r>
          </a:p>
          <a:p>
            <a:pPr eaLnBrk="1" hangingPunct="1"/>
            <a:r>
              <a:rPr lang="nn-NO" smtClean="0"/>
              <a:t>2006 yılında tek doz olarak</a:t>
            </a:r>
            <a:r>
              <a:rPr lang="tr-TR" smtClean="0"/>
              <a:t>(</a:t>
            </a:r>
            <a:r>
              <a:rPr lang="nn-NO" smtClean="0"/>
              <a:t>2. ay bitiminde</a:t>
            </a:r>
            <a:r>
              <a:rPr lang="tr-TR" smtClean="0"/>
              <a:t>)</a:t>
            </a:r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sz="4400" dirty="0" smtClean="0"/>
              <a:t>BCG AŞISI</a:t>
            </a:r>
            <a:endParaRPr lang="tr-TR" dirty="0"/>
          </a:p>
        </p:txBody>
      </p:sp>
      <p:pic>
        <p:nvPicPr>
          <p:cNvPr id="43011" name="4 Resim" descr="imagesBC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29511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5 Resim" descr="BC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492375"/>
            <a:ext cx="62309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0579-7F54-4F1E-A852-CB0F520DE042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Yan Etkileri: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Yerel etkiler :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Ülserasyon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,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lenfadenit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smtClean="0"/>
              <a:t>.deri altı </a:t>
            </a:r>
            <a:r>
              <a:rPr lang="tr-TR" dirty="0" err="1" smtClean="0"/>
              <a:t>abse</a:t>
            </a: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Genel etkiler : BCG’ye bağlı yaygın enfeksiyon, </a:t>
            </a:r>
            <a:r>
              <a:rPr lang="tr-TR" dirty="0" err="1" smtClean="0"/>
              <a:t>osteomiyelit</a:t>
            </a:r>
            <a:r>
              <a:rPr lang="tr-TR" dirty="0" smtClean="0"/>
              <a:t> (uzun kemiklerin </a:t>
            </a:r>
            <a:r>
              <a:rPr lang="tr-TR" dirty="0" err="1" smtClean="0"/>
              <a:t>epifizlerinde</a:t>
            </a:r>
            <a:r>
              <a:rPr lang="tr-TR" dirty="0" smtClean="0"/>
              <a:t>), </a:t>
            </a:r>
            <a:r>
              <a:rPr lang="tr-TR" dirty="0" err="1" smtClean="0"/>
              <a:t>lupoid</a:t>
            </a:r>
            <a:r>
              <a:rPr lang="tr-TR" dirty="0" smtClean="0"/>
              <a:t> reaksiyon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C00000"/>
                </a:solidFill>
              </a:rPr>
              <a:t>Altı yaş üzerinde </a:t>
            </a:r>
            <a:r>
              <a:rPr lang="tr-TR" dirty="0" smtClean="0"/>
              <a:t>hiç aşılanmamış çocukta BCG gerekli değildir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>
                <a:solidFill>
                  <a:srgbClr val="C00000"/>
                </a:solidFill>
              </a:rPr>
              <a:t>Altı yaş altında </a:t>
            </a:r>
            <a:r>
              <a:rPr lang="tr-TR" dirty="0" smtClean="0"/>
              <a:t>BCG yapılmamış olan çocukta PPD sonucuna göre gerekiyorsa BCG uygulanır.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BCG AŞISI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4067175" y="1557338"/>
            <a:ext cx="13684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EN 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A954-C1B8-4EC4-AB41-4CD761A0E05A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4608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1937 yılında DB</a:t>
            </a:r>
          </a:p>
          <a:p>
            <a:pPr eaLnBrk="1" hangingPunct="1"/>
            <a:r>
              <a:rPr lang="tr-TR" smtClean="0"/>
              <a:t>1968 yılında DBT </a:t>
            </a:r>
          </a:p>
          <a:p>
            <a:pPr eaLnBrk="1" hangingPunct="1"/>
            <a:r>
              <a:rPr lang="tr-TR" smtClean="0"/>
              <a:t>2008 yılından beri DaBT‐IPA‐Hib karma aşısı ile birlikte uygulanıyor (2, 4, 6., 18.aylar)</a:t>
            </a:r>
          </a:p>
          <a:p>
            <a:pPr eaLnBrk="1" hangingPunct="1"/>
            <a:r>
              <a:rPr lang="tr-TR" smtClean="0"/>
              <a:t>4.doz  4 yaş ve üzerinde yapılırsa 5.dozun yapılmasına gerek kalmıyor.</a:t>
            </a:r>
          </a:p>
          <a:p>
            <a:pPr eaLnBrk="1" hangingPunct="1"/>
            <a:endParaRPr lang="tr-TR" smtClean="0"/>
          </a:p>
          <a:p>
            <a:pPr lvl="1"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DİFTERİ‐BOĞMACA‐TETANOZ(DBT) AŞISI</a:t>
            </a:r>
            <a:endParaRPr lang="tr-TR" dirty="0"/>
          </a:p>
        </p:txBody>
      </p:sp>
      <p:pic>
        <p:nvPicPr>
          <p:cNvPr id="46083" name="3 Resim" descr="DaBT Hi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6294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3277C-309A-4169-8C70-7D731994B576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Yan Etkileri: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Aşı yapılan yerde kızarıklık, şişlik, ağrı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Yüksek ateş, Uzamış ve durdurulamayan ağlama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Konvülsiyonlar</a:t>
            </a:r>
            <a:r>
              <a:rPr lang="tr-TR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>
                <a:solidFill>
                  <a:srgbClr val="1C9CBA"/>
                </a:solidFill>
              </a:rPr>
              <a:t>Ensefalit</a:t>
            </a:r>
            <a:endParaRPr lang="tr-TR" dirty="0" smtClean="0">
              <a:solidFill>
                <a:srgbClr val="1C9CBA"/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DİFTERİ‐BOĞMACA‐TETANOZ(DBT) AŞISI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779838" y="1557338"/>
            <a:ext cx="143986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EN 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E96D1-D21A-48C2-ADAF-F7390665AF35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4915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2008 ‘de 7 bileşenli konjuge pnömokok aşısı olarak </a:t>
            </a:r>
          </a:p>
          <a:p>
            <a:pPr eaLnBrk="1" hangingPunct="1"/>
            <a:r>
              <a:rPr lang="tr-TR" smtClean="0"/>
              <a:t>2011’den itibaren de 13 bileşenli konjuge pnömokok aşısı olarak uygulanmaktadır.</a:t>
            </a:r>
          </a:p>
          <a:p>
            <a:pPr eaLnBrk="1" hangingPunct="1"/>
            <a:r>
              <a:rPr lang="tr-TR" smtClean="0"/>
              <a:t>2-4-6-12. aylarda uygulanmaktadır.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PNÖMOKOK AŞISI</a:t>
            </a:r>
            <a:endParaRPr lang="tr-TR" dirty="0"/>
          </a:p>
        </p:txBody>
      </p:sp>
      <p:pic>
        <p:nvPicPr>
          <p:cNvPr id="49155" name="3 Resim" descr="KP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698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3E18B-AE26-45BB-8EC3-AC1CC0845697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51201" name="1 İçerik Yer Tutucusu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738687"/>
          </a:xfrm>
        </p:spPr>
        <p:txBody>
          <a:bodyPr/>
          <a:lstStyle/>
          <a:p>
            <a:pPr eaLnBrk="1" hangingPunct="1"/>
            <a:r>
              <a:rPr lang="tr-TR" smtClean="0"/>
              <a:t>Yan etkileri:</a:t>
            </a:r>
          </a:p>
          <a:p>
            <a:pPr lvl="1" eaLnBrk="1" hangingPunct="1"/>
            <a:r>
              <a:rPr lang="tr-TR" smtClean="0"/>
              <a:t>Aşı yapılan yerde kızarıklık</a:t>
            </a:r>
          </a:p>
          <a:p>
            <a:pPr lvl="1" eaLnBrk="1" hangingPunct="1"/>
            <a:r>
              <a:rPr lang="tr-TR" smtClean="0"/>
              <a:t>Ağrı</a:t>
            </a:r>
          </a:p>
          <a:p>
            <a:pPr lvl="1" eaLnBrk="1" hangingPunct="1"/>
            <a:r>
              <a:rPr lang="tr-TR" smtClean="0"/>
              <a:t>Kas ağrıları</a:t>
            </a:r>
          </a:p>
          <a:p>
            <a:pPr lvl="1" eaLnBrk="1" hangingPunct="1"/>
            <a:r>
              <a:rPr lang="tr-TR" smtClean="0"/>
              <a:t>Allerjik reaksiyonlardır</a:t>
            </a:r>
          </a:p>
          <a:p>
            <a:pPr eaLnBrk="1" hangingPunct="1"/>
            <a:r>
              <a:rPr lang="tr-TR" smtClean="0"/>
              <a:t>Risk grubu;</a:t>
            </a:r>
          </a:p>
          <a:p>
            <a:pPr lvl="1" eaLnBrk="1" hangingPunct="1"/>
            <a:r>
              <a:rPr lang="tr-TR" smtClean="0"/>
              <a:t>60 Aylıktan küçük tüm çocuklar,</a:t>
            </a:r>
          </a:p>
          <a:p>
            <a:pPr lvl="1" eaLnBrk="1" hangingPunct="1"/>
            <a:r>
              <a:rPr lang="tr-TR" smtClean="0"/>
              <a:t>Orak hücreli anemi, Aspleni,</a:t>
            </a:r>
          </a:p>
          <a:p>
            <a:pPr lvl="1" eaLnBrk="1" hangingPunct="1"/>
            <a:r>
              <a:rPr lang="tr-TR" smtClean="0"/>
              <a:t>Kronik kalp ve akciğer hastalığı, </a:t>
            </a:r>
          </a:p>
          <a:p>
            <a:pPr lvl="1" eaLnBrk="1" hangingPunct="1"/>
            <a:r>
              <a:rPr lang="tr-TR" smtClean="0"/>
              <a:t>Diabetes Mellitus,</a:t>
            </a:r>
          </a:p>
          <a:p>
            <a:pPr lvl="1" eaLnBrk="1" hangingPunct="1"/>
            <a:r>
              <a:rPr lang="tr-TR" smtClean="0"/>
              <a:t>HIV Enfeksiyonu ve diğer immün yetmezlik durumları</a:t>
            </a:r>
          </a:p>
          <a:p>
            <a:pPr lvl="1" eaLnBrk="1" hangingPunct="1"/>
            <a:r>
              <a:rPr lang="tr-TR" smtClean="0"/>
              <a:t>65 yaş ve üzerindeki kişiler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PNÖMOKOK AŞISI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E6287-93D5-44D6-8A69-E332C243C4EA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PNÖMOKOK AŞISI</a:t>
            </a:r>
            <a:endParaRPr lang="tr-TR" dirty="0"/>
          </a:p>
        </p:txBody>
      </p:sp>
      <p:pic>
        <p:nvPicPr>
          <p:cNvPr id="52226" name="3 İçerik Yer Tutucusu" descr="PNÖMOKOK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6626225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AC823-E9A8-47F8-B036-AF9081B3FC1E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Bağışıklık Çeşitleri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042988" y="1557338"/>
            <a:ext cx="31686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AKTİF BAĞIŞIKLIK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219700" y="1557338"/>
            <a:ext cx="27368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PASİF BAĞIŞIKLIK</a:t>
            </a:r>
          </a:p>
        </p:txBody>
      </p:sp>
      <p:sp>
        <p:nvSpPr>
          <p:cNvPr id="10" name="9 Aşağı Ok"/>
          <p:cNvSpPr/>
          <p:nvPr/>
        </p:nvSpPr>
        <p:spPr>
          <a:xfrm>
            <a:off x="1692275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3563938" y="2492375"/>
            <a:ext cx="71437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5724525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7524750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827088" y="3357563"/>
            <a:ext cx="1728787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Doğal Aktif</a:t>
            </a:r>
          </a:p>
          <a:p>
            <a:pPr algn="ctr">
              <a:defRPr/>
            </a:pPr>
            <a:r>
              <a:rPr lang="tr-TR" dirty="0"/>
              <a:t>(</a:t>
            </a:r>
            <a:r>
              <a:rPr lang="tr-TR" sz="1600" dirty="0" err="1"/>
              <a:t>enfek</a:t>
            </a:r>
            <a:r>
              <a:rPr lang="tr-TR" sz="1600" dirty="0"/>
              <a:t>.</a:t>
            </a:r>
            <a:r>
              <a:rPr lang="tr-TR" dirty="0"/>
              <a:t>)</a:t>
            </a:r>
          </a:p>
        </p:txBody>
      </p:sp>
      <p:sp>
        <p:nvSpPr>
          <p:cNvPr id="17" name="16 Oval"/>
          <p:cNvSpPr/>
          <p:nvPr/>
        </p:nvSpPr>
        <p:spPr>
          <a:xfrm>
            <a:off x="2771775" y="3284538"/>
            <a:ext cx="1728788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rgbClr val="C00000"/>
                </a:solidFill>
              </a:rPr>
              <a:t>Yapay Aktif</a:t>
            </a:r>
          </a:p>
          <a:p>
            <a:pPr algn="ctr">
              <a:defRPr/>
            </a:pPr>
            <a:r>
              <a:rPr lang="tr-TR" dirty="0">
                <a:solidFill>
                  <a:srgbClr val="C00000"/>
                </a:solidFill>
              </a:rPr>
              <a:t>(</a:t>
            </a:r>
            <a:r>
              <a:rPr lang="tr-TR" sz="1600" dirty="0">
                <a:solidFill>
                  <a:srgbClr val="C00000"/>
                </a:solidFill>
              </a:rPr>
              <a:t>Aşılama</a:t>
            </a:r>
            <a:r>
              <a:rPr lang="tr-TR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8" name="17 Oval"/>
          <p:cNvSpPr/>
          <p:nvPr/>
        </p:nvSpPr>
        <p:spPr>
          <a:xfrm>
            <a:off x="4932363" y="3284538"/>
            <a:ext cx="1727200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Doğal Pasif</a:t>
            </a:r>
          </a:p>
          <a:p>
            <a:pPr algn="ctr">
              <a:defRPr/>
            </a:pPr>
            <a:r>
              <a:rPr lang="tr-TR" dirty="0"/>
              <a:t>(</a:t>
            </a:r>
            <a:r>
              <a:rPr lang="tr-TR" sz="1200" dirty="0"/>
              <a:t>anneden bebeğe antikor geçişi</a:t>
            </a:r>
            <a:r>
              <a:rPr lang="tr-TR" dirty="0"/>
              <a:t>)</a:t>
            </a:r>
          </a:p>
        </p:txBody>
      </p:sp>
      <p:sp>
        <p:nvSpPr>
          <p:cNvPr id="19" name="18 Oval"/>
          <p:cNvSpPr/>
          <p:nvPr/>
        </p:nvSpPr>
        <p:spPr>
          <a:xfrm>
            <a:off x="6804025" y="3284538"/>
            <a:ext cx="1728788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Yapay Pasif</a:t>
            </a:r>
          </a:p>
          <a:p>
            <a:pPr algn="ctr">
              <a:defRPr/>
            </a:pPr>
            <a:r>
              <a:rPr lang="tr-TR" dirty="0"/>
              <a:t>(</a:t>
            </a:r>
            <a:r>
              <a:rPr lang="tr-TR" dirty="0" err="1"/>
              <a:t>Ig</a:t>
            </a:r>
            <a:r>
              <a:rPr lang="tr-TR" dirty="0"/>
              <a:t> </a:t>
            </a:r>
            <a:r>
              <a:rPr lang="tr-TR" dirty="0" err="1"/>
              <a:t>ler</a:t>
            </a:r>
            <a:r>
              <a:rPr lang="tr-TR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76717-3C24-4C68-AFCD-C53BC18CD5CF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53249" name="1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65662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1970-1987 yılları arası sekiz ve 15. aylarda iki doz</a:t>
            </a:r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r>
              <a:rPr lang="tr-TR" smtClean="0"/>
              <a:t>1987‐1998 yılları arasında 9.ayda tek doz </a:t>
            </a:r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r>
              <a:rPr lang="tr-TR" smtClean="0"/>
              <a:t>1998‐2006 yılları arasında 9.ay ve ilköğretim 1.sınıfta toplam iki doz </a:t>
            </a:r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KIZAMIK-KIZAMIKCIK-KABAKULAK    (KKK)AŞISI</a:t>
            </a:r>
            <a:endParaRPr lang="tr-TR" dirty="0"/>
          </a:p>
        </p:txBody>
      </p:sp>
      <p:pic>
        <p:nvPicPr>
          <p:cNvPr id="53251" name="4 Resim" descr="kk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1166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C3D4-0200-41C8-9EC8-C340445C99D3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2006 yılından sonra KKK üçlü aşı olarak 12.ay-1. sınıf toplam iki doz olarak uygulanmaktadır.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Kızamıklıyla temas    ilk 72 saatte aşı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Yan etkileri: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Ateş (aşıdan sonra 6‐12 günler arasında)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Lenfadenopati</a:t>
            </a: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Artralji</a:t>
            </a: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Döküntü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Trombositopeni</a:t>
            </a: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Ensefalit</a:t>
            </a: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KIZAMIK-KIZAMIKCIK-KABAKULAK    (KKK)AŞISI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4067175" y="2781300"/>
            <a:ext cx="288925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536A-9185-4584-B43A-1714990A24E2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3200" dirty="0" smtClean="0"/>
              <a:t>KKK aşısının sakıncalı olduğu durumlar: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Gebeler veya üç ay içinde gebelik riski olanlar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Yumurtaya ve neomisine </a:t>
            </a:r>
            <a:r>
              <a:rPr lang="tr-TR" dirty="0" err="1" smtClean="0"/>
              <a:t>anafilaktik</a:t>
            </a:r>
            <a:r>
              <a:rPr lang="tr-TR" dirty="0" smtClean="0"/>
              <a:t> reaksiyon gösterenler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HIV enfeksiyonu dışındaki </a:t>
            </a:r>
            <a:r>
              <a:rPr lang="tr-TR" dirty="0" err="1" smtClean="0"/>
              <a:t>immün</a:t>
            </a:r>
            <a:r>
              <a:rPr lang="tr-TR" dirty="0" smtClean="0"/>
              <a:t> yetmezlikler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İmmün</a:t>
            </a:r>
            <a:r>
              <a:rPr lang="tr-TR" dirty="0" smtClean="0"/>
              <a:t> baskılayıcı tedavi alanlarda yapılamaz (Tedavi bitiminden üç ay sonra yapılabilir.)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Aşı PPD reaksiyonunu 4‐6 hafta süreyle baskılar.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KIZAMIK-KIZAMIKCIK-KABAKULAK    (KKK)AŞISI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75379-8254-4E5E-B691-4656D0CAC44C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5734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endParaRPr lang="tr-TR" smtClean="0"/>
          </a:p>
          <a:p>
            <a:pPr algn="just" eaLnBrk="1" hangingPunct="1"/>
            <a:endParaRPr lang="tr-TR" smtClean="0"/>
          </a:p>
          <a:p>
            <a:pPr algn="just" eaLnBrk="1" hangingPunct="1"/>
            <a:endParaRPr lang="tr-TR" smtClean="0"/>
          </a:p>
          <a:p>
            <a:pPr algn="just" eaLnBrk="1" hangingPunct="1"/>
            <a:r>
              <a:rPr lang="tr-TR" smtClean="0"/>
              <a:t>1963 yılında canlı aşı</a:t>
            </a:r>
          </a:p>
          <a:p>
            <a:pPr eaLnBrk="1" hangingPunct="1"/>
            <a:r>
              <a:rPr lang="tr-TR" smtClean="0"/>
              <a:t>2008 yılında DaBT‐IPA‐Hib karma aşısı içinde İPA ve 6. ve 18. aylarda iki doz ağızdan canlı polio aşısı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CANLI POLİO / İNAKTİF POLİO(İPA) AŞILARI</a:t>
            </a:r>
            <a:endParaRPr lang="tr-TR" dirty="0"/>
          </a:p>
        </p:txBody>
      </p:sp>
      <p:pic>
        <p:nvPicPr>
          <p:cNvPr id="57347" name="3 Resim" descr="DaBT Hi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2944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4 Resim" descr="OP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24400"/>
            <a:ext cx="62293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1C2BE-1C2B-458D-9A7F-10AF73F9358A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5939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Yan  Etki:</a:t>
            </a:r>
          </a:p>
          <a:p>
            <a:pPr lvl="1" eaLnBrk="1" hangingPunct="1"/>
            <a:r>
              <a:rPr lang="tr-TR" smtClean="0"/>
              <a:t>Akut paralitik poliomiyelit (canlı aşının)</a:t>
            </a:r>
          </a:p>
          <a:p>
            <a:pPr lvl="1" eaLnBrk="1" hangingPunct="1"/>
            <a:r>
              <a:rPr lang="tr-TR" smtClean="0"/>
              <a:t>Allerjik reaksiyonlar  (neomisin, streptomisine bağlı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CANLI POLİO / İNAKTİF POLİO(İPA) AŞILARI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C60FD-316F-4180-AFA2-914F59BB4515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2006 yılında DBT aşısı ile aynı anda ancak ayrı bir bölgeden yapılmak üzere eklenmiş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2007 yılında beşli aşı (</a:t>
            </a:r>
            <a:r>
              <a:rPr lang="tr-TR" dirty="0" err="1" smtClean="0"/>
              <a:t>DaBT</a:t>
            </a:r>
            <a:r>
              <a:rPr lang="tr-TR" dirty="0" smtClean="0"/>
              <a:t>‐İPV‐</a:t>
            </a:r>
            <a:r>
              <a:rPr lang="tr-TR" dirty="0" err="1" smtClean="0"/>
              <a:t>Hib</a:t>
            </a:r>
            <a:r>
              <a:rPr lang="tr-TR" dirty="0" smtClean="0"/>
              <a:t>) içinde yer almaya başlamıştır. (2,4,6, ve 18. Aylarda)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5 yaş sonrası yalnız </a:t>
            </a:r>
            <a:r>
              <a:rPr lang="tr-TR" b="1" dirty="0" smtClean="0"/>
              <a:t>riskli gruplara </a:t>
            </a:r>
            <a:r>
              <a:rPr lang="tr-TR" dirty="0" smtClean="0"/>
              <a:t>uygulanır.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HEMOFİLUS İNFLUENZA TİP B(</a:t>
            </a:r>
            <a:r>
              <a:rPr lang="tr-TR" dirty="0" err="1" smtClean="0"/>
              <a:t>Hib</a:t>
            </a:r>
            <a:r>
              <a:rPr lang="tr-TR" dirty="0" smtClean="0"/>
              <a:t>) AŞISI</a:t>
            </a:r>
            <a:endParaRPr lang="tr-TR" dirty="0"/>
          </a:p>
        </p:txBody>
      </p:sp>
      <p:pic>
        <p:nvPicPr>
          <p:cNvPr id="60419" name="3 Resim" descr="DaBT Hi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2944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3C71-F75D-468B-83C1-B7CCB0A3CB1C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6246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Riskli gruplar:</a:t>
            </a:r>
          </a:p>
          <a:p>
            <a:pPr lvl="1" eaLnBrk="1" hangingPunct="1"/>
            <a:r>
              <a:rPr lang="tr-TR" smtClean="0"/>
              <a:t>Orak hücre hastalığı olanlar </a:t>
            </a:r>
          </a:p>
          <a:p>
            <a:pPr lvl="1" eaLnBrk="1" hangingPunct="1"/>
            <a:r>
              <a:rPr lang="tr-TR" smtClean="0"/>
              <a:t>Splenektomili hastalar </a:t>
            </a:r>
          </a:p>
          <a:p>
            <a:pPr lvl="1" eaLnBrk="1" hangingPunct="1"/>
            <a:r>
              <a:rPr lang="tr-TR" smtClean="0"/>
              <a:t>Kemoterapi alanlar </a:t>
            </a:r>
          </a:p>
          <a:p>
            <a:pPr lvl="1" eaLnBrk="1" hangingPunct="1"/>
            <a:r>
              <a:rPr lang="tr-TR" smtClean="0"/>
              <a:t>HIV enfeksiyonu olanlar </a:t>
            </a:r>
          </a:p>
          <a:p>
            <a:pPr lvl="1" eaLnBrk="1" hangingPunct="1"/>
            <a:r>
              <a:rPr lang="tr-TR" smtClean="0">
                <a:latin typeface="Arial" charset="0"/>
              </a:rPr>
              <a:t>Konjenital</a:t>
            </a:r>
            <a:r>
              <a:rPr lang="tr-TR" smtClean="0"/>
              <a:t> immün yetmezlikliler</a:t>
            </a:r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HEMOFİLUS İNFLUENZA TİP B(</a:t>
            </a:r>
            <a:r>
              <a:rPr lang="tr-TR" dirty="0" err="1" smtClean="0"/>
              <a:t>Hib</a:t>
            </a:r>
            <a:r>
              <a:rPr lang="tr-TR" dirty="0" smtClean="0"/>
              <a:t>) AŞISI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795963" y="1484313"/>
            <a:ext cx="2736850" cy="208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Risk yoksa &gt;5 yaş uygulanmaz </a:t>
            </a:r>
            <a:r>
              <a:rPr lang="tr-TR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40112-80BE-4546-B6C8-5A2493EFE84C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6348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b="1" smtClean="0"/>
          </a:p>
          <a:p>
            <a:pPr eaLnBrk="1" hangingPunct="1"/>
            <a:endParaRPr lang="tr-TR" b="1" smtClean="0"/>
          </a:p>
          <a:p>
            <a:pPr eaLnBrk="1" hangingPunct="1"/>
            <a:r>
              <a:rPr lang="tr-TR" b="1" smtClean="0"/>
              <a:t>2012 Kasım </a:t>
            </a:r>
            <a:r>
              <a:rPr lang="tr-TR" smtClean="0"/>
              <a:t>ayında aşı programına eklenmiştir.18. ve 24.ay sonlarında iki doz olarak </a:t>
            </a:r>
          </a:p>
          <a:p>
            <a:pPr eaLnBrk="1" hangingPunct="1"/>
            <a:r>
              <a:rPr lang="tr-TR" smtClean="0"/>
              <a:t>Yan etkileri:</a:t>
            </a:r>
          </a:p>
          <a:p>
            <a:pPr lvl="1" eaLnBrk="1" hangingPunct="1"/>
            <a:r>
              <a:rPr lang="tr-TR" smtClean="0"/>
              <a:t>Aşı yerinde ağrı</a:t>
            </a:r>
          </a:p>
          <a:p>
            <a:pPr lvl="1" eaLnBrk="1" hangingPunct="1"/>
            <a:r>
              <a:rPr lang="tr-TR" smtClean="0"/>
              <a:t>Aşı yerinde eritem</a:t>
            </a:r>
          </a:p>
          <a:p>
            <a:pPr lvl="1" eaLnBrk="1" hangingPunct="1"/>
            <a:r>
              <a:rPr lang="tr-TR" smtClean="0"/>
              <a:t>Ateş</a:t>
            </a:r>
          </a:p>
          <a:p>
            <a:pPr lvl="1" eaLnBrk="1" hangingPunct="1"/>
            <a:r>
              <a:rPr lang="tr-TR" smtClean="0"/>
              <a:t>Halsizlik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HEPATİT A AŞISI</a:t>
            </a:r>
            <a:endParaRPr lang="tr-TR" dirty="0"/>
          </a:p>
        </p:txBody>
      </p:sp>
      <p:pic>
        <p:nvPicPr>
          <p:cNvPr id="63491" name="3 Resim" descr="HA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2309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16520-0674-46A5-A99C-EEA4E9A863DE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6451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mtClean="0"/>
              <a:t>AŞILANMA ÖNERİLERİ</a:t>
            </a:r>
          </a:p>
          <a:p>
            <a:pPr eaLnBrk="1" hangingPunct="1"/>
            <a:r>
              <a:rPr lang="tr-TR" smtClean="0"/>
              <a:t>12‐23 aylık bütün çocukların aşılanması</a:t>
            </a:r>
          </a:p>
          <a:p>
            <a:pPr eaLnBrk="1" hangingPunct="1"/>
            <a:r>
              <a:rPr lang="tr-TR" smtClean="0"/>
              <a:t>Riskli grupta olan bireylerin aşılanması</a:t>
            </a:r>
          </a:p>
          <a:p>
            <a:pPr lvl="1" eaLnBrk="1" hangingPunct="1"/>
            <a:r>
              <a:rPr lang="tr-TR" smtClean="0"/>
              <a:t>Yüksek endemik bölgeye yolculuk yapanlar</a:t>
            </a:r>
          </a:p>
          <a:p>
            <a:pPr lvl="1" eaLnBrk="1" hangingPunct="1"/>
            <a:r>
              <a:rPr lang="tr-TR" smtClean="0"/>
              <a:t>Kronik karaciğer hastalığı</a:t>
            </a:r>
          </a:p>
          <a:p>
            <a:pPr lvl="1" eaLnBrk="1" hangingPunct="1"/>
            <a:r>
              <a:rPr lang="tr-TR" smtClean="0"/>
              <a:t>Homoseksüeller</a:t>
            </a:r>
          </a:p>
          <a:p>
            <a:pPr lvl="1" eaLnBrk="1" hangingPunct="1"/>
            <a:r>
              <a:rPr lang="tr-TR" smtClean="0"/>
              <a:t>İlaç kullananlar</a:t>
            </a:r>
          </a:p>
          <a:p>
            <a:pPr lvl="1" eaLnBrk="1" hangingPunct="1"/>
            <a:r>
              <a:rPr lang="tr-TR" smtClean="0"/>
              <a:t>Pıhtılaşma bozukluğu olanlar</a:t>
            </a:r>
          </a:p>
          <a:p>
            <a:pPr lvl="1" eaLnBrk="1" hangingPunct="1"/>
            <a:r>
              <a:rPr lang="tr-TR" smtClean="0"/>
              <a:t>Mesleki risk altında olanlar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HEPATİT A AŞISI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695C-0AD7-445C-A119-03EA2AB17EB3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6553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b="1" smtClean="0"/>
          </a:p>
          <a:p>
            <a:pPr eaLnBrk="1" hangingPunct="1"/>
            <a:endParaRPr lang="tr-TR" b="1" smtClean="0"/>
          </a:p>
          <a:p>
            <a:pPr eaLnBrk="1" hangingPunct="1"/>
            <a:r>
              <a:rPr lang="tr-TR" b="1" smtClean="0"/>
              <a:t>2013 şubat ayında </a:t>
            </a:r>
            <a:r>
              <a:rPr lang="tr-TR" smtClean="0"/>
              <a:t>aşı programına eklenmiştir. </a:t>
            </a:r>
          </a:p>
          <a:p>
            <a:pPr eaLnBrk="1" hangingPunct="1"/>
            <a:r>
              <a:rPr lang="tr-TR" smtClean="0"/>
              <a:t>12.ayda tek doz şeklinde uygulanmakta</a:t>
            </a:r>
          </a:p>
          <a:p>
            <a:pPr eaLnBrk="1" hangingPunct="1"/>
            <a:r>
              <a:rPr lang="tr-TR" smtClean="0"/>
              <a:t>Yan etkileri:</a:t>
            </a:r>
          </a:p>
          <a:p>
            <a:pPr lvl="1" eaLnBrk="1" hangingPunct="1"/>
            <a:r>
              <a:rPr lang="tr-TR" smtClean="0"/>
              <a:t>Aşı yerinde hafif ağrı, kızarıklık</a:t>
            </a:r>
          </a:p>
          <a:p>
            <a:pPr lvl="1" eaLnBrk="1" hangingPunct="1"/>
            <a:r>
              <a:rPr lang="tr-TR" smtClean="0"/>
              <a:t>Ateş</a:t>
            </a:r>
          </a:p>
          <a:p>
            <a:pPr lvl="1" eaLnBrk="1" hangingPunct="1"/>
            <a:r>
              <a:rPr lang="tr-TR" smtClean="0"/>
              <a:t>Döküntü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SUÇİÇEĞİ AŞISI</a:t>
            </a:r>
            <a:endParaRPr lang="tr-TR" dirty="0"/>
          </a:p>
        </p:txBody>
      </p:sp>
      <p:pic>
        <p:nvPicPr>
          <p:cNvPr id="65539" name="3 Resim" descr="SUÇİÇ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63738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F0129-9E6C-44E1-BB6B-1CCA520CF08D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847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/>
              <a:t>Aşılama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229600" cy="4032250"/>
          </a:xfrm>
        </p:spPr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Kişileri enfeksiyon hastalığının görülme riskine karşı koruma sağlayan, </a:t>
            </a:r>
          </a:p>
          <a:p>
            <a:pPr eaLnBrk="1" hangingPunct="1">
              <a:buFont typeface="Wingdings" pitchFamily="2" charset="2"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Maliyet-yararlılık oranı en düşük olan,</a:t>
            </a:r>
          </a:p>
          <a:p>
            <a:pPr eaLnBrk="1" hangingPunct="1">
              <a:buFont typeface="Wingdings" pitchFamily="2" charset="2"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Koruyucu sağlık hizmeti</a:t>
            </a:r>
          </a:p>
          <a:p>
            <a:pPr eaLnBrk="1" hangingPunct="1"/>
            <a:endParaRPr lang="tr-TR" sz="2400" smtClean="0"/>
          </a:p>
        </p:txBody>
      </p:sp>
      <p:pic>
        <p:nvPicPr>
          <p:cNvPr id="18435" name="3 Resim" descr="imagesAŞIBARIŞ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052513"/>
            <a:ext cx="33131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513C-189A-4802-9A46-45543CBE74A7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6656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b="1" smtClean="0"/>
              <a:t>SUÇİÇEĞİ AŞISININ UYGULANMASININ SAKINCALI OLDUĞU DURUMLAR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Aşı bileşenlerine karşı allerjisi olan bireyler</a:t>
            </a:r>
          </a:p>
          <a:p>
            <a:pPr eaLnBrk="1" hangingPunct="1"/>
            <a:r>
              <a:rPr lang="tr-TR" smtClean="0"/>
              <a:t>Şiddetli immun baskılanma</a:t>
            </a:r>
          </a:p>
          <a:p>
            <a:pPr eaLnBrk="1" hangingPunct="1"/>
            <a:r>
              <a:rPr lang="tr-TR" smtClean="0"/>
              <a:t>Kortikosteroid tedavisi alan çocuklar</a:t>
            </a:r>
          </a:p>
          <a:p>
            <a:pPr eaLnBrk="1" hangingPunct="1"/>
            <a:r>
              <a:rPr lang="tr-TR" smtClean="0"/>
              <a:t>İmmunglobulin ve kan ürünü alan çocuklar</a:t>
            </a:r>
          </a:p>
          <a:p>
            <a:pPr eaLnBrk="1" hangingPunct="1"/>
            <a:r>
              <a:rPr lang="tr-TR" smtClean="0"/>
              <a:t>Salisilat kullanan çocuklar ( Reye Sendromu nedeniyle)</a:t>
            </a:r>
          </a:p>
          <a:p>
            <a:pPr eaLnBrk="1" hangingPunct="1"/>
            <a:r>
              <a:rPr lang="tr-TR" smtClean="0"/>
              <a:t>Gebelik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SUÇİÇEĞİ AŞISI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04C24-9F53-4D00-BA75-E77EAF2F5446}" type="slidenum">
              <a:rPr lang="tr-TR"/>
              <a:pPr>
                <a:defRPr/>
              </a:pPr>
              <a:t>41</a:t>
            </a:fld>
            <a:endParaRPr lang="tr-TR"/>
          </a:p>
        </p:txBody>
      </p:sp>
      <p:pic>
        <p:nvPicPr>
          <p:cNvPr id="67585" name="3 İçerik Yer Tutucusu" descr="rotaviru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68413"/>
            <a:ext cx="6840537" cy="4738687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ROTAVİRUS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BB964-6F88-45A7-B131-00653E4E39DA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ROTAVİRUS</a:t>
            </a:r>
            <a:endParaRPr lang="tr-TR" dirty="0"/>
          </a:p>
        </p:txBody>
      </p:sp>
      <p:pic>
        <p:nvPicPr>
          <p:cNvPr id="68610" name="3 İçerik Yer Tutucusu" descr="ROT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2338" y="1481138"/>
            <a:ext cx="7299325" cy="452596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A12FD-AC56-46E2-9DC4-B48747C4BF6F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6963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Rotavirüs aşı uygulamasıyla dünyada hastaneye yatışta %70-80 azalma olmuştur.</a:t>
            </a:r>
          </a:p>
          <a:p>
            <a:r>
              <a:rPr lang="tr-TR" smtClean="0"/>
              <a:t>İshal vakaları ve mortalitede düşüş izlenmiştir. </a:t>
            </a:r>
          </a:p>
          <a:p>
            <a:r>
              <a:rPr lang="tr-TR" smtClean="0"/>
              <a:t>Aşı oral yolla ilk doz </a:t>
            </a:r>
            <a:r>
              <a:rPr lang="tr-TR" smtClean="0">
                <a:solidFill>
                  <a:srgbClr val="C00000"/>
                </a:solidFill>
              </a:rPr>
              <a:t>6-14haftalık</a:t>
            </a:r>
            <a:r>
              <a:rPr lang="tr-TR" smtClean="0"/>
              <a:t> iken uygulanır (15 hf’lık olursa aşılamaya başlanmaz).</a:t>
            </a:r>
          </a:p>
          <a:p>
            <a:r>
              <a:rPr lang="tr-TR" smtClean="0"/>
              <a:t>İki doz arasında </a:t>
            </a:r>
            <a:r>
              <a:rPr lang="tr-TR" smtClean="0">
                <a:solidFill>
                  <a:srgbClr val="C00000"/>
                </a:solidFill>
              </a:rPr>
              <a:t>en az 4 hafta </a:t>
            </a:r>
            <a:r>
              <a:rPr lang="tr-TR" smtClean="0"/>
              <a:t>olması önerilir.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ROTAVİRUS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A6012-F125-401A-894A-D64392C6AAE0}" type="slidenum">
              <a:rPr lang="tr-TR"/>
              <a:pPr>
                <a:defRPr/>
              </a:pPr>
              <a:t>44</a:t>
            </a:fld>
            <a:endParaRPr lang="tr-TR"/>
          </a:p>
        </p:txBody>
      </p:sp>
      <p:sp>
        <p:nvSpPr>
          <p:cNvPr id="7065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Aşının ilk dozuna başlama yaşının 3-4 ayı geçmemesi önerilir.</a:t>
            </a:r>
          </a:p>
          <a:p>
            <a:r>
              <a:rPr lang="tr-TR" smtClean="0"/>
              <a:t>Aşılama 7.aydan önce tamamlanmalıdır. 8. aydan sonra uygulanmaz.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Aşı kusulursa doz yinelenmez(</a:t>
            </a:r>
            <a:r>
              <a:rPr lang="tr-TR" sz="2400" smtClean="0"/>
              <a:t>Oral polio tekrarlanır)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Diğer aşılarla eş zamanlı yapılabilir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ROTAVİRUS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CD718-AB3A-4259-84CC-FAC0C60D2D9B}" type="slidenum">
              <a:rPr lang="tr-TR"/>
              <a:pPr>
                <a:defRPr/>
              </a:pPr>
              <a:t>45</a:t>
            </a:fld>
            <a:endParaRPr lang="tr-TR"/>
          </a:p>
        </p:txBody>
      </p:sp>
      <p:sp>
        <p:nvSpPr>
          <p:cNvPr id="7168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r>
              <a:rPr lang="tr-TR" smtClean="0"/>
              <a:t>Koruyuculuğu yapıldıktan 15 gün sonra başlar ve 6 ay kadar devam eder(% 80).</a:t>
            </a:r>
          </a:p>
          <a:p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INFLUENZA (GRİP AŞISI)</a:t>
            </a:r>
            <a:endParaRPr lang="tr-TR" dirty="0"/>
          </a:p>
        </p:txBody>
      </p:sp>
      <p:pic>
        <p:nvPicPr>
          <p:cNvPr id="71683" name="3 Resim" descr="INFLUENZ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6693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0F3E-B8E3-4CA4-9C7B-CB7447307F85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7270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z="2800" smtClean="0"/>
              <a:t>Yüksek risk grubu</a:t>
            </a:r>
          </a:p>
          <a:p>
            <a:r>
              <a:rPr lang="tr-TR" sz="2400" smtClean="0"/>
              <a:t>Astım ve kistik fibroz gibi kronik pulmoner hastalıklar, 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Solunum sistemini deprese eden veya aspirasyon riskini arttıran hastalıklar, </a:t>
            </a:r>
          </a:p>
          <a:p>
            <a:pPr>
              <a:buFont typeface="Wingdings 3" pitchFamily="18" charset="2"/>
              <a:buNone/>
            </a:pPr>
            <a:endParaRPr lang="tr-TR" sz="2400" smtClean="0"/>
          </a:p>
          <a:p>
            <a:r>
              <a:rPr lang="tr-TR" sz="2400" smtClean="0"/>
              <a:t>Hemodinamik olarak önemli kardiyak hastalıklar, </a:t>
            </a:r>
          </a:p>
          <a:p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INFLUENZA (GRİP AŞISI)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2F392-3996-41A2-93D3-9F9328D0910C}" type="slidenum">
              <a:rPr lang="tr-TR"/>
              <a:pPr>
                <a:defRPr/>
              </a:pPr>
              <a:t>47</a:t>
            </a:fld>
            <a:endParaRPr lang="tr-TR"/>
          </a:p>
        </p:txBody>
      </p:sp>
      <p:sp>
        <p:nvSpPr>
          <p:cNvPr id="7372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/>
              <a:t>İmmunsupresif hastalıklar veya tedaviler, </a:t>
            </a:r>
          </a:p>
          <a:p>
            <a:pPr>
              <a:buFont typeface="Wingdings 3" pitchFamily="18" charset="2"/>
              <a:buNone/>
            </a:pPr>
            <a:endParaRPr lang="tr-TR" sz="2800" smtClean="0"/>
          </a:p>
          <a:p>
            <a:r>
              <a:rPr lang="tr-TR" sz="2800" smtClean="0"/>
              <a:t>Orak hücreli anemi, </a:t>
            </a:r>
          </a:p>
          <a:p>
            <a:pPr>
              <a:buFont typeface="Wingdings 3" pitchFamily="18" charset="2"/>
              <a:buNone/>
            </a:pPr>
            <a:endParaRPr lang="tr-TR" sz="2800" smtClean="0"/>
          </a:p>
          <a:p>
            <a:r>
              <a:rPr lang="tr-TR" sz="2800" smtClean="0"/>
              <a:t>Uzun süreli aspirin tedavi endikasyonu olan hastalıklar(romatoid artrit), kronik böbrek hastalığı, diabetes mellitus gibi kronik hastalıklar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INFLUENZA (GRİP AŞISI)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76F19-7DB5-4348-AEB2-DCF129267E1F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7475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mtClean="0"/>
              <a:t>Ek olarak;</a:t>
            </a:r>
          </a:p>
          <a:p>
            <a:r>
              <a:rPr lang="tr-TR" smtClean="0"/>
              <a:t>6-23 ay sağlıklı çocuklar, </a:t>
            </a:r>
          </a:p>
          <a:p>
            <a:r>
              <a:rPr lang="tr-TR" smtClean="0"/>
              <a:t>0-5 aylık sağlıklı çocuklarla yakın teması olan kişiler, </a:t>
            </a:r>
          </a:p>
          <a:p>
            <a:r>
              <a:rPr lang="tr-TR" smtClean="0"/>
              <a:t>Yüksek riskli çocuklarla yakın temaslı(ev teması dahil) kişiler, </a:t>
            </a:r>
          </a:p>
          <a:p>
            <a:r>
              <a:rPr lang="tr-TR" smtClean="0"/>
              <a:t>&lt;24 ay çocukların ve yüksek riskli çocukların ev bakımını üstlenen kişiler,</a:t>
            </a:r>
          </a:p>
          <a:p>
            <a:r>
              <a:rPr lang="tr-TR" smtClean="0"/>
              <a:t>Tüm sağlık çalışanları</a:t>
            </a:r>
          </a:p>
          <a:p>
            <a:r>
              <a:rPr lang="tr-TR" smtClean="0"/>
              <a:t>65 yaş ve üzerindeki kişiler</a:t>
            </a:r>
          </a:p>
          <a:p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INFLUENZA (GRİP AŞISI)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E6B26-64FB-4787-9EE9-CF8122F6FDDF}" type="slidenum">
              <a:rPr lang="tr-TR"/>
              <a:pPr>
                <a:defRPr/>
              </a:pPr>
              <a:t>49</a:t>
            </a:fld>
            <a:endParaRPr lang="tr-TR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667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3300" dirty="0" smtClean="0">
                <a:effectLst/>
              </a:rPr>
              <a:t>MENİNGOKOK AŞILARI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/>
              <a:t>Etken: Neisseria meningitidis (A, B, C, Y ve W-135)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Meningokok için risk grupları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Anatomik veya fonksiyonel aspleni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Kompleman veya properdin eksikliği olanlar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Hacca gidecek olanlar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Meningokokla temas edecek laboratuvar personeli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Askerler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Salgınlarda hastalarla temas edenler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&gt;56 yaş olan HIV hastaları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smtClean="0"/>
              <a:t>11-24 yaş arası adolesanlar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D314-6908-4CB8-B25B-F78EF6304F5A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dirty="0" smtClean="0"/>
              <a:t>Çocuklarda aşılamanın amacı</a:t>
            </a:r>
            <a:endParaRPr lang="tr-TR" dirty="0"/>
          </a:p>
        </p:txBody>
      </p:sp>
      <p:sp>
        <p:nvSpPr>
          <p:cNvPr id="5" name="4 Dolu Çerçeve"/>
          <p:cNvSpPr/>
          <p:nvPr/>
        </p:nvSpPr>
        <p:spPr>
          <a:xfrm>
            <a:off x="179388" y="2276475"/>
            <a:ext cx="2160587" cy="12969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Morbiditeye</a:t>
            </a:r>
            <a:endParaRPr lang="tr-TR" dirty="0"/>
          </a:p>
        </p:txBody>
      </p:sp>
      <p:sp>
        <p:nvSpPr>
          <p:cNvPr id="6" name="5 Dolu Çerçeve"/>
          <p:cNvSpPr/>
          <p:nvPr/>
        </p:nvSpPr>
        <p:spPr>
          <a:xfrm>
            <a:off x="2987675" y="2276475"/>
            <a:ext cx="2592388" cy="13684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/>
              <a:t>Salgınlara </a:t>
            </a:r>
            <a:endParaRPr lang="tr-TR" dirty="0"/>
          </a:p>
        </p:txBody>
      </p:sp>
      <p:sp>
        <p:nvSpPr>
          <p:cNvPr id="7" name="6 Dolu Çerçeve"/>
          <p:cNvSpPr/>
          <p:nvPr/>
        </p:nvSpPr>
        <p:spPr>
          <a:xfrm>
            <a:off x="6300788" y="2276475"/>
            <a:ext cx="2232025" cy="13684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Bebek ve çocuk ölümlerine</a:t>
            </a:r>
          </a:p>
        </p:txBody>
      </p:sp>
      <p:sp>
        <p:nvSpPr>
          <p:cNvPr id="8" name="7 Sağ Ok"/>
          <p:cNvSpPr/>
          <p:nvPr/>
        </p:nvSpPr>
        <p:spPr>
          <a:xfrm>
            <a:off x="2484438" y="2852738"/>
            <a:ext cx="358775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5724525" y="2852738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04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4149725"/>
            <a:ext cx="2447925" cy="223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CA1E6-D032-409C-AADA-8B04C0A13228}" type="slidenum">
              <a:rPr lang="tr-TR"/>
              <a:pPr>
                <a:defRPr/>
              </a:pPr>
              <a:t>50</a:t>
            </a:fld>
            <a:endParaRPr lang="tr-TR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2900" smtClean="0">
                <a:effectLst/>
              </a:rPr>
              <a:t>Polisakkarit aşı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Polisakkarit (MPSV 4 A, C, Y, W-135, Mencevax ): </a:t>
            </a:r>
          </a:p>
          <a:p>
            <a:pPr lvl="1" eaLnBrk="1" hangingPunct="1"/>
            <a:r>
              <a:rPr lang="tr-TR" sz="2400" smtClean="0"/>
              <a:t>2 yaş üzerinde, </a:t>
            </a:r>
            <a:r>
              <a:rPr lang="tr-TR" sz="2400" smtClean="0">
                <a:solidFill>
                  <a:srgbClr val="FF0000"/>
                </a:solidFill>
              </a:rPr>
              <a:t>SC</a:t>
            </a:r>
            <a:r>
              <a:rPr lang="tr-TR" sz="2400" smtClean="0"/>
              <a:t> kullanılır</a:t>
            </a:r>
          </a:p>
          <a:p>
            <a:pPr lvl="2" eaLnBrk="1" hangingPunct="1"/>
            <a:r>
              <a:rPr lang="tr-TR" sz="2400" smtClean="0"/>
              <a:t>Salgınlarda 3 aydan büyük çocuklara yapılabilir</a:t>
            </a:r>
          </a:p>
          <a:p>
            <a:pPr lvl="1" eaLnBrk="1" hangingPunct="1"/>
            <a:r>
              <a:rPr lang="tr-TR" sz="2400" smtClean="0"/>
              <a:t>Oluşan bağışıklık süresi kısa</a:t>
            </a:r>
          </a:p>
          <a:p>
            <a:pPr lvl="1" eaLnBrk="1" hangingPunct="1"/>
            <a:r>
              <a:rPr lang="tr-TR" sz="2400" smtClean="0"/>
              <a:t>Hacca gidenlere uygulanır</a:t>
            </a:r>
          </a:p>
          <a:p>
            <a:pPr lvl="1" eaLnBrk="1" hangingPunct="1"/>
            <a:r>
              <a:rPr lang="tr-TR" sz="2400" smtClean="0"/>
              <a:t>Afrikada menenjit kuşağında yer alan ülkelerin bazılarında rutin aşı programında yer alır</a:t>
            </a:r>
          </a:p>
          <a:p>
            <a:pPr lvl="1" eaLnBrk="1" hangingPunct="1"/>
            <a:r>
              <a:rPr lang="tr-TR" sz="2400" smtClean="0"/>
              <a:t>2-10 yaş risk grubunda öneriliyor</a:t>
            </a:r>
            <a:r>
              <a:rPr lang="tr-TR" sz="2100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F1795-EEB7-4013-9DA3-292F8F092E3B}" type="slidenum">
              <a:rPr lang="tr-TR"/>
              <a:pPr>
                <a:defRPr/>
              </a:pPr>
              <a:t>51</a:t>
            </a:fld>
            <a:endParaRPr lang="tr-T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69900"/>
            <a:ext cx="8229600" cy="781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2900" dirty="0" err="1" smtClean="0">
                <a:effectLst/>
              </a:rPr>
              <a:t>Konjuge</a:t>
            </a:r>
            <a:r>
              <a:rPr lang="tr-TR" sz="2900" dirty="0" smtClean="0">
                <a:effectLst/>
              </a:rPr>
              <a:t> aşı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/>
              <a:t>Konjuge  : 3 tipi mevcut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Monovalan (Men C, Men A)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Bivalan (DTPHepHibMenAC)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Tetravalan (MenACYW135, Menectra Sanofi-pasteur)</a:t>
            </a: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endParaRPr 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Diğer çocukluk çağı aşıları ile beraber uygulanabilir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solidFill>
                  <a:srgbClr val="FF0000"/>
                </a:solidFill>
              </a:rPr>
              <a:t>IM</a:t>
            </a:r>
            <a:r>
              <a:rPr lang="tr-TR" sz="2400" smtClean="0"/>
              <a:t> uygulanır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ABD.’de tetravalan aşı 11-55 yaş için onay almış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Ergenlikte tek doz uygulanmakta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56A80-2A19-4333-A9C8-C44A1336088E}" type="slidenum">
              <a:rPr lang="tr-TR"/>
              <a:pPr>
                <a:defRPr/>
              </a:pPr>
              <a:t>52</a:t>
            </a:fld>
            <a:endParaRPr lang="tr-TR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33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4000" smtClean="0">
                <a:effectLst/>
              </a:rPr>
              <a:t>HPV AŞISI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endParaRPr lang="tr-TR" sz="2300" smtClean="0"/>
          </a:p>
          <a:p>
            <a:pPr eaLnBrk="1" hangingPunct="1"/>
            <a:r>
              <a:rPr lang="tr-TR" sz="2400" smtClean="0"/>
              <a:t>Kadınlarda en sık görülen ve en çok öldüren 2. kanser tipi olan serviks kanserinin etkeni human papillomavirusa karşı etkili</a:t>
            </a:r>
          </a:p>
          <a:p>
            <a:pPr eaLnBrk="1" hangingPunct="1"/>
            <a:r>
              <a:rPr lang="tr-TR" sz="2400" smtClean="0"/>
              <a:t>Aşının etkili olabilmesi için cinsel etkinlik çağından önce aşılanma gerekli</a:t>
            </a:r>
          </a:p>
          <a:p>
            <a:pPr eaLnBrk="1" hangingPunct="1"/>
            <a:r>
              <a:rPr lang="tr-TR" sz="2400" smtClean="0"/>
              <a:t>Aşı 9-26 yaş arası kızlara </a:t>
            </a:r>
          </a:p>
          <a:p>
            <a:pPr eaLnBrk="1" hangingPunct="1"/>
            <a:r>
              <a:rPr lang="tr-TR" sz="2400" smtClean="0"/>
              <a:t>2009 yılından beri 9-26 yaş arası erkeklere de öneriliyor</a:t>
            </a:r>
          </a:p>
          <a:p>
            <a:pPr eaLnBrk="1" hangingPunct="1"/>
            <a:r>
              <a:rPr lang="tr-TR" sz="2400" smtClean="0"/>
              <a:t>APA 11-12 yaşta HPV’yi herkese öneriyor</a:t>
            </a:r>
          </a:p>
          <a:p>
            <a:pPr eaLnBrk="1" hangingPunct="1"/>
            <a:endParaRPr lang="tr-TR" sz="2000" smtClean="0"/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-1568450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5D0AA-0255-4565-A18D-88B196B0B7BF}" type="slidenum">
              <a:rPr lang="tr-TR"/>
              <a:pPr>
                <a:defRPr/>
              </a:pPr>
              <a:t>53</a:t>
            </a:fld>
            <a:endParaRPr lang="tr-T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4000" smtClean="0">
                <a:effectLst/>
              </a:rPr>
              <a:t>HPV AŞISI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41671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3200" smtClean="0"/>
              <a:t>Gardasil</a:t>
            </a:r>
            <a:r>
              <a:rPr lang="tr-TR" sz="2100" smtClean="0"/>
              <a:t> </a:t>
            </a:r>
          </a:p>
          <a:p>
            <a:pPr eaLnBrk="1" hangingPunct="1"/>
            <a:r>
              <a:rPr lang="tr-TR" sz="2100" smtClean="0"/>
              <a:t>Tip 16 ve 18’in yanısıra anogenital siğillerin %90’ından sorumlu olan tip 6 ve 11’de içermekte</a:t>
            </a:r>
          </a:p>
          <a:p>
            <a:pPr eaLnBrk="1" hangingPunct="1"/>
            <a:r>
              <a:rPr lang="tr-TR" sz="2100" smtClean="0"/>
              <a:t>Rekombinan bir aşı </a:t>
            </a:r>
          </a:p>
          <a:p>
            <a:pPr eaLnBrk="1" hangingPunct="1"/>
            <a:r>
              <a:rPr lang="tr-TR" sz="2100" smtClean="0"/>
              <a:t>9-16 yaş arası kızlar için FDA onaylı </a:t>
            </a:r>
          </a:p>
          <a:p>
            <a:pPr eaLnBrk="1" hangingPunct="1"/>
            <a:r>
              <a:rPr lang="tr-TR" sz="2100" smtClean="0"/>
              <a:t>0, 2, 6. aylarda uygulanır</a:t>
            </a:r>
          </a:p>
          <a:p>
            <a:pPr eaLnBrk="1" hangingPunct="1"/>
            <a:r>
              <a:rPr lang="tr-TR" sz="2100" smtClean="0"/>
              <a:t>Diğer aşılarla eş zamanlı yapılabilir</a:t>
            </a:r>
          </a:p>
          <a:p>
            <a:pPr eaLnBrk="1" hangingPunct="1"/>
            <a:r>
              <a:rPr lang="tr-TR" sz="2100" smtClean="0"/>
              <a:t>Bağışıklık sistemi baskılanmış kişilere uygulanabilir</a:t>
            </a:r>
          </a:p>
          <a:p>
            <a:pPr eaLnBrk="1" hangingPunct="1"/>
            <a:r>
              <a:rPr lang="tr-TR" sz="2100" smtClean="0"/>
              <a:t>Servikal, vulvar kanser ve genital siğilden koruyor</a:t>
            </a:r>
          </a:p>
          <a:p>
            <a:pPr eaLnBrk="1" hangingPunct="1">
              <a:buFont typeface="Wingdings 3" pitchFamily="18" charset="2"/>
              <a:buNone/>
            </a:pPr>
            <a:endParaRPr lang="tr-TR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3495F-F409-40A6-A767-B97966D6C237}" type="slidenum">
              <a:rPr lang="tr-TR"/>
              <a:pPr>
                <a:defRPr/>
              </a:pPr>
              <a:t>54</a:t>
            </a:fld>
            <a:endParaRPr lang="tr-TR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4000" smtClean="0">
                <a:effectLst/>
              </a:rPr>
              <a:t>HPV AŞISI</a:t>
            </a:r>
            <a:endParaRPr lang="tr-TR" sz="2900" smtClean="0">
              <a:effectLst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3200" smtClean="0"/>
              <a:t>Cervarix</a:t>
            </a:r>
          </a:p>
          <a:p>
            <a:pPr eaLnBrk="1" hangingPunct="1"/>
            <a:r>
              <a:rPr lang="tr-TR" sz="2100" smtClean="0"/>
              <a:t>Tip 16 ve 18 içermektedir</a:t>
            </a:r>
          </a:p>
          <a:p>
            <a:pPr eaLnBrk="1" hangingPunct="1"/>
            <a:r>
              <a:rPr lang="tr-TR" sz="2100" smtClean="0"/>
              <a:t>Rekombinan yöntemle üretilmekte</a:t>
            </a:r>
          </a:p>
          <a:p>
            <a:pPr eaLnBrk="1" hangingPunct="1"/>
            <a:r>
              <a:rPr lang="tr-TR" sz="2100" smtClean="0"/>
              <a:t>0, 1, 6. aylarda uyg.</a:t>
            </a:r>
          </a:p>
          <a:p>
            <a:pPr eaLnBrk="1" hangingPunct="1"/>
            <a:r>
              <a:rPr lang="tr-TR" sz="2100" smtClean="0"/>
              <a:t>Sadece servikal kanserden koruyor.</a:t>
            </a:r>
          </a:p>
          <a:p>
            <a:pPr eaLnBrk="1" hangingPunct="1">
              <a:buFont typeface="Wingdings 3" pitchFamily="18" charset="2"/>
              <a:buNone/>
            </a:pPr>
            <a:endParaRPr lang="tr-TR" sz="3200" smtClean="0"/>
          </a:p>
          <a:p>
            <a:pPr eaLnBrk="1" hangingPunct="1"/>
            <a:endParaRPr lang="tr-TR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0C7BA-C5D9-4687-82A4-7622873BB7EC}" type="slidenum">
              <a:rPr lang="tr-TR"/>
              <a:pPr>
                <a:defRPr/>
              </a:pPr>
              <a:t>55</a:t>
            </a:fld>
            <a:endParaRPr lang="tr-TR"/>
          </a:p>
        </p:txBody>
      </p:sp>
      <p:sp>
        <p:nvSpPr>
          <p:cNvPr id="8806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Arial" charset="0"/>
                <a:cs typeface="Arial" charset="0"/>
              </a:rPr>
              <a:t>Zamanında</a:t>
            </a:r>
            <a:r>
              <a:rPr lang="tr-TR" smtClean="0"/>
              <a:t> doğan çocuklarda olduğu gibi prematüre çocuklara da tüm aşılar aynı şemaya göre yapılmalıdır.</a:t>
            </a:r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r>
              <a:rPr lang="tr-TR" smtClean="0"/>
              <a:t>Prematüre bebekler aşılara karşı yeterli immun yanıt gösterirler.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PREMATÜRE ve AŞILAMA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FDEB0-64F1-4468-B6E8-D370A610FFC1}" type="slidenum">
              <a:rPr lang="tr-TR"/>
              <a:pPr>
                <a:defRPr/>
              </a:pPr>
              <a:t>56</a:t>
            </a:fld>
            <a:endParaRPr lang="tr-TR"/>
          </a:p>
        </p:txBody>
      </p:sp>
      <p:sp>
        <p:nvSpPr>
          <p:cNvPr id="9011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>
                <a:latin typeface="Arial" charset="0"/>
              </a:rPr>
              <a:t>HBsAg(+) anne ve </a:t>
            </a:r>
            <a:r>
              <a:rPr lang="en-US" smtClean="0">
                <a:latin typeface="Arial" charset="0"/>
                <a:cs typeface="Arial" charset="0"/>
              </a:rPr>
              <a:t>&lt;</a:t>
            </a:r>
            <a:r>
              <a:rPr lang="tr-TR" smtClean="0">
                <a:latin typeface="Arial" charset="0"/>
                <a:cs typeface="Arial" charset="0"/>
              </a:rPr>
              <a:t>2000 gr bebek      Doğumda HBIG ve bir doz aşı(</a:t>
            </a:r>
            <a:r>
              <a:rPr lang="tr-TR" sz="1800" smtClean="0">
                <a:latin typeface="Arial" charset="0"/>
                <a:cs typeface="Arial" charset="0"/>
              </a:rPr>
              <a:t>ilk 12 saatte</a:t>
            </a:r>
            <a:r>
              <a:rPr lang="tr-TR" smtClean="0">
                <a:latin typeface="Arial" charset="0"/>
                <a:cs typeface="Arial" charset="0"/>
              </a:rPr>
              <a:t>)     1.,2.,6. aylarda HBV aşısı 9.ayda  HBsAg ve anti-HBs bakılır </a:t>
            </a:r>
          </a:p>
          <a:p>
            <a:pPr>
              <a:buFont typeface="Wingdings 3" pitchFamily="18" charset="2"/>
              <a:buNone/>
            </a:pPr>
            <a:endParaRPr lang="tr-TR" smtClean="0">
              <a:latin typeface="Arial" charset="0"/>
              <a:cs typeface="Arial" charset="0"/>
            </a:endParaRPr>
          </a:p>
          <a:p>
            <a:r>
              <a:rPr lang="tr-TR" smtClean="0">
                <a:latin typeface="Arial" charset="0"/>
              </a:rPr>
              <a:t>HBsAg(-)anne ve </a:t>
            </a:r>
            <a:r>
              <a:rPr lang="en-US" smtClean="0">
                <a:latin typeface="Arial" charset="0"/>
                <a:cs typeface="Arial" charset="0"/>
              </a:rPr>
              <a:t>&lt;</a:t>
            </a:r>
            <a:r>
              <a:rPr lang="tr-TR" smtClean="0">
                <a:latin typeface="Arial" charset="0"/>
                <a:cs typeface="Arial" charset="0"/>
              </a:rPr>
              <a:t>2000 gr bebek       1.ayda veya hastaneden taburculuğu esnasında ilk doz    2. ve 6. ayda diğer dozlar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4" name="AutoShape 4"/>
          <p:cNvSpPr>
            <a:spLocks noChangeArrowheads="1"/>
          </p:cNvSpPr>
          <p:nvPr/>
        </p:nvSpPr>
        <p:spPr bwMode="auto">
          <a:xfrm>
            <a:off x="6372225" y="1700213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0115" name="AutoShape 7"/>
          <p:cNvSpPr>
            <a:spLocks noChangeArrowheads="1"/>
          </p:cNvSpPr>
          <p:nvPr/>
        </p:nvSpPr>
        <p:spPr bwMode="auto">
          <a:xfrm>
            <a:off x="8316913" y="21336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0116" name="AutoShape 9"/>
          <p:cNvSpPr>
            <a:spLocks noChangeArrowheads="1"/>
          </p:cNvSpPr>
          <p:nvPr/>
        </p:nvSpPr>
        <p:spPr bwMode="auto">
          <a:xfrm>
            <a:off x="6084888" y="34290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0117" name="AutoShape 10"/>
          <p:cNvSpPr>
            <a:spLocks noChangeArrowheads="1"/>
          </p:cNvSpPr>
          <p:nvPr/>
        </p:nvSpPr>
        <p:spPr bwMode="auto">
          <a:xfrm>
            <a:off x="7380288" y="38608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0118" name="AutoShape 11"/>
          <p:cNvSpPr>
            <a:spLocks noChangeArrowheads="1"/>
          </p:cNvSpPr>
          <p:nvPr/>
        </p:nvSpPr>
        <p:spPr bwMode="auto">
          <a:xfrm>
            <a:off x="5364163" y="21336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90119" name="2 Başlık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4163"/>
            <a:ext cx="8229600" cy="1122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1D39-55AB-486D-B0EA-AFE58817E28B}" type="slidenum">
              <a:rPr lang="tr-TR"/>
              <a:pPr>
                <a:defRPr/>
              </a:pPr>
              <a:t>57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Gebelikte canlı aşılar uygulanırsa, teorik olarak, </a:t>
            </a:r>
            <a:r>
              <a:rPr lang="tr-TR" dirty="0" err="1" smtClean="0"/>
              <a:t>fetusun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olabileceği şeklinde endişeler söz konusudur.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Canlı aşılar( KKK,Suçiçeği) </a:t>
            </a:r>
            <a:r>
              <a:rPr lang="tr-TR" dirty="0" err="1" smtClean="0"/>
              <a:t>fetal</a:t>
            </a:r>
            <a:r>
              <a:rPr lang="tr-TR" dirty="0" smtClean="0"/>
              <a:t> anomali?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smtClean="0"/>
              <a:t>Çalışma yok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 Teorik olarak bu olasılık halen mevcut olduğundan gebelere canlı aşılar yapılmamalıdır.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 </a:t>
            </a:r>
            <a:r>
              <a:rPr lang="tr-TR" dirty="0" err="1" smtClean="0"/>
              <a:t>İnaktive</a:t>
            </a:r>
            <a:r>
              <a:rPr lang="tr-TR" dirty="0" smtClean="0"/>
              <a:t> aşılar uygulandıktan sonra, mikroorganizmaların vücutta çoğalması gibi bir durum söz konusu olmadığından </a:t>
            </a:r>
            <a:r>
              <a:rPr lang="tr-TR" dirty="0" err="1" smtClean="0"/>
              <a:t>endikasyonu</a:t>
            </a:r>
            <a:r>
              <a:rPr lang="tr-TR" dirty="0" smtClean="0"/>
              <a:t> varsa bu aşılar gebelere yapılmalıdır.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GEBELİK ve AŞILAMA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0A7A6-B1D1-4C5D-87D0-4017F3864339}" type="slidenum">
              <a:rPr lang="tr-TR"/>
              <a:pPr>
                <a:defRPr/>
              </a:pPr>
              <a:t>58</a:t>
            </a:fld>
            <a:endParaRPr lang="tr-TR"/>
          </a:p>
        </p:txBody>
      </p:sp>
      <p:pic>
        <p:nvPicPr>
          <p:cNvPr id="93185" name="3 İçerik Yer Tutucusu" descr="gebelik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8212137" cy="4133850"/>
          </a:xfrm>
        </p:spPr>
      </p:pic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GEBELİK ve AŞILAMA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55E65-5C3C-4E73-8D18-9FA04AD30914}" type="slidenum">
              <a:rPr lang="tr-TR"/>
              <a:pPr>
                <a:defRPr/>
              </a:pPr>
              <a:t>59</a:t>
            </a:fld>
            <a:endParaRPr lang="tr-TR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50912"/>
          </a:xfrm>
        </p:spPr>
        <p:txBody>
          <a:bodyPr wrap="square" lIns="91440" tIns="45720" rIns="91440" bIns="45720" numCol="1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3600" smtClean="0">
                <a:solidFill>
                  <a:srgbClr val="1C9CBA"/>
                </a:solidFill>
                <a:effectLst/>
              </a:rPr>
              <a:t>Yaralanmalarda tetanoz proflaksisi</a:t>
            </a:r>
          </a:p>
        </p:txBody>
      </p:sp>
      <p:pic>
        <p:nvPicPr>
          <p:cNvPr id="942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557338"/>
            <a:ext cx="5400675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D42A0-C989-4EDF-AAF5-BD4BD619965D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2150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Ülkemizde yalnızca aşılama ile her yıl yaklaşık </a:t>
            </a:r>
            <a:r>
              <a:rPr lang="tr-TR" smtClean="0">
                <a:solidFill>
                  <a:srgbClr val="FF0000"/>
                </a:solidFill>
              </a:rPr>
              <a:t>40-50 bin bebeğin </a:t>
            </a:r>
            <a:r>
              <a:rPr lang="tr-TR" smtClean="0"/>
              <a:t>ölümü engellenmektedir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Çocuklarda aşılamanın amacı</a:t>
            </a:r>
            <a:endParaRPr lang="tr-TR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360045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Güneş"/>
          <p:cNvSpPr/>
          <p:nvPr/>
        </p:nvSpPr>
        <p:spPr>
          <a:xfrm>
            <a:off x="4211638" y="2708275"/>
            <a:ext cx="4932362" cy="367347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Unutmayın!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</a:rPr>
              <a:t>Aşı ile korumak </a:t>
            </a:r>
            <a:r>
              <a:rPr lang="tr-TR" b="1" dirty="0"/>
              <a:t>daha ucuz ve kolaydır!!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7A35C-3694-48FF-B09B-6DFA322A7DC6}" type="slidenum">
              <a:rPr lang="tr-TR"/>
              <a:pPr>
                <a:defRPr/>
              </a:pPr>
              <a:t>60</a:t>
            </a:fld>
            <a:endParaRPr lang="tr-TR"/>
          </a:p>
        </p:txBody>
      </p:sp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518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r-TR" altLang="tr-TR" sz="2400" b="1">
                <a:cs typeface="Times New Roman" pitchFamily="18" charset="0"/>
              </a:rPr>
              <a:t> </a:t>
            </a:r>
            <a:r>
              <a:rPr lang="tr-TR" altLang="tr-TR" sz="2400" b="1">
                <a:solidFill>
                  <a:schemeClr val="tx2"/>
                </a:solidFill>
                <a:cs typeface="Times New Roman" pitchFamily="18" charset="0"/>
              </a:rPr>
              <a:t>6 yaşından küçük ve yaşamının ilk yılında hiç aşılanmamış </a:t>
            </a:r>
            <a:endParaRPr lang="tr-TR" altLang="tr-TR" sz="2400" b="1">
              <a:solidFill>
                <a:schemeClr val="tx2"/>
              </a:solidFill>
            </a:endParaRPr>
          </a:p>
          <a:p>
            <a:pPr algn="ctr"/>
            <a:r>
              <a:rPr lang="tr-TR" altLang="tr-TR" sz="2400" b="1">
                <a:solidFill>
                  <a:schemeClr val="tx2"/>
                </a:solidFill>
                <a:cs typeface="Times New Roman" pitchFamily="18" charset="0"/>
              </a:rPr>
              <a:t>çocuklarda aşılama şeması (12-71 ay) (1-5 yaş)</a:t>
            </a:r>
          </a:p>
          <a:p>
            <a:endParaRPr lang="tr-TR" altLang="tr-TR" sz="2800" b="1">
              <a:solidFill>
                <a:schemeClr val="tx2"/>
              </a:solidFill>
            </a:endParaRPr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</a:t>
            </a:r>
            <a:r>
              <a:rPr lang="tr-TR" altLang="tr-TR" sz="2000">
                <a:cs typeface="Times New Roman" pitchFamily="18" charset="0"/>
              </a:rPr>
              <a:t>	      KPA, DaBT-İPA-Hib, Hep B, ppd ile TCT</a:t>
            </a:r>
          </a:p>
          <a:p>
            <a:endParaRPr lang="tr-TR" altLang="tr-TR" sz="2000"/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karşılaşmadan 2 gün sonra </a:t>
            </a:r>
            <a:r>
              <a:rPr lang="tr-TR" altLang="tr-TR" sz="2000">
                <a:cs typeface="Times New Roman" pitchFamily="18" charset="0"/>
              </a:rPr>
              <a:t>     KKK, TCT(tübercülin cilt testi) sonucuna göre BCG</a:t>
            </a:r>
          </a:p>
          <a:p>
            <a:r>
              <a:rPr lang="tr-TR" altLang="tr-TR" sz="2000"/>
              <a:t> </a:t>
            </a:r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karşılaşmadan 2 ay sonra       </a:t>
            </a:r>
            <a:r>
              <a:rPr lang="tr-TR" altLang="tr-TR" sz="2000">
                <a:cs typeface="Times New Roman" pitchFamily="18" charset="0"/>
              </a:rPr>
              <a:t>DaBT-İPA-Hib/DBT-İPA, Hep B, OPA, KPA</a:t>
            </a:r>
          </a:p>
          <a:p>
            <a:endParaRPr lang="tr-TR" altLang="tr-TR" sz="2000"/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karşılaşmadan 8 ay sonra</a:t>
            </a:r>
            <a:r>
              <a:rPr lang="tr-TR" altLang="tr-TR" sz="2000">
                <a:cs typeface="Times New Roman" pitchFamily="18" charset="0"/>
              </a:rPr>
              <a:t>       DaBT-İPA, Hep B, OPA</a:t>
            </a:r>
          </a:p>
          <a:p>
            <a:endParaRPr lang="tr-TR" altLang="tr-TR" sz="2000"/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Çocukluk çağı aşılama takvimine okul aşıları ile devam edil</a:t>
            </a:r>
            <a:r>
              <a:rPr lang="tr-TR" altLang="tr-TR" sz="2000" b="1">
                <a:solidFill>
                  <a:schemeClr val="tx2"/>
                </a:solidFill>
              </a:rPr>
              <a:t>lir</a:t>
            </a:r>
          </a:p>
          <a:p>
            <a:r>
              <a:rPr lang="tr-TR" altLang="tr-TR" sz="2000" b="1">
                <a:solidFill>
                  <a:schemeClr val="tx2"/>
                </a:solidFill>
              </a:rPr>
              <a:t>Hib</a:t>
            </a:r>
            <a:r>
              <a:rPr lang="tr-TR" altLang="tr-TR" b="1">
                <a:solidFill>
                  <a:schemeClr val="tx2"/>
                </a:solidFill>
              </a:rPr>
              <a:t>:  </a:t>
            </a:r>
            <a:r>
              <a:rPr lang="tr-TR" altLang="tr-TR"/>
              <a:t>59 ay üstü yapılmaz, 12-14 aylıklara 2 doz Hib yapılır, 15-59 ayda tek doz yap</a:t>
            </a:r>
          </a:p>
          <a:p>
            <a:r>
              <a:rPr lang="tr-TR" altLang="tr-TR" sz="2000" b="1">
                <a:solidFill>
                  <a:schemeClr val="tx2"/>
                </a:solidFill>
              </a:rPr>
              <a:t>KPA</a:t>
            </a:r>
            <a:r>
              <a:rPr lang="tr-TR" altLang="tr-TR" b="1">
                <a:solidFill>
                  <a:schemeClr val="tx2"/>
                </a:solidFill>
              </a:rPr>
              <a:t>: </a:t>
            </a:r>
            <a:r>
              <a:rPr lang="tr-TR" altLang="tr-TR"/>
              <a:t>12-23 AY arası 2 doz, &gt;2 yaşta tek doz yapılır</a:t>
            </a:r>
            <a:endParaRPr lang="tr-TR" altLang="tr-TR" b="1"/>
          </a:p>
          <a:p>
            <a:endParaRPr lang="tr-TR" altLang="tr-TR" b="1">
              <a:solidFill>
                <a:schemeClr val="tx2"/>
              </a:solidFill>
            </a:endParaRPr>
          </a:p>
        </p:txBody>
      </p:sp>
      <p:sp>
        <p:nvSpPr>
          <p:cNvPr id="3" name="2 Sağ Ok"/>
          <p:cNvSpPr/>
          <p:nvPr/>
        </p:nvSpPr>
        <p:spPr>
          <a:xfrm>
            <a:off x="1908175" y="2060575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3563938" y="3573463"/>
            <a:ext cx="3603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563938" y="4149725"/>
            <a:ext cx="360362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3708400" y="2636838"/>
            <a:ext cx="3587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5B4C2-B6B1-4228-B8F1-538E2789CD21}" type="slidenum">
              <a:rPr lang="tr-TR"/>
              <a:pPr>
                <a:defRPr/>
              </a:pPr>
              <a:t>61</a:t>
            </a:fld>
            <a:endParaRPr lang="tr-TR"/>
          </a:p>
        </p:txBody>
      </p:sp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61938" y="765175"/>
            <a:ext cx="8882062" cy="4616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r-TR" altLang="tr-TR" b="1">
                <a:cs typeface="Times New Roman" pitchFamily="18" charset="0"/>
              </a:rPr>
              <a:t> </a:t>
            </a:r>
            <a:r>
              <a:rPr lang="tr-TR" altLang="tr-TR" sz="2800" b="1">
                <a:solidFill>
                  <a:schemeClr val="tx2"/>
                </a:solidFill>
                <a:cs typeface="Times New Roman" pitchFamily="18" charset="0"/>
              </a:rPr>
              <a:t>6 yaş üzerinde ve daha önce hiç aşılanmamış çocuklarda </a:t>
            </a:r>
            <a:r>
              <a:rPr lang="tr-TR" altLang="tr-TR" sz="2800" b="1">
                <a:solidFill>
                  <a:schemeClr val="tx2"/>
                </a:solidFill>
              </a:rPr>
              <a:t>a</a:t>
            </a:r>
            <a:r>
              <a:rPr lang="tr-TR" altLang="tr-TR" sz="2800" b="1">
                <a:solidFill>
                  <a:schemeClr val="tx2"/>
                </a:solidFill>
                <a:cs typeface="Times New Roman" pitchFamily="18" charset="0"/>
              </a:rPr>
              <a:t>şılama</a:t>
            </a:r>
            <a:r>
              <a:rPr lang="tr-TR" altLang="tr-TR" sz="2800" b="1">
                <a:solidFill>
                  <a:schemeClr val="tx2"/>
                </a:solidFill>
              </a:rPr>
              <a:t> </a:t>
            </a:r>
            <a:r>
              <a:rPr lang="tr-TR" altLang="tr-TR" sz="2800" b="1">
                <a:solidFill>
                  <a:schemeClr val="tx2"/>
                </a:solidFill>
                <a:cs typeface="Times New Roman" pitchFamily="18" charset="0"/>
              </a:rPr>
              <a:t>şeması (6-13 yaş)</a:t>
            </a:r>
          </a:p>
          <a:p>
            <a:endParaRPr lang="tr-TR" altLang="tr-TR" sz="2800" b="1">
              <a:solidFill>
                <a:schemeClr val="tx2"/>
              </a:solidFill>
            </a:endParaRPr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</a:t>
            </a:r>
            <a:r>
              <a:rPr lang="tr-TR" altLang="tr-TR" sz="2000">
                <a:cs typeface="Times New Roman" pitchFamily="18" charset="0"/>
              </a:rPr>
              <a:t>	    DaBT/İPA, Hep B, KKK </a:t>
            </a:r>
          </a:p>
          <a:p>
            <a:endParaRPr lang="tr-TR" altLang="tr-TR" sz="2000"/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karşılaşmadan 2 ay sonra </a:t>
            </a:r>
            <a:r>
              <a:rPr lang="tr-TR" altLang="tr-TR" sz="2000">
                <a:cs typeface="Times New Roman" pitchFamily="18" charset="0"/>
              </a:rPr>
              <a:t>      DaBT/İPA, OPA, Hep B, KKK</a:t>
            </a:r>
          </a:p>
          <a:p>
            <a:endParaRPr lang="tr-TR" altLang="tr-TR" sz="2000"/>
          </a:p>
          <a:p>
            <a:r>
              <a:rPr lang="tr-TR" altLang="tr-TR" sz="2000" b="1">
                <a:solidFill>
                  <a:schemeClr val="tx2"/>
                </a:solidFill>
                <a:cs typeface="Times New Roman" pitchFamily="18" charset="0"/>
              </a:rPr>
              <a:t>İlk karşılaşmadan 8 ay sonra</a:t>
            </a:r>
            <a:r>
              <a:rPr lang="tr-TR" altLang="tr-TR" sz="2000">
                <a:cs typeface="Times New Roman" pitchFamily="18" charset="0"/>
              </a:rPr>
              <a:t>       DaBT/İPA, OPA, Hep B</a:t>
            </a:r>
          </a:p>
          <a:p>
            <a:endParaRPr lang="tr-TR" altLang="tr-TR">
              <a:cs typeface="Times New Roman" pitchFamily="18" charset="0"/>
            </a:endParaRPr>
          </a:p>
          <a:p>
            <a:r>
              <a:rPr lang="tr-TR" altLang="tr-TR" sz="2000">
                <a:cs typeface="Times New Roman" pitchFamily="18" charset="0"/>
              </a:rPr>
              <a:t>≥14 YAŞ</a:t>
            </a:r>
          </a:p>
          <a:p>
            <a:r>
              <a:rPr lang="tr-TR" altLang="tr-TR">
                <a:cs typeface="Times New Roman" pitchFamily="18" charset="0"/>
              </a:rPr>
              <a:t>İlk karşılaşma: Td, OPA,Hep-B, KKK</a:t>
            </a:r>
          </a:p>
          <a:p>
            <a:r>
              <a:rPr lang="tr-TR" altLang="tr-TR">
                <a:cs typeface="Times New Roman" pitchFamily="18" charset="0"/>
              </a:rPr>
              <a:t>2 ay sonra: Td, OPA, Hep-B,  KKK</a:t>
            </a:r>
          </a:p>
          <a:p>
            <a:r>
              <a:rPr lang="tr-TR" altLang="tr-TR">
                <a:cs typeface="Times New Roman" pitchFamily="18" charset="0"/>
              </a:rPr>
              <a:t>8ay sonra: Td, Hep-B</a:t>
            </a:r>
          </a:p>
          <a:p>
            <a:endParaRPr lang="tr-TR" altLang="tr-TR"/>
          </a:p>
        </p:txBody>
      </p:sp>
      <p:sp>
        <p:nvSpPr>
          <p:cNvPr id="3" name="2 Sağ Ok"/>
          <p:cNvSpPr/>
          <p:nvPr/>
        </p:nvSpPr>
        <p:spPr>
          <a:xfrm>
            <a:off x="2051050" y="2205038"/>
            <a:ext cx="3603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3851275" y="2781300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851275" y="3429000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8CBBA-224C-4D79-8F47-901DF8072B60}" type="slidenum">
              <a:rPr lang="tr-TR"/>
              <a:pPr>
                <a:defRPr/>
              </a:pPr>
              <a:t>62</a:t>
            </a:fld>
            <a:endParaRPr lang="tr-TR"/>
          </a:p>
        </p:txBody>
      </p:sp>
      <p:pic>
        <p:nvPicPr>
          <p:cNvPr id="983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86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E0AB0-B53C-4465-88A0-7AE4C7E17D7E}" type="slidenum">
              <a:rPr lang="tr-TR"/>
              <a:pPr>
                <a:defRPr/>
              </a:pPr>
              <a:t>63</a:t>
            </a:fld>
            <a:endParaRPr lang="tr-TR"/>
          </a:p>
        </p:txBody>
      </p:sp>
      <p:pic>
        <p:nvPicPr>
          <p:cNvPr id="993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8913"/>
            <a:ext cx="8137525" cy="5832475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42384-8955-4683-8B77-48531879A924}" type="slidenum">
              <a:rPr lang="tr-TR"/>
              <a:pPr>
                <a:defRPr/>
              </a:pPr>
              <a:t>64</a:t>
            </a:fld>
            <a:endParaRPr lang="tr-TR"/>
          </a:p>
        </p:txBody>
      </p:sp>
      <p:pic>
        <p:nvPicPr>
          <p:cNvPr id="100353" name="3 İçerik Yer Tutucusu" descr="afrik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4608513" cy="266541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SEYAHAT DURUMUNDA AŞILANMA</a:t>
            </a:r>
            <a:endParaRPr lang="tr-TR" dirty="0"/>
          </a:p>
        </p:txBody>
      </p:sp>
      <p:pic>
        <p:nvPicPr>
          <p:cNvPr id="100355" name="4 Resim" descr="seyahat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933825"/>
            <a:ext cx="28082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5 Resim" descr="tac mah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25" y="3933825"/>
            <a:ext cx="3317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6 Resim" descr="igauzi şelales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196975"/>
            <a:ext cx="3051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2" descr="arabistan ile ilgili g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933825"/>
            <a:ext cx="26844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7DAF0-951F-4B9E-9DFB-BB1CCC89D058}" type="slidenum">
              <a:rPr lang="tr-TR"/>
              <a:pPr>
                <a:defRPr/>
              </a:pPr>
              <a:t>65</a:t>
            </a:fld>
            <a:endParaRPr lang="tr-TR"/>
          </a:p>
        </p:txBody>
      </p:sp>
      <p:sp>
        <p:nvSpPr>
          <p:cNvPr id="101377" name="1 İçerik Yer Tutucusu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2800" smtClean="0"/>
              <a:t>Seyahat ve aşılama programını planlarken;</a:t>
            </a:r>
          </a:p>
          <a:p>
            <a:pPr eaLnBrk="1" hangingPunct="1">
              <a:buFont typeface="Wingdings 3" pitchFamily="18" charset="2"/>
              <a:buNone/>
            </a:pPr>
            <a:endParaRPr lang="tr-TR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Gidilecek bölge bilgileri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Gidilecek zaman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Gezinin süresi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Gezinin tipi ve ne tip aktivitelerin yapılacağı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Seyahati yapacak olan kişinin tıbbi bilgileri</a:t>
            </a:r>
          </a:p>
          <a:p>
            <a:pPr lvl="2" eaLnBrk="1" hangingPunct="1"/>
            <a:r>
              <a:rPr lang="tr-TR" sz="1800" smtClean="0"/>
              <a:t>Yaş</a:t>
            </a:r>
          </a:p>
          <a:p>
            <a:pPr lvl="2" eaLnBrk="1" hangingPunct="1"/>
            <a:r>
              <a:rPr lang="tr-TR" sz="1800" smtClean="0"/>
              <a:t>Önceki aşılama bilgileri</a:t>
            </a:r>
          </a:p>
          <a:p>
            <a:pPr lvl="2" eaLnBrk="1" hangingPunct="1"/>
            <a:r>
              <a:rPr lang="tr-TR" sz="1800" smtClean="0"/>
              <a:t>Bağışıklığın baskılandığı durumlar </a:t>
            </a:r>
          </a:p>
          <a:p>
            <a:pPr lvl="2" eaLnBrk="1" hangingPunct="1"/>
            <a:r>
              <a:rPr lang="tr-TR" sz="1800" smtClean="0"/>
              <a:t>Hamile veya süt emziriyor olmak</a:t>
            </a:r>
          </a:p>
          <a:p>
            <a:pPr lvl="2" eaLnBrk="1" hangingPunct="1"/>
            <a:r>
              <a:rPr lang="tr-TR" sz="1800" smtClean="0"/>
              <a:t>Aşı için kontrendike durumun varlığı</a:t>
            </a:r>
          </a:p>
          <a:p>
            <a:pPr eaLnBrk="1" hangingPunct="1"/>
            <a:endParaRPr lang="tr-TR" sz="2800" smtClean="0"/>
          </a:p>
          <a:p>
            <a:pPr lvl="2" eaLnBrk="1" hangingPunct="1"/>
            <a:endParaRPr lang="tr-TR" sz="2200" smtClean="0"/>
          </a:p>
          <a:p>
            <a:pPr lvl="3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207C0-DA28-4DF5-8EA4-C7A9F6D6E27E}" type="slidenum">
              <a:rPr lang="tr-TR"/>
              <a:pPr>
                <a:defRPr/>
              </a:pPr>
              <a:t>66</a:t>
            </a:fld>
            <a:endParaRPr lang="tr-TR"/>
          </a:p>
        </p:txBody>
      </p:sp>
      <p:sp>
        <p:nvSpPr>
          <p:cNvPr id="102401" name="6 İçerik Yer Tutucusu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43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2800" smtClean="0"/>
              <a:t>Aşılamanın amacı;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z="2400" smtClean="0"/>
              <a:t>Gezi sırasında kişiyi, karşılaşma ihtimali olan enfeksiyonlardan korumak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Enfeksiyonların endemik bölgeden, endemik olmayan bölgeye taşınmasını engellemek 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mtClean="0"/>
          </a:p>
        </p:txBody>
      </p:sp>
      <p:pic>
        <p:nvPicPr>
          <p:cNvPr id="102402" name="7 Resim" descr="seyah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60350"/>
            <a:ext cx="3095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9E8C2-F767-4EBF-B84C-F9C0F89C3ECB}" type="slidenum">
              <a:rPr lang="tr-TR"/>
              <a:pPr>
                <a:defRPr/>
              </a:pPr>
              <a:t>67</a:t>
            </a:fld>
            <a:endParaRPr lang="tr-TR"/>
          </a:p>
        </p:txBody>
      </p:sp>
      <p:sp>
        <p:nvSpPr>
          <p:cNvPr id="103425" name="4 İçerik Yer Tutucusu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8133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sz="2800" smtClean="0"/>
              <a:t>Seyahat</a:t>
            </a:r>
            <a:r>
              <a:rPr lang="tr-TR" smtClean="0"/>
              <a:t> öncesi aşılama sınıflaması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z="2400" smtClean="0"/>
              <a:t>Rutin aşılar</a:t>
            </a:r>
          </a:p>
          <a:p>
            <a:pPr eaLnBrk="1" hangingPunct="1"/>
            <a:endParaRPr lang="tr-TR" smtClean="0"/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Seyahat edilen bölgeye göre önerilen aşılar</a:t>
            </a:r>
          </a:p>
          <a:p>
            <a:pPr eaLnBrk="1" hangingPunct="1"/>
            <a:endParaRPr lang="tr-TR" smtClean="0"/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>
              <a:buFont typeface="Wingdings 3" pitchFamily="18" charset="2"/>
              <a:buNone/>
            </a:pPr>
            <a:endParaRPr lang="tr-TR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smtClean="0"/>
              <a:t>Zorunlu yapılması istenen aşılar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mtClean="0"/>
          </a:p>
        </p:txBody>
      </p:sp>
      <p:sp>
        <p:nvSpPr>
          <p:cNvPr id="6" name="5 Dikdörtgen"/>
          <p:cNvSpPr/>
          <p:nvPr/>
        </p:nvSpPr>
        <p:spPr>
          <a:xfrm>
            <a:off x="2987675" y="1557338"/>
            <a:ext cx="4321175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/>
              <a:t>Difteri, </a:t>
            </a:r>
            <a:r>
              <a:rPr lang="tr-TR" sz="1600" dirty="0" err="1"/>
              <a:t>tetanoz</a:t>
            </a:r>
            <a:r>
              <a:rPr lang="tr-TR" sz="1600" dirty="0"/>
              <a:t>, boğmaca (DBT)</a:t>
            </a:r>
          </a:p>
          <a:p>
            <a:pPr>
              <a:defRPr/>
            </a:pPr>
            <a:r>
              <a:rPr lang="tr-TR" sz="1600" dirty="0"/>
              <a:t>BCG ,</a:t>
            </a:r>
            <a:r>
              <a:rPr lang="tr-TR" sz="1600" dirty="0" err="1"/>
              <a:t>Poliomiyelit</a:t>
            </a:r>
            <a:r>
              <a:rPr lang="tr-TR" sz="1600" dirty="0"/>
              <a:t> </a:t>
            </a:r>
          </a:p>
          <a:p>
            <a:pPr>
              <a:defRPr/>
            </a:pPr>
            <a:r>
              <a:rPr lang="tr-TR" sz="1600" dirty="0"/>
              <a:t>H. </a:t>
            </a:r>
            <a:r>
              <a:rPr lang="tr-TR" sz="1600" dirty="0" err="1"/>
              <a:t>influenzatip</a:t>
            </a:r>
            <a:r>
              <a:rPr lang="tr-TR" sz="1600" dirty="0"/>
              <a:t> B</a:t>
            </a:r>
          </a:p>
          <a:p>
            <a:pPr>
              <a:defRPr/>
            </a:pPr>
            <a:r>
              <a:rPr lang="tr-TR" sz="1600" dirty="0"/>
              <a:t>Kızamık,kızamıkçık, kabakulak (KKK) Hepatit B </a:t>
            </a:r>
            <a:r>
              <a:rPr lang="tr-TR" sz="1600" dirty="0" err="1"/>
              <a:t>Pnömokok</a:t>
            </a:r>
            <a:r>
              <a:rPr lang="tr-TR" sz="1600" dirty="0"/>
              <a:t> </a:t>
            </a:r>
          </a:p>
          <a:p>
            <a:pPr>
              <a:defRPr/>
            </a:pPr>
            <a:r>
              <a:rPr lang="tr-TR" sz="1600" dirty="0"/>
              <a:t>Suçiçeği </a:t>
            </a:r>
            <a:r>
              <a:rPr lang="tr-TR" sz="1600" dirty="0" err="1"/>
              <a:t>İnfluenza</a:t>
            </a:r>
            <a:endParaRPr lang="tr-TR" sz="1600" dirty="0"/>
          </a:p>
        </p:txBody>
      </p:sp>
      <p:sp>
        <p:nvSpPr>
          <p:cNvPr id="7" name="6 Dikdörtgen"/>
          <p:cNvSpPr/>
          <p:nvPr/>
        </p:nvSpPr>
        <p:spPr>
          <a:xfrm>
            <a:off x="3059113" y="3933825"/>
            <a:ext cx="4249737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/>
              <a:t>Hepatit A </a:t>
            </a:r>
          </a:p>
          <a:p>
            <a:pPr>
              <a:defRPr/>
            </a:pPr>
            <a:r>
              <a:rPr lang="tr-TR" sz="1600" dirty="0" err="1"/>
              <a:t>Meningokokal</a:t>
            </a:r>
            <a:r>
              <a:rPr lang="tr-TR" sz="1600" dirty="0"/>
              <a:t> enfeksiyon </a:t>
            </a:r>
          </a:p>
          <a:p>
            <a:pPr>
              <a:defRPr/>
            </a:pPr>
            <a:r>
              <a:rPr lang="tr-TR" sz="1600" dirty="0"/>
              <a:t>Japon </a:t>
            </a:r>
            <a:r>
              <a:rPr lang="tr-TR" sz="1600" dirty="0" err="1"/>
              <a:t>ensefalit</a:t>
            </a:r>
            <a:r>
              <a:rPr lang="tr-TR" sz="1600" dirty="0"/>
              <a:t>, Kuduz </a:t>
            </a:r>
          </a:p>
          <a:p>
            <a:pPr>
              <a:defRPr/>
            </a:pPr>
            <a:r>
              <a:rPr lang="tr-TR" sz="1600" dirty="0"/>
              <a:t>Tifo ,Kolera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059113" y="5732463"/>
            <a:ext cx="43211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/>
              <a:t>Sarıhumma aşısı</a:t>
            </a:r>
          </a:p>
          <a:p>
            <a:pPr>
              <a:defRPr/>
            </a:pPr>
            <a:r>
              <a:rPr lang="tr-TR" sz="1600" dirty="0" err="1"/>
              <a:t>Meningokokal</a:t>
            </a:r>
            <a:r>
              <a:rPr lang="tr-TR" sz="1600" dirty="0"/>
              <a:t> hastalık </a:t>
            </a:r>
          </a:p>
          <a:p>
            <a:pPr>
              <a:defRPr/>
            </a:pPr>
            <a:r>
              <a:rPr lang="tr-TR" sz="1600" dirty="0" err="1"/>
              <a:t>Poliomiyelit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B2960-88A6-4432-964C-8B675CC6E077}" type="slidenum">
              <a:rPr lang="tr-TR"/>
              <a:pPr>
                <a:defRPr/>
              </a:pPr>
              <a:t>68</a:t>
            </a:fld>
            <a:endParaRPr lang="tr-TR"/>
          </a:p>
        </p:txBody>
      </p:sp>
      <p:pic>
        <p:nvPicPr>
          <p:cNvPr id="104449" name="3 İçerik Yer Tutucusu" descr="SEYAHA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186737" cy="4886325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10741-5F8F-4175-A338-EA6FF1EB3C2C}" type="slidenum">
              <a:rPr lang="tr-TR"/>
              <a:pPr>
                <a:defRPr/>
              </a:pPr>
              <a:t>69</a:t>
            </a:fld>
            <a:endParaRPr lang="tr-TR"/>
          </a:p>
        </p:txBody>
      </p:sp>
      <p:sp>
        <p:nvSpPr>
          <p:cNvPr id="111617" name="2 Başlık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z="3200" smtClean="0"/>
              <a:t>     Zorunlu yapılması istenen aşılar</a:t>
            </a:r>
          </a:p>
          <a:p>
            <a:pPr>
              <a:buFont typeface="Wingdings 3" pitchFamily="18" charset="2"/>
              <a:buNone/>
            </a:pPr>
            <a:endParaRPr lang="tr-TR" sz="3200" smtClean="0"/>
          </a:p>
          <a:p>
            <a:pPr>
              <a:buFont typeface="Wingdings 3" pitchFamily="18" charset="2"/>
              <a:buNone/>
            </a:pPr>
            <a:r>
              <a:rPr lang="tr-TR" b="1" smtClean="0"/>
              <a:t>Sarı Humma</a:t>
            </a:r>
            <a:endParaRPr lang="tr-TR" smtClean="0"/>
          </a:p>
          <a:p>
            <a:endParaRPr lang="tr-TR" smtClean="0"/>
          </a:p>
          <a:p>
            <a:r>
              <a:rPr lang="tr-TR" sz="2800" smtClean="0"/>
              <a:t>Risk grubu;</a:t>
            </a:r>
          </a:p>
          <a:p>
            <a:pPr lvl="1"/>
            <a:r>
              <a:rPr lang="tr-TR" sz="2400" smtClean="0"/>
              <a:t>Güney Amerika ve Afrika’da ekvatorun 15 derece altında ve üzerinde kalan ülkeler</a:t>
            </a:r>
          </a:p>
          <a:p>
            <a:pPr lvl="2"/>
            <a:endParaRPr lang="tr-TR" sz="2200" smtClean="0"/>
          </a:p>
          <a:p>
            <a:pPr lvl="2"/>
            <a:endParaRPr lang="tr-TR" sz="2200" smtClean="0"/>
          </a:p>
          <a:p>
            <a:endParaRPr lang="tr-TR" sz="2800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B1C4-7A03-4C2E-AE07-4913343B95EE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2355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Canlı </a:t>
            </a:r>
          </a:p>
          <a:p>
            <a:pPr lvl="1" eaLnBrk="1" hangingPunct="1"/>
            <a:r>
              <a:rPr lang="tr-TR" smtClean="0"/>
              <a:t>BCG </a:t>
            </a:r>
          </a:p>
          <a:p>
            <a:pPr lvl="1" eaLnBrk="1" hangingPunct="1"/>
            <a:r>
              <a:rPr lang="tr-TR" smtClean="0"/>
              <a:t>KKK </a:t>
            </a:r>
          </a:p>
          <a:p>
            <a:pPr lvl="1" eaLnBrk="1" hangingPunct="1"/>
            <a:r>
              <a:rPr lang="tr-TR" smtClean="0"/>
              <a:t>Oral Polio </a:t>
            </a:r>
          </a:p>
          <a:p>
            <a:pPr lvl="1" eaLnBrk="1" hangingPunct="1"/>
            <a:r>
              <a:rPr lang="tr-TR" smtClean="0"/>
              <a:t>Suçiçeği </a:t>
            </a:r>
          </a:p>
          <a:p>
            <a:pPr lvl="1" eaLnBrk="1" hangingPunct="1"/>
            <a:r>
              <a:rPr lang="tr-TR" smtClean="0"/>
              <a:t>Rota virus</a:t>
            </a:r>
          </a:p>
          <a:p>
            <a:pPr eaLnBrk="1" hangingPunct="1"/>
            <a:r>
              <a:rPr lang="tr-TR" b="1" smtClean="0"/>
              <a:t>İnaktive</a:t>
            </a:r>
          </a:p>
          <a:p>
            <a:pPr lvl="1" eaLnBrk="1" hangingPunct="1"/>
            <a:r>
              <a:rPr lang="tr-TR" smtClean="0"/>
              <a:t>Hepatit A </a:t>
            </a:r>
          </a:p>
          <a:p>
            <a:pPr lvl="1" eaLnBrk="1" hangingPunct="1"/>
            <a:r>
              <a:rPr lang="tr-TR" smtClean="0"/>
              <a:t>İnfluenza </a:t>
            </a:r>
          </a:p>
          <a:p>
            <a:pPr lvl="1" eaLnBrk="1" hangingPunct="1"/>
            <a:r>
              <a:rPr lang="tr-TR" smtClean="0"/>
              <a:t>Boğmaca </a:t>
            </a:r>
          </a:p>
          <a:p>
            <a:pPr eaLnBrk="1" hangingPunct="1"/>
            <a:endParaRPr lang="tr-TR" b="1" smtClean="0"/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Aşı Tipleri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64B09-B1E3-4A0E-A649-B666B903481A}" type="slidenum">
              <a:rPr lang="tr-TR"/>
              <a:pPr>
                <a:defRPr/>
              </a:pPr>
              <a:t>70</a:t>
            </a:fld>
            <a:endParaRPr lang="tr-TR"/>
          </a:p>
        </p:txBody>
      </p:sp>
      <p:sp>
        <p:nvSpPr>
          <p:cNvPr id="112641" name="1 İçerik Yer Tutucusu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3895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z="2800" smtClean="0"/>
              <a:t>         Zorunlu yapılması istenen aşılar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pPr>
              <a:buFont typeface="Wingdings 3" pitchFamily="18" charset="2"/>
              <a:buNone/>
            </a:pPr>
            <a:r>
              <a:rPr lang="tr-TR" b="1" smtClean="0"/>
              <a:t>Sarı humma</a:t>
            </a:r>
          </a:p>
          <a:p>
            <a:endParaRPr lang="tr-TR" sz="2800" smtClean="0"/>
          </a:p>
          <a:p>
            <a:r>
              <a:rPr lang="tr-TR" sz="2400" smtClean="0"/>
              <a:t>Önerilen Aşı: Canlı attenüe virus aşısı</a:t>
            </a:r>
          </a:p>
          <a:p>
            <a:pPr lvl="1"/>
            <a:r>
              <a:rPr lang="tr-TR" sz="2000" smtClean="0"/>
              <a:t>Tek doz şeklinde uygulanıyor</a:t>
            </a:r>
          </a:p>
          <a:p>
            <a:pPr lvl="1"/>
            <a:r>
              <a:rPr lang="tr-TR" sz="2000" smtClean="0"/>
              <a:t>Uygulamadan sonra 10 gün içerisinde koruyuculuk gelişiyor</a:t>
            </a:r>
          </a:p>
          <a:p>
            <a:pPr lvl="1"/>
            <a:r>
              <a:rPr lang="tr-TR" sz="2000" smtClean="0"/>
              <a:t>10 yıl etkinliği mevcut</a:t>
            </a:r>
          </a:p>
          <a:p>
            <a:pPr lvl="1"/>
            <a:r>
              <a:rPr lang="tr-TR" sz="2000" smtClean="0"/>
              <a:t>Yumurta allerjisi olanlara, immünsupreselere, gebelere ve 9 aylıktan küçük bebeklere uygulanmaz</a:t>
            </a:r>
          </a:p>
          <a:p>
            <a:pPr lvl="1"/>
            <a:endParaRPr lang="tr-TR" sz="2400" smtClean="0"/>
          </a:p>
          <a:p>
            <a:pPr lvl="1"/>
            <a:endParaRPr lang="tr-TR" sz="2400" smtClean="0"/>
          </a:p>
          <a:p>
            <a:endParaRPr lang="tr-T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2261A-9599-4556-8A08-C9B9519025C4}" type="slidenum">
              <a:rPr lang="tr-TR"/>
              <a:pPr>
                <a:defRPr/>
              </a:pPr>
              <a:t>71</a:t>
            </a:fld>
            <a:endParaRPr lang="tr-TR"/>
          </a:p>
        </p:txBody>
      </p:sp>
      <p:pic>
        <p:nvPicPr>
          <p:cNvPr id="4" name="3 İçerik Yer Tutucusu" descr="sarı hum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472608" cy="388843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Dikdörtgen"/>
          <p:cNvSpPr/>
          <p:nvPr/>
        </p:nvSpPr>
        <p:spPr>
          <a:xfrm>
            <a:off x="1835696" y="1052736"/>
            <a:ext cx="26613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Sarı</a:t>
            </a:r>
            <a:r>
              <a:rPr lang="tr-TR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humma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1AB2-40AB-4B31-978A-0CA2670CC21C}" type="slidenum">
              <a:rPr lang="tr-TR"/>
              <a:pPr>
                <a:defRPr/>
              </a:pPr>
              <a:t>72</a:t>
            </a:fld>
            <a:endParaRPr lang="tr-TR"/>
          </a:p>
        </p:txBody>
      </p:sp>
      <p:sp>
        <p:nvSpPr>
          <p:cNvPr id="114689" name="1 İçerik Yer Tutucusu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z="2400" smtClean="0"/>
              <a:t>           </a:t>
            </a:r>
            <a:r>
              <a:rPr lang="tr-TR" sz="2800" smtClean="0"/>
              <a:t>Zorunlu yapılması istenen aşılar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pPr>
              <a:buFont typeface="Wingdings 3" pitchFamily="18" charset="2"/>
              <a:buNone/>
            </a:pPr>
            <a:r>
              <a:rPr lang="tr-TR" b="1" smtClean="0"/>
              <a:t>Meningokokal hastalık </a:t>
            </a:r>
          </a:p>
          <a:p>
            <a:r>
              <a:rPr lang="tr-TR" smtClean="0"/>
              <a:t>Hac ve Umre ziyareti yapacak hacı adaylarına Suudi Arabistan zorunlu olarak meningokok aşısının yapılmasını istiyor</a:t>
            </a:r>
            <a:r>
              <a:rPr lang="tr-TR" b="1" smtClean="0"/>
              <a:t>.</a:t>
            </a:r>
          </a:p>
          <a:p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8BBE-6A22-4188-B3F0-B7531848F84C}" type="slidenum">
              <a:rPr lang="tr-TR"/>
              <a:pPr>
                <a:defRPr/>
              </a:pPr>
              <a:t>73</a:t>
            </a:fld>
            <a:endParaRPr lang="tr-TR"/>
          </a:p>
        </p:txBody>
      </p:sp>
      <p:sp>
        <p:nvSpPr>
          <p:cNvPr id="115713" name="1 İçerik Yer Tutucusu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3863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sz="2400" smtClean="0"/>
              <a:t>          </a:t>
            </a:r>
            <a:r>
              <a:rPr lang="tr-TR" sz="2800" smtClean="0"/>
              <a:t>Zorunlu yapılması istenen aşılar</a:t>
            </a:r>
          </a:p>
          <a:p>
            <a:pPr>
              <a:buFont typeface="Wingdings 3" pitchFamily="18" charset="2"/>
              <a:buNone/>
            </a:pPr>
            <a:endParaRPr lang="tr-TR" sz="2800" smtClean="0"/>
          </a:p>
          <a:p>
            <a:pPr>
              <a:buFont typeface="Wingdings 3" pitchFamily="18" charset="2"/>
              <a:buNone/>
            </a:pPr>
            <a:r>
              <a:rPr lang="tr-TR" b="1" smtClean="0"/>
              <a:t>Poliomyelit </a:t>
            </a:r>
          </a:p>
          <a:p>
            <a:r>
              <a:rPr lang="tr-TR" smtClean="0"/>
              <a:t>Poliomyeliti eradike etmiş ülkeler endemik ülkelerden gelenlerden zorunlu olarak istiyor</a:t>
            </a:r>
            <a:r>
              <a:rPr lang="tr-TR" b="1" smtClean="0"/>
              <a:t>.</a:t>
            </a:r>
          </a:p>
          <a:p>
            <a:r>
              <a:rPr lang="tr-TR" smtClean="0"/>
              <a:t>Suudi Arabistan</a:t>
            </a:r>
          </a:p>
          <a:p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86F38-3009-4F10-940F-C88D7CC26C72}" type="slidenum">
              <a:rPr lang="tr-TR"/>
              <a:pPr>
                <a:defRPr/>
              </a:pPr>
              <a:t>74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814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smtClean="0"/>
              <a:t>Aşılama, hastalıklardan korunmanın başarılı  ve ucuz yöntemidir.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tr-TR" sz="2400" b="1" smtClean="0"/>
              <a:t> </a:t>
            </a:r>
          </a:p>
          <a:p>
            <a:pPr>
              <a:lnSpc>
                <a:spcPct val="80000"/>
              </a:lnSpc>
            </a:pPr>
            <a:r>
              <a:rPr lang="tr-TR" sz="2400" b="1" smtClean="0"/>
              <a:t>Aşılama ile her yıl dünyada 3 milyon çocuk ölümden kurtulmaktadır.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tr-TR" sz="2400" smtClean="0"/>
          </a:p>
          <a:p>
            <a:pPr>
              <a:lnSpc>
                <a:spcPct val="80000"/>
              </a:lnSpc>
            </a:pPr>
            <a:r>
              <a:rPr lang="tr-TR" sz="2400" smtClean="0"/>
              <a:t>Ülkemizde yalnızca aşılama ile her yıl </a:t>
            </a:r>
            <a:r>
              <a:rPr lang="tr-TR" sz="2400" smtClean="0">
                <a:solidFill>
                  <a:srgbClr val="1C9CBA"/>
                </a:solidFill>
              </a:rPr>
              <a:t>yaklaşık 40-50 bin bebeğin </a:t>
            </a:r>
            <a:r>
              <a:rPr lang="tr-TR" sz="2400" smtClean="0"/>
              <a:t>ölümü engellenmektedir,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tr-TR" sz="2400" smtClean="0"/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endParaRPr lang="tr-TR" sz="28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tr-TR" sz="2800" smtClean="0"/>
              <a:t>Aşılanan çocuk sayısını arttırmada </a:t>
            </a:r>
            <a:r>
              <a:rPr lang="tr-TR" sz="2800" b="1" smtClean="0">
                <a:solidFill>
                  <a:srgbClr val="1C9CBA"/>
                </a:solidFill>
              </a:rPr>
              <a:t>en büyük görev  biz aile hekimler</a:t>
            </a:r>
            <a:r>
              <a:rPr lang="tr-TR" sz="2800" b="1" smtClean="0">
                <a:solidFill>
                  <a:srgbClr val="1C9CBA"/>
                </a:solidFill>
                <a:latin typeface="Arial" charset="0"/>
              </a:rPr>
              <a:t>ine</a:t>
            </a:r>
            <a:r>
              <a:rPr lang="tr-TR" sz="2800" b="1" smtClean="0">
                <a:solidFill>
                  <a:srgbClr val="1C9CBA"/>
                </a:solidFill>
              </a:rPr>
              <a:t> </a:t>
            </a:r>
            <a:r>
              <a:rPr lang="tr-TR" sz="2800" smtClean="0"/>
              <a:t>düşmektedir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tr-TR" sz="24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tr-TR" sz="1100" smtClean="0"/>
              <a:t>     </a:t>
            </a:r>
            <a:endParaRPr lang="tr-TR" sz="1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tr-TR" sz="1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tr-TR" sz="1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tr-TR" sz="1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tr-TR" sz="1000" smtClean="0"/>
              <a:t>   </a:t>
            </a:r>
            <a:endParaRPr lang="tr-TR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2F5A1-72B1-4D82-80ED-A5FED3AC9BFD}" type="slidenum">
              <a:rPr lang="tr-TR"/>
              <a:pPr>
                <a:defRPr/>
              </a:pPr>
              <a:t>75</a:t>
            </a:fld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Akşit</a:t>
            </a:r>
            <a:r>
              <a:rPr lang="tr-TR" dirty="0" smtClean="0"/>
              <a:t> S. Çocukluk çağında aşı takvimi. Türk Pediatri Arşivi 2007; 42 (Özel Sayı): 26-35.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Siegrist</a:t>
            </a:r>
            <a:r>
              <a:rPr lang="en-US" dirty="0" smtClean="0"/>
              <a:t> CA. Vaccination strategies for children with specific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: a </a:t>
            </a:r>
            <a:r>
              <a:rPr lang="tr-TR" dirty="0" err="1" smtClean="0"/>
              <a:t>pediatrician’s</a:t>
            </a:r>
            <a:r>
              <a:rPr lang="tr-TR" dirty="0" smtClean="0"/>
              <a:t> </a:t>
            </a:r>
            <a:r>
              <a:rPr lang="tr-TR" dirty="0" err="1" smtClean="0"/>
              <a:t>viewpoint</a:t>
            </a:r>
            <a:r>
              <a:rPr lang="tr-TR" dirty="0" smtClean="0"/>
              <a:t>. </a:t>
            </a:r>
            <a:r>
              <a:rPr lang="tr-TR" dirty="0" err="1" smtClean="0"/>
              <a:t>Eur</a:t>
            </a:r>
            <a:r>
              <a:rPr lang="tr-TR" dirty="0" smtClean="0"/>
              <a:t> J Pediatr 1997;156:899-904.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Egemen A, </a:t>
            </a:r>
            <a:r>
              <a:rPr lang="tr-TR" dirty="0" err="1" smtClean="0"/>
              <a:t>Akşit</a:t>
            </a:r>
            <a:r>
              <a:rPr lang="tr-TR" dirty="0" smtClean="0"/>
              <a:t> S (</a:t>
            </a:r>
            <a:r>
              <a:rPr lang="tr-TR" dirty="0" err="1" smtClean="0"/>
              <a:t>eds</a:t>
            </a:r>
            <a:r>
              <a:rPr lang="tr-TR" dirty="0" smtClean="0"/>
              <a:t>.). </a:t>
            </a:r>
            <a:r>
              <a:rPr lang="tr-TR" dirty="0" err="1" smtClean="0"/>
              <a:t>Bağışıklamanın</a:t>
            </a:r>
            <a:r>
              <a:rPr lang="tr-TR" dirty="0" smtClean="0"/>
              <a:t> </a:t>
            </a:r>
            <a:r>
              <a:rPr lang="tr-TR" dirty="0" err="1" smtClean="0"/>
              <a:t>İmmunolojik</a:t>
            </a:r>
            <a:r>
              <a:rPr lang="tr-TR" dirty="0" smtClean="0"/>
              <a:t> Temelleri (</a:t>
            </a:r>
            <a:r>
              <a:rPr lang="tr-TR" dirty="0" err="1" smtClean="0"/>
              <a:t>çev</a:t>
            </a:r>
            <a:r>
              <a:rPr lang="tr-TR" dirty="0" smtClean="0"/>
              <a:t>.). T.C. Sağlık Bakanlığı, Temel Sağlık Hizmetleri Genel Müdürlüğü ve Sağlık Projesi Genel Koordinatörlüğü, Bizim Büro Basımevi, Ankara, 1998.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Ahmet ARVAS </a:t>
            </a:r>
            <a:r>
              <a:rPr lang="it-IT" dirty="0" smtClean="0"/>
              <a:t>Türk Pediatri Arşivi 2004; 39: 9- 13</a:t>
            </a: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TC. Sağlık Bakanlığı Temel Sağlık Hizmetleri Genel Müdürlüğü. Genişletilmiş </a:t>
            </a:r>
            <a:r>
              <a:rPr lang="tr-TR" dirty="0" err="1" smtClean="0"/>
              <a:t>Bağışıklama</a:t>
            </a:r>
            <a:r>
              <a:rPr lang="tr-TR" dirty="0" smtClean="0"/>
              <a:t> Programı Genelgesi. 30.11.2006 18607. 2006/120.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Albrecht MA, et al. </a:t>
            </a:r>
            <a:r>
              <a:rPr lang="de-DE" dirty="0" err="1" smtClean="0"/>
              <a:t>Chickenpox</a:t>
            </a:r>
            <a:r>
              <a:rPr lang="de-DE" dirty="0" smtClean="0"/>
              <a:t>. </a:t>
            </a:r>
            <a:r>
              <a:rPr lang="de-DE" dirty="0" smtClean="0">
                <a:hlinkClick r:id="rId2"/>
              </a:rPr>
              <a:t>www.uptodate.com</a:t>
            </a: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WHO. BCG vaccine. WHO position paper. Weekly </a:t>
            </a:r>
            <a:r>
              <a:rPr lang="en-US" dirty="0" err="1" smtClean="0"/>
              <a:t>Epidemiol</a:t>
            </a:r>
            <a:r>
              <a:rPr lang="en-US" dirty="0" smtClean="0"/>
              <a:t> </a:t>
            </a:r>
            <a:r>
              <a:rPr lang="en-US" dirty="0" err="1" smtClean="0"/>
              <a:t>Rec</a:t>
            </a:r>
            <a:r>
              <a:rPr lang="en-US" dirty="0" smtClean="0"/>
              <a:t> 2004; 79: 25‐40.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KAYNAKLAR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FEC6-E8A9-4744-BDCA-42076C76D860}" type="slidenum">
              <a:rPr lang="tr-TR"/>
              <a:pPr>
                <a:defRPr/>
              </a:pPr>
              <a:t>76</a:t>
            </a:fld>
            <a:endParaRPr lang="tr-TR"/>
          </a:p>
        </p:txBody>
      </p:sp>
      <p:sp>
        <p:nvSpPr>
          <p:cNvPr id="11878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EN Özmert - Çocuk Sağlığı ve Hastalıkları Dergisi, 2008 - cshd.org.tr</a:t>
            </a:r>
          </a:p>
          <a:p>
            <a:pPr eaLnBrk="1" hangingPunct="1"/>
            <a:r>
              <a:rPr lang="tr-TR" smtClean="0"/>
              <a:t>Am Fam Physician. 2003 Jul 15;68(2):299-309.</a:t>
            </a:r>
          </a:p>
          <a:p>
            <a:pPr eaLnBrk="1" hangingPunct="1"/>
            <a:r>
              <a:rPr lang="tr-TR" smtClean="0"/>
              <a:t>Hepatitis A virus vaccination and postexposure prophylaxis-uptodate.com</a:t>
            </a:r>
          </a:p>
          <a:p>
            <a:pPr eaLnBrk="1" hangingPunct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KAYNAKLAR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96427-E49D-47B1-8CBF-ECAD4CBDDAD1}" type="slidenum">
              <a:rPr lang="tr-TR"/>
              <a:pPr>
                <a:defRPr/>
              </a:pPr>
              <a:t>77</a:t>
            </a:fld>
            <a:endParaRPr lang="tr-TR"/>
          </a:p>
        </p:txBody>
      </p:sp>
      <p:pic>
        <p:nvPicPr>
          <p:cNvPr id="119809" name="Picture 5" descr="BebekSagligi_bebek1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476250"/>
            <a:ext cx="6480175" cy="4670425"/>
          </a:xfrm>
        </p:spPr>
      </p:pic>
      <p:sp>
        <p:nvSpPr>
          <p:cNvPr id="119810" name="5 Metin kutusu"/>
          <p:cNvSpPr txBox="1">
            <a:spLocks noChangeArrowheads="1"/>
          </p:cNvSpPr>
          <p:nvPr/>
        </p:nvSpPr>
        <p:spPr bwMode="auto">
          <a:xfrm>
            <a:off x="2627313" y="5157788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FF0000"/>
                </a:solidFill>
              </a:rPr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02B8-361B-4413-94D1-6C3AC75FD0D2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2457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Toksoid</a:t>
            </a:r>
          </a:p>
          <a:p>
            <a:pPr lvl="1" eaLnBrk="1" hangingPunct="1"/>
            <a:r>
              <a:rPr lang="tr-TR" smtClean="0"/>
              <a:t>Difteri </a:t>
            </a:r>
          </a:p>
          <a:p>
            <a:pPr lvl="1" eaLnBrk="1" hangingPunct="1"/>
            <a:r>
              <a:rPr lang="tr-TR" smtClean="0"/>
              <a:t>Tetanoz </a:t>
            </a:r>
          </a:p>
          <a:p>
            <a:pPr eaLnBrk="1" hangingPunct="1"/>
            <a:r>
              <a:rPr lang="tr-TR" b="1" smtClean="0"/>
              <a:t>Polisakkarid </a:t>
            </a:r>
          </a:p>
          <a:p>
            <a:pPr lvl="1" eaLnBrk="1" hangingPunct="1"/>
            <a:r>
              <a:rPr lang="tr-TR" smtClean="0"/>
              <a:t>HiB </a:t>
            </a:r>
          </a:p>
          <a:p>
            <a:pPr lvl="1" eaLnBrk="1" hangingPunct="1"/>
            <a:r>
              <a:rPr lang="tr-TR" smtClean="0"/>
              <a:t>Menengokok </a:t>
            </a:r>
          </a:p>
          <a:p>
            <a:pPr lvl="1" eaLnBrk="1" hangingPunct="1"/>
            <a:r>
              <a:rPr lang="tr-TR" smtClean="0"/>
              <a:t>Pnömokok </a:t>
            </a:r>
          </a:p>
          <a:p>
            <a:pPr eaLnBrk="1" hangingPunct="1"/>
            <a:r>
              <a:rPr lang="tr-TR" b="1" smtClean="0"/>
              <a:t>Rekombinan</a:t>
            </a:r>
          </a:p>
          <a:p>
            <a:pPr lvl="1" eaLnBrk="1" hangingPunct="1"/>
            <a:r>
              <a:rPr lang="tr-TR" smtClean="0"/>
              <a:t>Hepatit B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Aşı Tipleri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EEA8A-A750-4ACD-8089-8A31318AD571}" type="slidenum">
              <a:rPr lang="tr-TR"/>
              <a:pPr>
                <a:defRPr/>
              </a:pPr>
              <a:t>9</a:t>
            </a:fld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             Aşı Yöntemleri</a:t>
            </a:r>
            <a:endParaRPr lang="tr-T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276475"/>
            <a:ext cx="6334125" cy="4248150"/>
          </a:xfrm>
        </p:spPr>
      </p:pic>
      <p:sp>
        <p:nvSpPr>
          <p:cNvPr id="4" name="3 Dikdörtgen"/>
          <p:cNvSpPr/>
          <p:nvPr/>
        </p:nvSpPr>
        <p:spPr>
          <a:xfrm>
            <a:off x="468313" y="908050"/>
            <a:ext cx="2808287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Difteri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Tetanoz</a:t>
            </a:r>
            <a:r>
              <a:rPr lang="tr-TR" dirty="0"/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Hib</a:t>
            </a:r>
            <a:endParaRPr lang="tr-TR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Meningokok</a:t>
            </a:r>
            <a:endParaRPr lang="tr-TR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Pnomokok</a:t>
            </a:r>
            <a:endParaRPr lang="tr-TR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HAV,HBV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779838" y="908050"/>
            <a:ext cx="2160587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KKK VE Su çiçeği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516688" y="1052513"/>
            <a:ext cx="1727200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BCG</a:t>
            </a:r>
          </a:p>
        </p:txBody>
      </p:sp>
      <p:sp>
        <p:nvSpPr>
          <p:cNvPr id="7" name="6 Sol Yukarı Ok"/>
          <p:cNvSpPr/>
          <p:nvPr/>
        </p:nvSpPr>
        <p:spPr>
          <a:xfrm>
            <a:off x="7164388" y="3068638"/>
            <a:ext cx="503237" cy="36036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5483</TotalTime>
  <Words>2478</Words>
  <Application>Microsoft Office PowerPoint</Application>
  <PresentationFormat>Ekran Gösterisi (4:3)</PresentationFormat>
  <Paragraphs>507</Paragraphs>
  <Slides>77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Tasarım Şablonu</vt:lpstr>
      </vt:variant>
      <vt:variant>
        <vt:i4>6</vt:i4>
      </vt:variant>
      <vt:variant>
        <vt:lpstr>Slayt Başlıkları</vt:lpstr>
      </vt:variant>
      <vt:variant>
        <vt:i4>77</vt:i4>
      </vt:variant>
    </vt:vector>
  </HeadingPairs>
  <TitlesOfParts>
    <vt:vector size="92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Times New Roman</vt:lpstr>
      <vt:lpstr>Comic Sans MS</vt:lpstr>
      <vt:lpstr>Kalabalık</vt:lpstr>
      <vt:lpstr>Kalabalık</vt:lpstr>
      <vt:lpstr>Kalabalık</vt:lpstr>
      <vt:lpstr>Kalabalık</vt:lpstr>
      <vt:lpstr>Kalabalık</vt:lpstr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AŞILAR</dc:title>
  <dc:creator>selami</dc:creator>
  <cp:lastModifiedBy>lenovo</cp:lastModifiedBy>
  <cp:revision>409</cp:revision>
  <dcterms:created xsi:type="dcterms:W3CDTF">2015-01-31T17:52:44Z</dcterms:created>
  <dcterms:modified xsi:type="dcterms:W3CDTF">2015-03-31T08:44:04Z</dcterms:modified>
</cp:coreProperties>
</file>