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30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301" r:id="rId44"/>
    <p:sldId id="296" r:id="rId45"/>
    <p:sldId id="297" r:id="rId46"/>
    <p:sldId id="305" r:id="rId47"/>
    <p:sldId id="302" r:id="rId48"/>
    <p:sldId id="308" r:id="rId49"/>
    <p:sldId id="306" r:id="rId50"/>
    <p:sldId id="307" r:id="rId5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A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94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762F791-C63B-4AC9-B66C-9935C9D708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32AFD35-D32E-4E90-8152-36C04B715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B8600F9-7F8D-4F6C-A395-9DB51E791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D1F4-BE7C-4387-B273-4996516A1F28}" type="datetimeFigureOut">
              <a:rPr lang="tr-TR" smtClean="0"/>
              <a:t>25.09.2018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C83470B-EC6D-4FE8-B3AA-A5866B1B2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E989877-1B08-4C41-8265-B84CAEEC0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7288-408E-4930-A10E-B0D2A726C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6584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C707796-6A31-4AFE-A816-B5D58CFBC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F94F0B4-4D6F-4A05-A728-C46B9AD8A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7588016-CCF5-4D3F-9254-714DFB972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D1F4-BE7C-4387-B273-4996516A1F28}" type="datetimeFigureOut">
              <a:rPr lang="tr-TR" smtClean="0"/>
              <a:t>25.09.2018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143BBC7-5A29-48ED-A60D-C3C03E43D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934B45A-F09C-4CE5-AD96-50AC4D1D2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7288-408E-4930-A10E-B0D2A726C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6500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B87F8F0-B330-45D2-8397-D496DA91D8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F56D50C-FAF1-4B6E-B36A-2BFD037C0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14F8111-335E-4035-AF13-1A989B8A5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D1F4-BE7C-4387-B273-4996516A1F28}" type="datetimeFigureOut">
              <a:rPr lang="tr-TR" smtClean="0"/>
              <a:t>25.09.2018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70A3432-E4B3-4D82-87C0-99DC5B3DF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E9DBCA7-271F-42D6-ABB5-6434A268B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7288-408E-4930-A10E-B0D2A726C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9486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61F0076-E280-4A74-A4E2-1C59BE2CE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9286191-E41B-4D54-AF1D-4D65FB645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49F5DAE-63AE-4907-8428-DC8981415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D1F4-BE7C-4387-B273-4996516A1F28}" type="datetimeFigureOut">
              <a:rPr lang="tr-TR" smtClean="0"/>
              <a:t>25.09.2018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8696571-0BC3-49F2-B5A2-2CFA57188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1F31625-3C3B-429C-A525-B21862DB8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7288-408E-4930-A10E-B0D2A726C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9529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9779321-A079-48D5-A6FE-17A0E0EC4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A9D6791-55BC-4A01-88A8-55F69F9F3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A7EB43B-5017-449F-B779-818199581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D1F4-BE7C-4387-B273-4996516A1F28}" type="datetimeFigureOut">
              <a:rPr lang="tr-TR" smtClean="0"/>
              <a:t>25.09.2018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E06F994-61F2-4356-AAB5-514BAAB6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5C89A8B-1790-4609-9074-1E8432F0A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7288-408E-4930-A10E-B0D2A726C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709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FD6DA2A-90B0-4515-ADDA-0CD204292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6BB9B5C-A4B5-4697-BC35-BA6B1593FD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DFF0D54-4B06-4577-94A4-BFF6D4C864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58E1B78-C594-49C1-A8D8-E39E96E45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D1F4-BE7C-4387-B273-4996516A1F28}" type="datetimeFigureOut">
              <a:rPr lang="tr-TR" smtClean="0"/>
              <a:t>25.09.2018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528E290-7A05-41B0-9219-1ED68BDFD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0FFA6AE-C408-493D-B073-1D8DA5331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7288-408E-4930-A10E-B0D2A726C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4683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5CE9038-B304-457C-ACA2-438143008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DCF9965-C906-485F-AAB4-EB2FF18DE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8A50F0B-6CE6-44C7-AC91-FB9D49B47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5733472-28DF-4C99-839C-00B771C914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23A4EC5-5AB5-4591-AE17-23C50EE0FB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7FF8B56-B370-41BA-AFD0-CF779915C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D1F4-BE7C-4387-B273-4996516A1F28}" type="datetimeFigureOut">
              <a:rPr lang="tr-TR" smtClean="0"/>
              <a:t>25.09.2018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D89AF55F-DB71-4895-9C04-584B36A9B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2A00C446-98F5-4796-9150-6A2B35A86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7288-408E-4930-A10E-B0D2A726C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478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2F7B0CC-E612-40EE-A901-1319B5A83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380BD62D-449B-4829-A5EA-99EFF934D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D1F4-BE7C-4387-B273-4996516A1F28}" type="datetimeFigureOut">
              <a:rPr lang="tr-TR" smtClean="0"/>
              <a:t>25.09.2018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5D828A5-3A37-4E19-9C61-7BB92850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3975D53-0366-4FE4-B624-2FEBDCD10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7288-408E-4930-A10E-B0D2A726C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2427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2CA75461-EB89-4013-ACE5-28EB8ECC0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D1F4-BE7C-4387-B273-4996516A1F28}" type="datetimeFigureOut">
              <a:rPr lang="tr-TR" smtClean="0"/>
              <a:t>25.09.2018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B4E4A937-2812-41B2-8235-1B8637D01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BAE73AE-83A4-4189-87FA-6E381E249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7288-408E-4930-A10E-B0D2A726C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234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1E3F221-03A4-4A32-A3D7-698179DE7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3D3BB7C-7C6F-4B81-A15C-C9B33DFC3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1C2B8CE-0505-4194-8AB5-640D0B59B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A5379B7-9D32-48D4-81C7-F3A73F3D2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D1F4-BE7C-4387-B273-4996516A1F28}" type="datetimeFigureOut">
              <a:rPr lang="tr-TR" smtClean="0"/>
              <a:t>25.09.2018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25B5D6F-6E48-4619-8AFA-C468AB5EE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DCB5232-F9A2-49F6-832E-0A24A847D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7288-408E-4930-A10E-B0D2A726C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008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6D3ADB6-ED64-4E3C-BDC9-6C9AAB68D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5715283B-7348-4B21-96D6-66E185115C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2BEC454-21CE-4A29-A08C-F6E39EB0E6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774A6FD-B4BF-473F-A9D2-9527B81EC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D1F4-BE7C-4387-B273-4996516A1F28}" type="datetimeFigureOut">
              <a:rPr lang="tr-TR" smtClean="0"/>
              <a:t>25.09.2018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B377933-4D91-4D52-8FD3-7B815865F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5CB1ECF-D5AF-43C9-AEEF-BC5A7EC1C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7288-408E-4930-A10E-B0D2A726C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026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7D81CF81-60E7-41BC-9C2E-CA6730936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E2F7C41-1A24-4976-A51A-3A0AA139C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A59B29C-5B82-4D78-9BED-B826EE54F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2D1F4-BE7C-4387-B273-4996516A1F28}" type="datetimeFigureOut">
              <a:rPr lang="tr-TR" smtClean="0"/>
              <a:t>25.09.2018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953F58D-A1D8-4F77-9466-8FA546EA03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5B5029E-6C8A-4297-BAE9-C41E01E399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C7288-408E-4930-A10E-B0D2A726C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139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0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885771F-81B5-4D28-8A37-AAD9401FE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8226" y="1214438"/>
            <a:ext cx="9144000" cy="1655762"/>
          </a:xfrm>
        </p:spPr>
        <p:txBody>
          <a:bodyPr/>
          <a:lstStyle/>
          <a:p>
            <a:r>
              <a:rPr lang="tr-TR" dirty="0" err="1"/>
              <a:t>Obez</a:t>
            </a:r>
            <a:r>
              <a:rPr lang="tr-TR" dirty="0"/>
              <a:t> Bireye Yaklaşım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DB67FA0-9F02-449A-BD08-213DEDD68D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						</a:t>
            </a:r>
            <a:r>
              <a:rPr lang="tr-TR" dirty="0" err="1"/>
              <a:t>Araş</a:t>
            </a:r>
            <a:r>
              <a:rPr lang="tr-TR" dirty="0"/>
              <a:t>. Gör. Dr. Abdullah Kaan KURT</a:t>
            </a:r>
          </a:p>
          <a:p>
            <a:r>
              <a:rPr lang="tr-TR" dirty="0"/>
              <a:t>						25.09.2018</a:t>
            </a:r>
          </a:p>
        </p:txBody>
      </p:sp>
    </p:spTree>
    <p:extLst>
      <p:ext uri="{BB962C8B-B14F-4D97-AF65-F5344CB8AC3E}">
        <p14:creationId xmlns:p14="http://schemas.microsoft.com/office/powerpoint/2010/main" val="2116273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08EEFE3-939A-4471-9CC3-AF4EB9796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Etiyoloji</a:t>
            </a:r>
            <a:br>
              <a:rPr lang="tr-TR" b="1" i="1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E57F33C-65D4-4948-AACE-A420F6646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err="1"/>
              <a:t>Obezitenin</a:t>
            </a:r>
            <a:r>
              <a:rPr lang="tr-TR" dirty="0"/>
              <a:t> etiyolojisi </a:t>
            </a:r>
            <a:r>
              <a:rPr lang="tr-TR" dirty="0" err="1"/>
              <a:t>multifaktöriyel</a:t>
            </a:r>
            <a:r>
              <a:rPr lang="tr-TR" dirty="0"/>
              <a:t> ve komplekstir.</a:t>
            </a:r>
          </a:p>
          <a:p>
            <a:pPr algn="just"/>
            <a:r>
              <a:rPr lang="tr-TR" dirty="0"/>
              <a:t>Alınan enerji miktarının harcanan enerji miktarından fazla olması sonucu vücut yağ depolar.</a:t>
            </a:r>
          </a:p>
          <a:p>
            <a:pPr algn="just"/>
            <a:r>
              <a:rPr lang="tr-TR" dirty="0"/>
              <a:t>Çevresel, biyokimyasal, genetik, </a:t>
            </a:r>
            <a:r>
              <a:rPr lang="tr-TR" dirty="0" err="1"/>
              <a:t>sosyo</a:t>
            </a:r>
            <a:r>
              <a:rPr lang="tr-TR" dirty="0"/>
              <a:t>-kültürel, psikolojik pek çok faktör birbiri ile ilişkili olarak </a:t>
            </a:r>
            <a:r>
              <a:rPr lang="tr-TR" dirty="0" err="1"/>
              <a:t>obezite</a:t>
            </a:r>
            <a:r>
              <a:rPr lang="tr-TR" dirty="0"/>
              <a:t> oluşumuna katkıda bulunmaktadırlar. </a:t>
            </a:r>
          </a:p>
        </p:txBody>
      </p:sp>
    </p:spTree>
    <p:extLst>
      <p:ext uri="{BB962C8B-B14F-4D97-AF65-F5344CB8AC3E}">
        <p14:creationId xmlns:p14="http://schemas.microsoft.com/office/powerpoint/2010/main" val="2764090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6F3E708-C225-48F9-B561-01DA2B7FD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Etiyoloji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F27AA05-F62B-4DB4-BE4B-693D12E2C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8" name="Nesne 7">
            <a:extLst>
              <a:ext uri="{FF2B5EF4-FFF2-40B4-BE49-F238E27FC236}">
                <a16:creationId xmlns:a16="http://schemas.microsoft.com/office/drawing/2014/main" id="{FF4B5E98-6BF2-46CD-8468-47C10BE24A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181857"/>
              </p:ext>
            </p:extLst>
          </p:nvPr>
        </p:nvGraphicFramePr>
        <p:xfrm>
          <a:off x="838200" y="1825625"/>
          <a:ext cx="10501692" cy="4125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4" name="Document" r:id="rId3" imgW="5761150" imgH="1895468" progId="Word.Document.12">
                  <p:embed/>
                </p:oleObj>
              </mc:Choice>
              <mc:Fallback>
                <p:oleObj name="Document" r:id="rId3" imgW="5761150" imgH="189546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825625"/>
                        <a:ext cx="10501692" cy="41254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9964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35FE5C4-F050-4893-BA1E-44AE29C3C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Etiyoloji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C0306B1-39A7-4781-BF5B-065736DE3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err="1"/>
              <a:t>Obezitenin</a:t>
            </a:r>
            <a:r>
              <a:rPr lang="tr-TR" dirty="0"/>
              <a:t> gelişmesindeki diğer önemli noktalardan biri de yaşamın ilk yıllarındaki beslenme şeklidir. </a:t>
            </a:r>
          </a:p>
          <a:p>
            <a:pPr algn="just"/>
            <a:r>
              <a:rPr lang="tr-TR" dirty="0" err="1"/>
              <a:t>Obezite</a:t>
            </a:r>
            <a:r>
              <a:rPr lang="tr-TR" dirty="0"/>
              <a:t> görülme sıklığının anne sütü ile beslenen çocuklarda anne sütü ile beslenmeyen çocuklara göre daha düşük oranlarda olduğu, anne sütü verme süresinin, tamamlayıcı besinlerin türü, miktarı ve başlama zamanlarının </a:t>
            </a:r>
            <a:r>
              <a:rPr lang="tr-TR" dirty="0" err="1"/>
              <a:t>obezite</a:t>
            </a:r>
            <a:r>
              <a:rPr lang="tr-TR" dirty="0"/>
              <a:t> oluşumunu etkilediği bildirilmektedir.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7AD0F8D-04B5-49FD-A4C6-066BA043EC0B}"/>
              </a:ext>
            </a:extLst>
          </p:cNvPr>
          <p:cNvSpPr txBox="1"/>
          <p:nvPr/>
        </p:nvSpPr>
        <p:spPr>
          <a:xfrm>
            <a:off x="3508948" y="5946131"/>
            <a:ext cx="78448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00" b="1" dirty="0" err="1"/>
              <a:t>Von</a:t>
            </a:r>
            <a:r>
              <a:rPr lang="tr-TR" sz="900" b="1" dirty="0"/>
              <a:t> </a:t>
            </a:r>
            <a:r>
              <a:rPr lang="tr-TR" sz="900" b="1" dirty="0" err="1"/>
              <a:t>Kries</a:t>
            </a:r>
            <a:r>
              <a:rPr lang="tr-TR" sz="900" b="1" dirty="0"/>
              <a:t> R, </a:t>
            </a:r>
            <a:r>
              <a:rPr lang="tr-TR" sz="900" b="1" dirty="0" err="1"/>
              <a:t>Koletzko</a:t>
            </a:r>
            <a:r>
              <a:rPr lang="tr-TR" sz="900" b="1" dirty="0"/>
              <a:t> B, </a:t>
            </a:r>
            <a:r>
              <a:rPr lang="tr-TR" sz="900" b="1" dirty="0" err="1"/>
              <a:t>Sauerwald</a:t>
            </a:r>
            <a:r>
              <a:rPr lang="tr-TR" sz="900" b="1" dirty="0"/>
              <a:t> T, </a:t>
            </a:r>
            <a:r>
              <a:rPr lang="tr-TR" sz="900" b="1" dirty="0" err="1"/>
              <a:t>Von</a:t>
            </a:r>
            <a:r>
              <a:rPr lang="tr-TR" sz="900" b="1" dirty="0"/>
              <a:t> </a:t>
            </a:r>
            <a:r>
              <a:rPr lang="tr-TR" sz="900" b="1" dirty="0" err="1"/>
              <a:t>Mutius</a:t>
            </a:r>
            <a:r>
              <a:rPr lang="tr-TR" sz="900" b="1" dirty="0"/>
              <a:t> E, </a:t>
            </a:r>
            <a:r>
              <a:rPr lang="tr-TR" sz="900" b="1" dirty="0" err="1"/>
              <a:t>Barnert</a:t>
            </a:r>
            <a:r>
              <a:rPr lang="tr-TR" sz="900" b="1" dirty="0"/>
              <a:t> D, </a:t>
            </a:r>
            <a:r>
              <a:rPr lang="tr-TR" sz="900" b="1" dirty="0" err="1"/>
              <a:t>Grunert</a:t>
            </a:r>
            <a:r>
              <a:rPr lang="tr-TR" sz="900" b="1" dirty="0"/>
              <a:t> V, et al. </a:t>
            </a:r>
            <a:r>
              <a:rPr lang="tr-TR" sz="900" b="1" dirty="0" err="1"/>
              <a:t>Breast</a:t>
            </a:r>
            <a:r>
              <a:rPr lang="tr-TR" sz="900" b="1" dirty="0"/>
              <a:t> </a:t>
            </a:r>
            <a:r>
              <a:rPr lang="tr-TR" sz="900" b="1" dirty="0" err="1"/>
              <a:t>feeding</a:t>
            </a:r>
            <a:r>
              <a:rPr lang="tr-TR" sz="900" b="1" dirty="0"/>
              <a:t> </a:t>
            </a:r>
            <a:r>
              <a:rPr lang="tr-TR" sz="900" b="1" dirty="0" err="1"/>
              <a:t>and</a:t>
            </a:r>
            <a:r>
              <a:rPr lang="tr-TR" sz="900" b="1" dirty="0"/>
              <a:t> </a:t>
            </a:r>
            <a:r>
              <a:rPr lang="tr-TR" sz="900" b="1" dirty="0" err="1"/>
              <a:t>obesity</a:t>
            </a:r>
            <a:r>
              <a:rPr lang="tr-TR" sz="900" b="1" dirty="0"/>
              <a:t>: </a:t>
            </a:r>
            <a:r>
              <a:rPr lang="tr-TR" sz="900" b="1" dirty="0" err="1"/>
              <a:t>cross</a:t>
            </a:r>
            <a:r>
              <a:rPr lang="tr-TR" sz="900" b="1" dirty="0"/>
              <a:t> </a:t>
            </a:r>
            <a:r>
              <a:rPr lang="tr-TR" sz="900" b="1" dirty="0" err="1"/>
              <a:t>sectional</a:t>
            </a:r>
            <a:r>
              <a:rPr lang="tr-TR" sz="900" b="1" dirty="0"/>
              <a:t> </a:t>
            </a:r>
            <a:r>
              <a:rPr lang="tr-TR" sz="900" b="1" dirty="0" err="1"/>
              <a:t>study</a:t>
            </a:r>
            <a:r>
              <a:rPr lang="tr-TR" sz="900" b="1" dirty="0"/>
              <a:t>. </a:t>
            </a:r>
            <a:r>
              <a:rPr lang="tr-TR" sz="900" b="1" dirty="0" err="1"/>
              <a:t>Bmj</a:t>
            </a:r>
            <a:r>
              <a:rPr lang="tr-TR" sz="900" b="1" dirty="0"/>
              <a:t>. 1999;319(7203):147-50.</a:t>
            </a:r>
            <a:endParaRPr lang="tr-TR" sz="9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21851AC-4B15-41DB-9FA7-581D6C98D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25" y="4326087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9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FDC9658-DEBB-416F-988F-E59312E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43D9278-D79E-43C9-AA92-6BF8DB21D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algn="just"/>
            <a:r>
              <a:rPr lang="tr-TR"/>
              <a:t>Günümüzün en önemli morbidite ve mortalite nedenlerinden biri olarak kabul edilmekte olan obezite, birçok sağlık sorununun gelişmesine katkıda bulunmakta ve toplumların sağlık bütçeleri üzerinde büyük yük oluşturmaktadır.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456AC67-E70B-4C64-B276-9A347FA93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879" y="4001294"/>
            <a:ext cx="2562225" cy="1781175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F31ABCE2-A177-4E1D-8E65-8055822CF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969" y="4001294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79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C6DDAEC-2913-4396-9DCA-F42486CFB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FE38179-FD24-4110-BA53-E4D7AD53B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4" name="Nesne 3">
            <a:extLst>
              <a:ext uri="{FF2B5EF4-FFF2-40B4-BE49-F238E27FC236}">
                <a16:creationId xmlns:a16="http://schemas.microsoft.com/office/drawing/2014/main" id="{C4FC5E96-9FBC-4402-B192-875015E47C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928341"/>
              </p:ext>
            </p:extLst>
          </p:nvPr>
        </p:nvGraphicFramePr>
        <p:xfrm>
          <a:off x="0" y="5360"/>
          <a:ext cx="12192000" cy="7279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8" name="Document" r:id="rId3" imgW="5400403" imgH="3147953" progId="Word.Document.12">
                  <p:embed/>
                </p:oleObj>
              </mc:Choice>
              <mc:Fallback>
                <p:oleObj name="Document" r:id="rId3" imgW="5400403" imgH="31479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5360"/>
                        <a:ext cx="12192000" cy="72798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0167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0FCD882-F7F6-4BB1-82B8-9B1AB4EC4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F901FC6-2A13-4692-82EF-7713B463C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/>
              <a:t>Artan </a:t>
            </a:r>
            <a:r>
              <a:rPr lang="tr-TR" dirty="0" err="1"/>
              <a:t>obezite</a:t>
            </a:r>
            <a:r>
              <a:rPr lang="tr-TR" dirty="0"/>
              <a:t> </a:t>
            </a:r>
            <a:r>
              <a:rPr lang="tr-TR" dirty="0" err="1"/>
              <a:t>prevalansına</a:t>
            </a:r>
            <a:r>
              <a:rPr lang="tr-TR" dirty="0"/>
              <a:t> paralel olarak birinci basamak sağlık kuruluşlarına kilo kontrolü nedeniyle başvuran kişi sayısı giderek artmaktadır.</a:t>
            </a:r>
            <a:r>
              <a:rPr lang="tr-TR" b="1" i="1" dirty="0"/>
              <a:t> </a:t>
            </a:r>
          </a:p>
          <a:p>
            <a:pPr algn="just"/>
            <a:r>
              <a:rPr lang="tr-TR" dirty="0"/>
              <a:t>Bu yüzden birinci basamak hekimi </a:t>
            </a:r>
            <a:r>
              <a:rPr lang="tr-TR" dirty="0" err="1"/>
              <a:t>obezite</a:t>
            </a:r>
            <a:r>
              <a:rPr lang="tr-TR" dirty="0"/>
              <a:t> tanı ve tedavisinde önemli bir yere sahiptir.</a:t>
            </a:r>
          </a:p>
        </p:txBody>
      </p:sp>
    </p:spTree>
    <p:extLst>
      <p:ext uri="{BB962C8B-B14F-4D97-AF65-F5344CB8AC3E}">
        <p14:creationId xmlns:p14="http://schemas.microsoft.com/office/powerpoint/2010/main" val="2871864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65C9CBC-7D61-426A-84AD-80D78B08E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Obezitesi</a:t>
            </a:r>
            <a:r>
              <a:rPr lang="tr-TR" b="1" dirty="0"/>
              <a:t> olan hastanın değerlendirilmesi</a:t>
            </a:r>
            <a:br>
              <a:rPr lang="tr-TR" b="1" i="1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07202C4-8F44-44BF-B4D2-FE0804587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err="1"/>
              <a:t>Obezite</a:t>
            </a:r>
            <a:r>
              <a:rPr lang="tr-TR" dirty="0"/>
              <a:t> kronik bir hastalık olarak kabul edilmeli ve buna uygun olarak yönetilmelidir. </a:t>
            </a:r>
          </a:p>
          <a:p>
            <a:pPr algn="just"/>
            <a:r>
              <a:rPr lang="tr-TR" dirty="0"/>
              <a:t>Genellikle tanı kişilerin hipertansiyon, tip 2 </a:t>
            </a:r>
            <a:r>
              <a:rPr lang="tr-TR" dirty="0" err="1"/>
              <a:t>diabetes</a:t>
            </a:r>
            <a:r>
              <a:rPr lang="tr-TR" dirty="0"/>
              <a:t> </a:t>
            </a:r>
            <a:r>
              <a:rPr lang="tr-TR" dirty="0" err="1"/>
              <a:t>mellitus</a:t>
            </a:r>
            <a:r>
              <a:rPr lang="tr-TR" dirty="0"/>
              <a:t> (T2DM) gibi </a:t>
            </a:r>
            <a:r>
              <a:rPr lang="tr-TR" dirty="0" err="1"/>
              <a:t>obezitenin</a:t>
            </a:r>
            <a:r>
              <a:rPr lang="tr-TR" dirty="0"/>
              <a:t> neden olabildiği hastalıklar sonucu sağlık kuruluşlarına başvurması veya rutin ölçümler sırasında konulmaktadır.</a:t>
            </a:r>
          </a:p>
        </p:txBody>
      </p:sp>
    </p:spTree>
    <p:extLst>
      <p:ext uri="{BB962C8B-B14F-4D97-AF65-F5344CB8AC3E}">
        <p14:creationId xmlns:p14="http://schemas.microsoft.com/office/powerpoint/2010/main" val="3617915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218A371-A148-4F3F-8956-6343243A7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Obezitesi</a:t>
            </a:r>
            <a:r>
              <a:rPr lang="tr-TR" b="1" dirty="0"/>
              <a:t> olan hastanın değerlendirilmesi</a:t>
            </a:r>
            <a:br>
              <a:rPr lang="tr-TR" b="1" i="1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326A054-6D9C-42EA-AB1C-8255E7271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/>
              <a:t>Başarılı bir </a:t>
            </a:r>
            <a:r>
              <a:rPr lang="tr-TR" dirty="0" err="1"/>
              <a:t>obezite</a:t>
            </a:r>
            <a:r>
              <a:rPr lang="tr-TR" dirty="0"/>
              <a:t> yönetimi için risk faktörlerini de belirleyebilen sistematik bir yaklaşım sergilenmelidir. </a:t>
            </a:r>
          </a:p>
          <a:p>
            <a:pPr lvl="1" algn="just"/>
            <a:r>
              <a:rPr lang="tr-TR" dirty="0" err="1"/>
              <a:t>Obezite</a:t>
            </a:r>
            <a:r>
              <a:rPr lang="tr-TR" dirty="0"/>
              <a:t> ilişkili </a:t>
            </a:r>
            <a:r>
              <a:rPr lang="tr-TR" dirty="0" err="1"/>
              <a:t>anamnez</a:t>
            </a:r>
            <a:r>
              <a:rPr lang="tr-TR" dirty="0"/>
              <a:t> alınmalı, </a:t>
            </a:r>
          </a:p>
          <a:p>
            <a:pPr lvl="1" algn="just"/>
            <a:r>
              <a:rPr lang="tr-TR" dirty="0" err="1"/>
              <a:t>Obezitenin</a:t>
            </a:r>
            <a:r>
              <a:rPr lang="tr-TR" dirty="0"/>
              <a:t> derece ve tipini tayin edecek şekilde fizik muayene yapılmalı, </a:t>
            </a:r>
          </a:p>
          <a:p>
            <a:pPr lvl="1" algn="just"/>
            <a:r>
              <a:rPr lang="tr-TR" dirty="0" err="1"/>
              <a:t>Sekonder</a:t>
            </a:r>
            <a:r>
              <a:rPr lang="tr-TR" dirty="0"/>
              <a:t> </a:t>
            </a:r>
            <a:r>
              <a:rPr lang="tr-TR" dirty="0" err="1"/>
              <a:t>obezite</a:t>
            </a:r>
            <a:r>
              <a:rPr lang="tr-TR" dirty="0"/>
              <a:t> nedenleri ve </a:t>
            </a:r>
            <a:r>
              <a:rPr lang="tr-TR" dirty="0" err="1"/>
              <a:t>obezitenin</a:t>
            </a:r>
            <a:r>
              <a:rPr lang="tr-TR" dirty="0"/>
              <a:t> komplikasyonları araştırılmalıdır.</a:t>
            </a:r>
          </a:p>
        </p:txBody>
      </p:sp>
    </p:spTree>
    <p:extLst>
      <p:ext uri="{BB962C8B-B14F-4D97-AF65-F5344CB8AC3E}">
        <p14:creationId xmlns:p14="http://schemas.microsoft.com/office/powerpoint/2010/main" val="1329033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6A8BCC3-364C-4CB1-B16B-D5A4B9367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04E8E08-0275-4AB3-898B-47367DE06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5" name="Nesne 4">
            <a:extLst>
              <a:ext uri="{FF2B5EF4-FFF2-40B4-BE49-F238E27FC236}">
                <a16:creationId xmlns:a16="http://schemas.microsoft.com/office/drawing/2014/main" id="{013EDDFB-3A6E-4F1F-8770-346F320E32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519122"/>
              </p:ext>
            </p:extLst>
          </p:nvPr>
        </p:nvGraphicFramePr>
        <p:xfrm>
          <a:off x="0" y="960438"/>
          <a:ext cx="12176125" cy="492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7" name="Document" r:id="rId3" imgW="5400403" imgH="2185999" progId="Word.Document.12">
                  <p:embed/>
                </p:oleObj>
              </mc:Choice>
              <mc:Fallback>
                <p:oleObj name="Document" r:id="rId3" imgW="5400403" imgH="21859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960438"/>
                        <a:ext cx="12176125" cy="4922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963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82BE08D-FA09-4855-BB28-60E82AA2C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3FD7E8-9CEF-4392-9CB1-98E1C111A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4" name="Nesne 3">
            <a:extLst>
              <a:ext uri="{FF2B5EF4-FFF2-40B4-BE49-F238E27FC236}">
                <a16:creationId xmlns:a16="http://schemas.microsoft.com/office/drawing/2014/main" id="{BBFE391C-42C3-4096-9F2B-538ED19EEF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951741"/>
              </p:ext>
            </p:extLst>
          </p:nvPr>
        </p:nvGraphicFramePr>
        <p:xfrm>
          <a:off x="442118" y="1974056"/>
          <a:ext cx="11307763" cy="290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1" name="Document" r:id="rId3" imgW="5400403" imgH="1390730" progId="Word.Document.12">
                  <p:embed/>
                </p:oleObj>
              </mc:Choice>
              <mc:Fallback>
                <p:oleObj name="Document" r:id="rId3" imgW="5400403" imgH="13907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2118" y="1974056"/>
                        <a:ext cx="11307763" cy="2909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710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E78BD50-53B3-49D5-8172-7097CC9A2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Amaç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7F9585-D290-42D1-B5DF-86F38FBBC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Birinci basamakta </a:t>
            </a:r>
            <a:r>
              <a:rPr lang="tr-TR" dirty="0" err="1"/>
              <a:t>obez</a:t>
            </a:r>
            <a:r>
              <a:rPr lang="tr-TR" dirty="0"/>
              <a:t> bireye yaklaşım hakkında bilgi vermek.</a:t>
            </a:r>
          </a:p>
        </p:txBody>
      </p:sp>
    </p:spTree>
    <p:extLst>
      <p:ext uri="{BB962C8B-B14F-4D97-AF65-F5344CB8AC3E}">
        <p14:creationId xmlns:p14="http://schemas.microsoft.com/office/powerpoint/2010/main" val="4072569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7DC889A-450A-4586-8164-69F56BD8E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C93C08F-2FF4-4A8A-9E7D-A8CBB812F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4" name="Nesne 3">
            <a:extLst>
              <a:ext uri="{FF2B5EF4-FFF2-40B4-BE49-F238E27FC236}">
                <a16:creationId xmlns:a16="http://schemas.microsoft.com/office/drawing/2014/main" id="{5BAA5DF3-0143-417A-A9A1-B859E16AD6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866935"/>
              </p:ext>
            </p:extLst>
          </p:nvPr>
        </p:nvGraphicFramePr>
        <p:xfrm>
          <a:off x="0" y="1173956"/>
          <a:ext cx="12176125" cy="451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5" name="Document" r:id="rId3" imgW="5400403" imgH="2000232" progId="Word.Document.12">
                  <p:embed/>
                </p:oleObj>
              </mc:Choice>
              <mc:Fallback>
                <p:oleObj name="Document" r:id="rId3" imgW="5400403" imgH="200023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173956"/>
                        <a:ext cx="12176125" cy="4510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4120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A40EF54-D555-4EB3-B4DC-217ECF24B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Obezitede</a:t>
            </a:r>
            <a:r>
              <a:rPr lang="tr-TR" b="1" dirty="0"/>
              <a:t> tedavi</a:t>
            </a:r>
            <a:br>
              <a:rPr lang="tr-TR" b="1" i="1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231FFB1-F534-4393-A264-2D188CFE4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err="1"/>
              <a:t>Obezite</a:t>
            </a:r>
            <a:r>
              <a:rPr lang="tr-TR" dirty="0"/>
              <a:t> tedavisinde amaç, </a:t>
            </a:r>
            <a:r>
              <a:rPr lang="tr-TR" dirty="0" err="1"/>
              <a:t>obeziteye</a:t>
            </a:r>
            <a:r>
              <a:rPr lang="tr-TR" dirty="0"/>
              <a:t> ilişkin </a:t>
            </a:r>
            <a:r>
              <a:rPr lang="tr-TR" dirty="0" err="1"/>
              <a:t>morbidite</a:t>
            </a:r>
            <a:r>
              <a:rPr lang="tr-TR" dirty="0"/>
              <a:t> ve </a:t>
            </a:r>
            <a:r>
              <a:rPr lang="tr-TR" dirty="0" err="1"/>
              <a:t>mortalite</a:t>
            </a:r>
            <a:r>
              <a:rPr lang="tr-TR" dirty="0"/>
              <a:t> risklerini azaltmak, bireye yeterli ve dengeli beslenme alışkanlığı kazandırarak yaşam kalitesini yükseltmektir.</a:t>
            </a:r>
          </a:p>
          <a:p>
            <a:pPr algn="just"/>
            <a:r>
              <a:rPr lang="tr-TR" dirty="0"/>
              <a:t>Vücut ağırlığının 6 aylık dönemde %10 azalması, </a:t>
            </a:r>
            <a:r>
              <a:rPr lang="tr-TR" dirty="0" err="1"/>
              <a:t>obezitenin</a:t>
            </a:r>
            <a:r>
              <a:rPr lang="tr-TR" dirty="0"/>
              <a:t> yol açtığı sağlık sorunlarının önlenmesinde önemli yarar sağlamaktadır.</a:t>
            </a:r>
          </a:p>
        </p:txBody>
      </p:sp>
    </p:spTree>
    <p:extLst>
      <p:ext uri="{BB962C8B-B14F-4D97-AF65-F5344CB8AC3E}">
        <p14:creationId xmlns:p14="http://schemas.microsoft.com/office/powerpoint/2010/main" val="3353016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1D867F0-DE94-42C5-96AC-1F8C7D2A7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Obezitede</a:t>
            </a:r>
            <a:r>
              <a:rPr lang="tr-TR" b="1" dirty="0"/>
              <a:t> tedavi</a:t>
            </a:r>
            <a:br>
              <a:rPr lang="tr-TR" b="1" i="1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FDF8DE9-D158-4EAF-95CB-F5D99815D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err="1"/>
              <a:t>Obezitede</a:t>
            </a:r>
            <a:r>
              <a:rPr lang="tr-TR" dirty="0"/>
              <a:t>, beslenme tedavisi ve fiziksel aktivitenin arttırılması ile birlikte davranış değişikliği tedavisi gereklidir. </a:t>
            </a:r>
          </a:p>
          <a:p>
            <a:pPr algn="just"/>
            <a:r>
              <a:rPr lang="tr-TR" dirty="0"/>
              <a:t>Beslenme, egzersiz ve davranış değişikliği tedavisinin  birlikte kullanıldığı yaklaşımlar hem ağırlık kaybını sağlamada hem de kaybedilen ağırlığın korunmasında büyük başarı sağlar. </a:t>
            </a:r>
          </a:p>
        </p:txBody>
      </p:sp>
    </p:spTree>
    <p:extLst>
      <p:ext uri="{BB962C8B-B14F-4D97-AF65-F5344CB8AC3E}">
        <p14:creationId xmlns:p14="http://schemas.microsoft.com/office/powerpoint/2010/main" val="883393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93FBF04-367A-4933-9FF0-D1EA62F51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Obezitede</a:t>
            </a:r>
            <a:r>
              <a:rPr lang="tr-TR" b="1" dirty="0"/>
              <a:t> tedavi</a:t>
            </a:r>
            <a:br>
              <a:rPr lang="tr-TR" b="1" i="1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6044426-C8B9-4820-A170-3F43D8A14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err="1"/>
              <a:t>Obez</a:t>
            </a:r>
            <a:r>
              <a:rPr lang="tr-TR" dirty="0"/>
              <a:t> hastaların kilolarında kalıcı değişiklikler yapabilmek için, onların yaşamlarını kalıcı olarak değiştirebilecek stratejiler bulunmalı ve uygulanmalıdır.</a:t>
            </a:r>
            <a:endParaRPr lang="tr-TR" b="1" i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97199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279D65F-FBAC-4480-9BD2-5903826ED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Obezitede</a:t>
            </a:r>
            <a:r>
              <a:rPr lang="tr-TR" b="1" dirty="0"/>
              <a:t> tedavi</a:t>
            </a:r>
            <a:br>
              <a:rPr lang="tr-TR" b="1" i="1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A9E668-DD06-4BD7-B274-DE12B29AC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Obezitede</a:t>
            </a:r>
            <a:r>
              <a:rPr lang="tr-TR" dirty="0"/>
              <a:t> önemli olanın hastalığın gelişmesini engellemek olduğu unutulmamalıdır, çünkü tedavi etmek daha zor ve maliyetlidir.</a:t>
            </a:r>
            <a:endParaRPr lang="tr-TR" b="1" i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62234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779356C-4681-4273-B043-4E7E46B70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Obezitede</a:t>
            </a:r>
            <a:r>
              <a:rPr lang="tr-TR" b="1"/>
              <a:t> tedavi</a:t>
            </a:r>
            <a:br>
              <a:rPr lang="tr-TR" b="1" i="1"/>
            </a:b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1D23E67-EDA4-457A-B6B1-A7FB332D3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Tıbbi beslenme tedavisi</a:t>
            </a:r>
            <a:endParaRPr lang="tr-TR" b="1" i="1" dirty="0"/>
          </a:p>
          <a:p>
            <a:pPr lvl="1" algn="just"/>
            <a:r>
              <a:rPr lang="tr-TR" dirty="0"/>
              <a:t>Hatalı beslenme davranışları, bireyleri </a:t>
            </a:r>
            <a:r>
              <a:rPr lang="tr-TR" dirty="0" err="1"/>
              <a:t>obeziteye</a:t>
            </a:r>
            <a:r>
              <a:rPr lang="tr-TR" dirty="0"/>
              <a:t> sürükleyen ana nedenlerdir. </a:t>
            </a:r>
          </a:p>
          <a:p>
            <a:pPr lvl="1" algn="just"/>
            <a:r>
              <a:rPr lang="tr-TR" dirty="0"/>
              <a:t>Tıbbi beslenme tedavisinde birey için bireyselleştirilmiş bir beslenme programı oluşturulmalıdır.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2177272-36F6-45A0-B4C6-0B4394ACD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787776"/>
            <a:ext cx="1971675" cy="232410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51E9E12C-FD11-42E4-A6CC-E256FCC62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749" y="3784055"/>
            <a:ext cx="3714051" cy="2327821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9D31611E-D758-4B57-925F-86FEB56AFC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762" y="3784055"/>
            <a:ext cx="23241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92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18FC32F-9449-48DF-9F27-CE36677AF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Obezitede</a:t>
            </a:r>
            <a:r>
              <a:rPr lang="tr-TR" b="1" dirty="0"/>
              <a:t> tedavi</a:t>
            </a:r>
            <a:br>
              <a:rPr lang="tr-TR" b="1" i="1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DA2E345-48B5-4754-A0DE-337203925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Tıbbi beslenme tedavisi</a:t>
            </a:r>
          </a:p>
          <a:p>
            <a:pPr marL="0" indent="0">
              <a:buNone/>
            </a:pPr>
            <a:r>
              <a:rPr lang="tr-TR" dirty="0"/>
              <a:t>   Temel amaç;</a:t>
            </a:r>
          </a:p>
          <a:p>
            <a:pPr lvl="1"/>
            <a:r>
              <a:rPr lang="tr-TR" dirty="0"/>
              <a:t>Vücut ağırlığını hedeflenen düzeye indirmek, </a:t>
            </a:r>
          </a:p>
          <a:p>
            <a:pPr lvl="1"/>
            <a:r>
              <a:rPr lang="tr-TR" dirty="0"/>
              <a:t>Bireyin günlük besin ihtiyacını yeterli ve dengeli bir şekilde karşılamak, </a:t>
            </a:r>
          </a:p>
          <a:p>
            <a:pPr lvl="1"/>
            <a:r>
              <a:rPr lang="tr-TR" dirty="0"/>
              <a:t>Bireye doğru beslenme alışkanlıkları kazandırmak, </a:t>
            </a:r>
          </a:p>
          <a:p>
            <a:pPr lvl="1"/>
            <a:r>
              <a:rPr lang="tr-TR" dirty="0"/>
              <a:t>Hedef kiloya ulaştıktan sonra kilonun korunmasını ve kontrolünü sağlamak olmalıdır. </a:t>
            </a:r>
            <a:endParaRPr lang="tr-TR" b="1" i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200452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035CBFD-8A92-4867-8B1D-6FCBC8622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Obezitede</a:t>
            </a:r>
            <a:r>
              <a:rPr lang="tr-TR" b="1" dirty="0"/>
              <a:t> tedavi</a:t>
            </a:r>
            <a:br>
              <a:rPr lang="tr-TR" b="1" i="1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AB8D7F4-8BFD-4439-A05E-25ECA8F61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Tıbbi beslenme tedavisi</a:t>
            </a:r>
            <a:endParaRPr lang="tr-TR" b="1" i="1" dirty="0"/>
          </a:p>
          <a:p>
            <a:pPr lvl="1" algn="just"/>
            <a:r>
              <a:rPr lang="tr-TR" dirty="0"/>
              <a:t>Diyet programı basit, kolay uygulanabilir, ekonomik şartlara uygun ve güvenli olmalı; öneriler bireyselleştirilmelidir. </a:t>
            </a:r>
          </a:p>
          <a:p>
            <a:pPr lvl="1" algn="just"/>
            <a:r>
              <a:rPr lang="tr-TR" dirty="0"/>
              <a:t>Diyet programına olan bağlılığı arttırmak için bireyin yiyecek tercihi, eğitimi, sosyal ve kişisel faktörleri göz önünde bulundurulmalıdır. </a:t>
            </a:r>
          </a:p>
        </p:txBody>
      </p:sp>
    </p:spTree>
    <p:extLst>
      <p:ext uri="{BB962C8B-B14F-4D97-AF65-F5344CB8AC3E}">
        <p14:creationId xmlns:p14="http://schemas.microsoft.com/office/powerpoint/2010/main" val="1000381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22F0F85-ECF1-4089-9032-7CC1259B1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Obezitede</a:t>
            </a:r>
            <a:r>
              <a:rPr lang="tr-TR" b="1" dirty="0"/>
              <a:t> tedavi</a:t>
            </a:r>
            <a:br>
              <a:rPr lang="tr-TR" b="1" i="1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BC52B47-320E-4ECF-B348-3A2BBAC5F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Tıbbi beslenme tedavisi</a:t>
            </a:r>
          </a:p>
          <a:p>
            <a:pPr lvl="1" algn="just"/>
            <a:r>
              <a:rPr lang="tr-TR" dirty="0"/>
              <a:t>Bireyin enerji ihtiyacı belirlenmeli ve başlangıç olarak 6 ayda %5-10 kilo kaybı hedeflenmelidir.</a:t>
            </a:r>
          </a:p>
          <a:p>
            <a:pPr lvl="1" algn="just"/>
            <a:r>
              <a:rPr lang="tr-TR" dirty="0"/>
              <a:t>Diyet programı günlük enerjinin yaklaşık %15-20’si proteinlerden, %50-55 karbonhidratlardan,  %25-30 ‘u yağlardan karşılanacak şekilde hazırlanmalıdır.  </a:t>
            </a:r>
            <a:endParaRPr lang="tr-TR" b="1" i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9309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0AB1C0E-85B0-417D-8B6D-9430C0828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Obezitede</a:t>
            </a:r>
            <a:r>
              <a:rPr lang="tr-TR" b="1" dirty="0"/>
              <a:t> tedavi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B6ADF9B-A656-426D-8206-B390501DF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Tıbbi beslenme tedavisi</a:t>
            </a:r>
          </a:p>
          <a:p>
            <a:pPr lvl="1" algn="just"/>
            <a:r>
              <a:rPr lang="tr-TR" dirty="0"/>
              <a:t>Beslenme tedavisinde posalı besin alımının artırılması ve günlük en az 2 litre su tüketilmesi önerilmelidir. </a:t>
            </a:r>
          </a:p>
          <a:p>
            <a:pPr lvl="1" algn="just"/>
            <a:r>
              <a:rPr lang="tr-TR" dirty="0"/>
              <a:t>Tedavide tuz tüketimi &lt;5 g/gün ile sınırlandırılmalıdır. </a:t>
            </a:r>
          </a:p>
          <a:p>
            <a:pPr lvl="1" algn="just"/>
            <a:r>
              <a:rPr lang="tr-TR" dirty="0"/>
              <a:t>Alkol kullanımı önerilmemekle birlikte alkol kullanan kişilerde tüketim miktarı hesaplanarak günlük alması gereken enerjiden düşülmelidir.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8950211-1981-4479-8AB8-280C2666E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716" y="4101553"/>
            <a:ext cx="2812568" cy="221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77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247B991-F8D0-4A2A-8EEB-33BCE2EB3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Hedefler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CA7B98-0845-4519-997A-4E1A45557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 err="1">
                <a:cs typeface="Times New Roman" panose="02020603050405020304" pitchFamily="18" charset="0"/>
              </a:rPr>
              <a:t>Obezite</a:t>
            </a:r>
            <a:r>
              <a:rPr lang="tr-TR" altLang="tr-TR" dirty="0">
                <a:cs typeface="Times New Roman" panose="02020603050405020304" pitchFamily="18" charset="0"/>
              </a:rPr>
              <a:t> tanımını yapabilmek</a:t>
            </a:r>
          </a:p>
          <a:p>
            <a:r>
              <a:rPr lang="tr-TR" altLang="tr-TR" dirty="0" err="1">
                <a:cs typeface="Times New Roman" panose="02020603050405020304" pitchFamily="18" charset="0"/>
              </a:rPr>
              <a:t>Obezite</a:t>
            </a:r>
            <a:r>
              <a:rPr lang="tr-TR" altLang="tr-TR" dirty="0">
                <a:cs typeface="Times New Roman" panose="02020603050405020304" pitchFamily="18" charset="0"/>
              </a:rPr>
              <a:t> hastasını değerlendirme </a:t>
            </a:r>
            <a:r>
              <a:rPr lang="tr-TR" altLang="tr-TR">
                <a:cs typeface="Times New Roman" panose="02020603050405020304" pitchFamily="18" charset="0"/>
              </a:rPr>
              <a:t>basamaklarını sayabilmek</a:t>
            </a:r>
            <a:endParaRPr lang="tr-TR" altLang="tr-TR" dirty="0">
              <a:cs typeface="Times New Roman" panose="02020603050405020304" pitchFamily="18" charset="0"/>
            </a:endParaRPr>
          </a:p>
          <a:p>
            <a:r>
              <a:rPr lang="tr-TR" altLang="tr-TR" dirty="0" err="1">
                <a:cs typeface="Times New Roman" panose="02020603050405020304" pitchFamily="18" charset="0"/>
              </a:rPr>
              <a:t>Obezitede</a:t>
            </a:r>
            <a:r>
              <a:rPr lang="tr-TR" altLang="tr-TR" dirty="0">
                <a:cs typeface="Times New Roman" panose="02020603050405020304" pitchFamily="18" charset="0"/>
              </a:rPr>
              <a:t> tedavi basamaklarını sayabilmek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411850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A2FBAEE-884F-407A-863D-3280CE4F4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Obezitede</a:t>
            </a:r>
            <a:r>
              <a:rPr lang="tr-TR" b="1" dirty="0"/>
              <a:t> tedavi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C6F68F9-A9E1-4D17-AF5A-638C46BDB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Egzersiz</a:t>
            </a:r>
            <a:endParaRPr lang="tr-TR" b="1" i="1" dirty="0"/>
          </a:p>
          <a:p>
            <a:pPr lvl="1" algn="just"/>
            <a:r>
              <a:rPr lang="tr-TR" dirty="0"/>
              <a:t>Egzersiz, </a:t>
            </a:r>
            <a:r>
              <a:rPr lang="tr-TR" dirty="0" err="1"/>
              <a:t>obezitenin</a:t>
            </a:r>
            <a:r>
              <a:rPr lang="tr-TR" dirty="0"/>
              <a:t> önlenme ve tedavisinde önemli bir araçtır. </a:t>
            </a:r>
          </a:p>
          <a:p>
            <a:pPr lvl="1" algn="just"/>
            <a:r>
              <a:rPr lang="tr-TR" dirty="0"/>
              <a:t>Egzersiz enerji harcamasını arttırmanın yanında diyete uyumu da olumlu yönde etkiler.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7BCBE94-ADE0-4326-8059-327D08A2E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706" y="3816331"/>
            <a:ext cx="5140587" cy="236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5929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A2FBAEE-884F-407A-863D-3280CE4F4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Obezitede</a:t>
            </a:r>
            <a:r>
              <a:rPr lang="tr-TR" b="1" dirty="0"/>
              <a:t> tedavi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C6F68F9-A9E1-4D17-AF5A-638C46BDB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Egzersiz</a:t>
            </a:r>
            <a:endParaRPr lang="tr-TR" b="1" i="1" dirty="0"/>
          </a:p>
          <a:p>
            <a:pPr lvl="1" algn="just"/>
            <a:r>
              <a:rPr lang="tr-TR" dirty="0"/>
              <a:t>Egzersiz programı bireye özgü planlanmalıdır. </a:t>
            </a:r>
          </a:p>
          <a:p>
            <a:pPr lvl="1" algn="just"/>
            <a:r>
              <a:rPr lang="tr-TR" dirty="0"/>
              <a:t>Çünkü; egzersizler hastaların alışkanlıkları, sosyokültürel özellikleri, ekonomik koşulları doğrultusunda büyük farklılıklar gösterebilir.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C3FDFBE-E79B-4382-9DFC-70B24CDFF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3281" y="3699255"/>
            <a:ext cx="4665437" cy="261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972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A2FBAEE-884F-407A-863D-3280CE4F4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Obezitede</a:t>
            </a:r>
            <a:r>
              <a:rPr lang="tr-TR" b="1" dirty="0"/>
              <a:t> tedavi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C6F68F9-A9E1-4D17-AF5A-638C46BDB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Egzersiz</a:t>
            </a:r>
            <a:endParaRPr lang="tr-TR" b="1" i="1" dirty="0"/>
          </a:p>
          <a:p>
            <a:pPr lvl="1" algn="just"/>
            <a:r>
              <a:rPr lang="tr-TR" dirty="0"/>
              <a:t>Genel olarak, her yaştaki hasta için, günde ortalama 30-45 dakika süren ve mümkünse haftanın her günü yapılan orta düzeyde bir fiziksel etkinlik önerilmelidir.</a:t>
            </a:r>
          </a:p>
          <a:p>
            <a:pPr lvl="1" algn="just"/>
            <a:r>
              <a:rPr lang="tr-TR" dirty="0" err="1"/>
              <a:t>Sedanter</a:t>
            </a:r>
            <a:r>
              <a:rPr lang="tr-TR" dirty="0"/>
              <a:t> kişilerde başlangıçta yürüyüş ile başlanmalı; sonrasında tempolu yürüyüş, orta şiddette koşu, bisiklet ve yüzme gibi aerobik egzersizler ile devam edilmelidir. </a:t>
            </a:r>
          </a:p>
        </p:txBody>
      </p:sp>
    </p:spTree>
    <p:extLst>
      <p:ext uri="{BB962C8B-B14F-4D97-AF65-F5344CB8AC3E}">
        <p14:creationId xmlns:p14="http://schemas.microsoft.com/office/powerpoint/2010/main" val="33880572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A2FBAEE-884F-407A-863D-3280CE4F4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Obezitede</a:t>
            </a:r>
            <a:r>
              <a:rPr lang="tr-TR" b="1" dirty="0"/>
              <a:t> tedavi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C6F68F9-A9E1-4D17-AF5A-638C46BDB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Egzersiz</a:t>
            </a:r>
            <a:endParaRPr lang="tr-TR" b="1" i="1" dirty="0"/>
          </a:p>
          <a:p>
            <a:pPr lvl="1" algn="just"/>
            <a:r>
              <a:rPr lang="tr-TR" dirty="0"/>
              <a:t>Fiziksel aktiviteden fayda görmek için kalp atışının maksimum kalp atımının % 60-70’ine ulaşması gerekmektedir.</a:t>
            </a:r>
          </a:p>
          <a:p>
            <a:pPr lvl="1" algn="just"/>
            <a:r>
              <a:rPr lang="tr-TR" dirty="0"/>
              <a:t> Kişinin yoğun ve ağır şiddetli fiziksel aktivite ile zarar görmemesi için de maksimum kalp hızını aşmaması gerekir. (maksimum kalp atımı=220-yaş)</a:t>
            </a:r>
          </a:p>
          <a:p>
            <a:pPr lvl="1"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408507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A2FBAEE-884F-407A-863D-3280CE4F4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Obezitede</a:t>
            </a:r>
            <a:r>
              <a:rPr lang="tr-TR" b="1" dirty="0"/>
              <a:t> tedavi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C6F68F9-A9E1-4D17-AF5A-638C46BDB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Egzersiz</a:t>
            </a:r>
            <a:endParaRPr lang="tr-TR" b="1" i="1" dirty="0"/>
          </a:p>
          <a:p>
            <a:pPr lvl="1"/>
            <a:r>
              <a:rPr lang="tr-TR" dirty="0"/>
              <a:t>Egzersizin yağ </a:t>
            </a:r>
            <a:r>
              <a:rPr lang="tr-TR" dirty="0" err="1"/>
              <a:t>oksidasyonunu</a:t>
            </a:r>
            <a:r>
              <a:rPr lang="tr-TR" dirty="0"/>
              <a:t> artırıcı, insülin direnci, serum lipitleri ve kan basıncını düşürücü etkisinden maksimum faydalanmak için düzenli aralıklarla yapılması önerilmelidir.</a:t>
            </a:r>
          </a:p>
        </p:txBody>
      </p:sp>
    </p:spTree>
    <p:extLst>
      <p:ext uri="{BB962C8B-B14F-4D97-AF65-F5344CB8AC3E}">
        <p14:creationId xmlns:p14="http://schemas.microsoft.com/office/powerpoint/2010/main" val="20635286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A2FBAEE-884F-407A-863D-3280CE4F4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Obezitede</a:t>
            </a:r>
            <a:r>
              <a:rPr lang="tr-TR" b="1" dirty="0"/>
              <a:t> tedavi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C6F68F9-A9E1-4D17-AF5A-638C46BDB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Davranış tedavisi</a:t>
            </a:r>
            <a:endParaRPr lang="tr-TR" b="1" i="1" dirty="0"/>
          </a:p>
          <a:p>
            <a:pPr lvl="1" algn="just"/>
            <a:r>
              <a:rPr lang="tr-TR" dirty="0" err="1"/>
              <a:t>Obezite</a:t>
            </a:r>
            <a:r>
              <a:rPr lang="tr-TR" dirty="0"/>
              <a:t> tedavisinin en önemli paçalarından birisi de davranış tedavisidir. </a:t>
            </a:r>
          </a:p>
          <a:p>
            <a:pPr lvl="1" algn="just"/>
            <a:r>
              <a:rPr lang="tr-TR" dirty="0"/>
              <a:t>Amaç hastanın yeme ve aktivitesiyle ilişkili alışkanlıklarında farkındalık ve değişim oluşturmaktır. </a:t>
            </a:r>
          </a:p>
          <a:p>
            <a:pPr lvl="1" algn="just"/>
            <a:r>
              <a:rPr lang="tr-TR" dirty="0"/>
              <a:t>Kalıcı kilo kontrolü sağlayabilmenin birinci koşulu, hastada başarabileceği duygusunu uyandırıp motivasyonunu sağlamaktır.</a:t>
            </a:r>
            <a:endParaRPr lang="tr-TR" b="1" i="1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379963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A2FBAEE-884F-407A-863D-3280CE4F4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Obezitede</a:t>
            </a:r>
            <a:r>
              <a:rPr lang="tr-TR" b="1" dirty="0"/>
              <a:t> tedavi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C6F68F9-A9E1-4D17-AF5A-638C46BDB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Davranış tedavisi</a:t>
            </a:r>
            <a:endParaRPr lang="tr-TR" b="1" i="1" dirty="0"/>
          </a:p>
          <a:p>
            <a:r>
              <a:rPr lang="tr-TR" dirty="0"/>
              <a:t>Hastalara, </a:t>
            </a:r>
          </a:p>
          <a:p>
            <a:pPr lvl="1" algn="just"/>
            <a:r>
              <a:rPr lang="tr-TR" dirty="0"/>
              <a:t>Asansör yerine merdivenleri kullanın; </a:t>
            </a:r>
          </a:p>
          <a:p>
            <a:pPr lvl="1" algn="just"/>
            <a:r>
              <a:rPr lang="tr-TR" dirty="0"/>
              <a:t>Otobüs veya minibüslerden varacağınız yere gelmeden bir durak önce inin; </a:t>
            </a:r>
          </a:p>
          <a:p>
            <a:pPr lvl="1" algn="just"/>
            <a:r>
              <a:rPr lang="tr-TR" dirty="0"/>
              <a:t>Alışveriş merkezleri gibi yerlerde aracınızı en uzağa park edin; </a:t>
            </a:r>
          </a:p>
          <a:p>
            <a:pPr lvl="1" algn="just"/>
            <a:r>
              <a:rPr lang="tr-TR" dirty="0"/>
              <a:t>Televizyon seyrederken atıştırma yapmayın gibi basit öneriler sunulabilir. </a:t>
            </a:r>
            <a:endParaRPr lang="tr-TR" b="1" i="1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38187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A2FBAEE-884F-407A-863D-3280CE4F4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Obezitede</a:t>
            </a:r>
            <a:r>
              <a:rPr lang="tr-TR" b="1" dirty="0"/>
              <a:t> tedavi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C6F68F9-A9E1-4D17-AF5A-638C46BDB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Davranış tedavisi</a:t>
            </a:r>
            <a:endParaRPr lang="tr-TR" b="1" i="1" dirty="0"/>
          </a:p>
          <a:p>
            <a:pPr lvl="1" algn="just"/>
            <a:r>
              <a:rPr lang="tr-TR" dirty="0"/>
              <a:t>Yaşam tarzı hedeflerine ulaşmada en yararlı strateji, kendi kendini izlemeyi içerdiği unutulmamalıdır. </a:t>
            </a:r>
          </a:p>
          <a:p>
            <a:pPr lvl="1" algn="just"/>
            <a:r>
              <a:rPr lang="tr-TR" dirty="0"/>
              <a:t>Hastalardan tedavi süresince gıda alımı ve kilolarını takip etmeleri istenilmelidir. </a:t>
            </a:r>
          </a:p>
          <a:p>
            <a:pPr lvl="1" algn="just"/>
            <a:r>
              <a:rPr lang="tr-TR" dirty="0"/>
              <a:t>Ayrıca sık kontrol, etkili ve uzun süreli sosyal destek başarı şansını artırır.  </a:t>
            </a:r>
          </a:p>
          <a:p>
            <a:pPr lvl="1" algn="just"/>
            <a:r>
              <a:rPr lang="tr-TR" dirty="0"/>
              <a:t>Bu nedenle, sadece </a:t>
            </a:r>
            <a:r>
              <a:rPr lang="tr-TR" dirty="0" err="1"/>
              <a:t>obezite</a:t>
            </a:r>
            <a:r>
              <a:rPr lang="tr-TR" dirty="0"/>
              <a:t> hastasını değil, aynı zamanda onun sosyal çevresini de düzenleyecek önlemler alınmalıdır.</a:t>
            </a:r>
            <a:endParaRPr lang="tr-TR" b="1" i="1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54745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A2FBAEE-884F-407A-863D-3280CE4F4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Obezitede</a:t>
            </a:r>
            <a:r>
              <a:rPr lang="tr-TR" b="1" dirty="0"/>
              <a:t> tedavi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C6F68F9-A9E1-4D17-AF5A-638C46BDB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Farmakolojik tedavi</a:t>
            </a:r>
            <a:endParaRPr lang="tr-TR" b="1" i="1" dirty="0"/>
          </a:p>
          <a:p>
            <a:pPr lvl="1" algn="just"/>
            <a:r>
              <a:rPr lang="tr-TR" dirty="0"/>
              <a:t>İlaç tedavisi hiçbir hastada tek başına kullanılmamalı, egzersiz, diyet ve davranış değişikliği ile kombine edilmelidir.</a:t>
            </a:r>
          </a:p>
        </p:txBody>
      </p:sp>
    </p:spTree>
    <p:extLst>
      <p:ext uri="{BB962C8B-B14F-4D97-AF65-F5344CB8AC3E}">
        <p14:creationId xmlns:p14="http://schemas.microsoft.com/office/powerpoint/2010/main" val="12470679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A2FBAEE-884F-407A-863D-3280CE4F4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Obezitede</a:t>
            </a:r>
            <a:r>
              <a:rPr lang="tr-TR" b="1" dirty="0"/>
              <a:t> tedavi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C6F68F9-A9E1-4D17-AF5A-638C46BDB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Farmakolojik tedavi</a:t>
            </a:r>
            <a:endParaRPr lang="tr-TR" b="1" i="1" dirty="0"/>
          </a:p>
          <a:p>
            <a:pPr lvl="1" algn="just"/>
            <a:r>
              <a:rPr lang="tr-TR" dirty="0"/>
              <a:t>BKİ ≥30 kg/m² olup, diyet, egzersiz ve davranış değişikliği uygulamaları denendiği halde kilo kontrolü sağlanmayan olgulara ve </a:t>
            </a:r>
          </a:p>
          <a:p>
            <a:pPr lvl="1" algn="just"/>
            <a:r>
              <a:rPr lang="tr-TR" dirty="0"/>
              <a:t>BKİ 27-29,9 kg/m² düzeyinde olup, </a:t>
            </a:r>
            <a:r>
              <a:rPr lang="tr-TR" dirty="0" err="1"/>
              <a:t>komorbiditeleri</a:t>
            </a:r>
            <a:r>
              <a:rPr lang="tr-TR" dirty="0"/>
              <a:t> (Tip 2 Diyabet, koroner arter hastalığı, </a:t>
            </a:r>
            <a:r>
              <a:rPr lang="tr-TR" dirty="0" err="1"/>
              <a:t>serebrovasküler</a:t>
            </a:r>
            <a:r>
              <a:rPr lang="tr-TR" dirty="0"/>
              <a:t> hastalık, hipertansiyon, </a:t>
            </a:r>
            <a:r>
              <a:rPr lang="tr-TR" dirty="0" err="1"/>
              <a:t>dislipidemi</a:t>
            </a:r>
            <a:r>
              <a:rPr lang="tr-TR" dirty="0"/>
              <a:t>) olan hastalara farmakolojik tedavi başlanabilir. </a:t>
            </a:r>
          </a:p>
        </p:txBody>
      </p:sp>
    </p:spTree>
    <p:extLst>
      <p:ext uri="{BB962C8B-B14F-4D97-AF65-F5344CB8AC3E}">
        <p14:creationId xmlns:p14="http://schemas.microsoft.com/office/powerpoint/2010/main" val="3401816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D05364D-1B4E-4DCB-A2E3-0074E87F9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931" y="305164"/>
            <a:ext cx="10515600" cy="1325563"/>
          </a:xfrm>
        </p:spPr>
        <p:txBody>
          <a:bodyPr/>
          <a:lstStyle/>
          <a:p>
            <a:pPr algn="ctr"/>
            <a:r>
              <a:rPr lang="tr-TR" dirty="0"/>
              <a:t>Giriş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3DB966A-35AB-4D44-9E2B-D1088D035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/>
              <a:t>Birinci basamak sağlık hizmetlerinin en temel özelliği koruyucu hekimliktir.  </a:t>
            </a:r>
          </a:p>
          <a:p>
            <a:pPr algn="just"/>
            <a:r>
              <a:rPr lang="tr-TR" dirty="0" err="1"/>
              <a:t>Primordial</a:t>
            </a:r>
            <a:r>
              <a:rPr lang="tr-TR" dirty="0"/>
              <a:t> ve </a:t>
            </a:r>
            <a:r>
              <a:rPr lang="tr-TR" dirty="0" err="1"/>
              <a:t>primer</a:t>
            </a:r>
            <a:r>
              <a:rPr lang="tr-TR" dirty="0"/>
              <a:t> koruma çoğu hastalıkta olduğu gibi </a:t>
            </a:r>
            <a:r>
              <a:rPr lang="tr-TR" dirty="0" err="1"/>
              <a:t>obezitede</a:t>
            </a:r>
            <a:r>
              <a:rPr lang="tr-TR" dirty="0"/>
              <a:t> de önemli rol oynamaktadır. </a:t>
            </a:r>
          </a:p>
          <a:p>
            <a:pPr algn="just"/>
            <a:r>
              <a:rPr lang="tr-TR" dirty="0"/>
              <a:t>Bu yüzden </a:t>
            </a:r>
            <a:r>
              <a:rPr lang="tr-TR" dirty="0" err="1"/>
              <a:t>obezite</a:t>
            </a:r>
            <a:r>
              <a:rPr lang="tr-TR" dirty="0"/>
              <a:t> ile mücadelede birinci basamak sağlık hizmetleri başroldedir. </a:t>
            </a:r>
          </a:p>
        </p:txBody>
      </p:sp>
    </p:spTree>
    <p:extLst>
      <p:ext uri="{BB962C8B-B14F-4D97-AF65-F5344CB8AC3E}">
        <p14:creationId xmlns:p14="http://schemas.microsoft.com/office/powerpoint/2010/main" val="5138630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A2FBAEE-884F-407A-863D-3280CE4F4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Obezitede</a:t>
            </a:r>
            <a:r>
              <a:rPr lang="tr-TR" b="1" dirty="0"/>
              <a:t> tedavi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C6F68F9-A9E1-4D17-AF5A-638C46BDB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Farmakolojik tedavi</a:t>
            </a:r>
            <a:endParaRPr lang="tr-TR" b="1" i="1" dirty="0"/>
          </a:p>
          <a:p>
            <a:pPr lvl="1" algn="just"/>
            <a:r>
              <a:rPr lang="tr-TR" dirty="0"/>
              <a:t>İlaç tedavisi; yaşam tarzı değişikliği diyet ve egzersiz ile birleştirildiğinde kilo kaybını </a:t>
            </a:r>
            <a:r>
              <a:rPr lang="tr-TR" dirty="0" err="1"/>
              <a:t>plaseboya</a:t>
            </a:r>
            <a:r>
              <a:rPr lang="tr-TR" dirty="0"/>
              <a:t> göre 3–5 kg artırabilir. </a:t>
            </a:r>
          </a:p>
          <a:p>
            <a:pPr lvl="1" algn="just"/>
            <a:r>
              <a:rPr lang="tr-TR" dirty="0"/>
              <a:t>Buna rağmen, </a:t>
            </a:r>
            <a:r>
              <a:rPr lang="tr-TR" dirty="0" err="1"/>
              <a:t>obez</a:t>
            </a:r>
            <a:r>
              <a:rPr lang="tr-TR" dirty="0"/>
              <a:t> olan kişilerin % 3'ünden daha azı medikal tedavi kullanılarak tedavi edilmektedir. </a:t>
            </a:r>
          </a:p>
        </p:txBody>
      </p:sp>
    </p:spTree>
    <p:extLst>
      <p:ext uri="{BB962C8B-B14F-4D97-AF65-F5344CB8AC3E}">
        <p14:creationId xmlns:p14="http://schemas.microsoft.com/office/powerpoint/2010/main" val="36548581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A2FBAEE-884F-407A-863D-3280CE4F4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Obezitede</a:t>
            </a:r>
            <a:r>
              <a:rPr lang="tr-TR" b="1" dirty="0"/>
              <a:t> tedavi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C6F68F9-A9E1-4D17-AF5A-638C46BDB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Farmakolojik tedavi</a:t>
            </a:r>
            <a:endParaRPr lang="tr-TR" b="1" i="1" dirty="0"/>
          </a:p>
          <a:p>
            <a:pPr marL="0" indent="0">
              <a:buNone/>
            </a:pPr>
            <a:endParaRPr lang="tr-TR" dirty="0"/>
          </a:p>
        </p:txBody>
      </p:sp>
      <p:graphicFrame>
        <p:nvGraphicFramePr>
          <p:cNvPr id="4" name="Nesne 3">
            <a:extLst>
              <a:ext uri="{FF2B5EF4-FFF2-40B4-BE49-F238E27FC236}">
                <a16:creationId xmlns:a16="http://schemas.microsoft.com/office/drawing/2014/main" id="{9FF4E148-2041-4B59-931C-A66357F2C9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927832"/>
              </p:ext>
            </p:extLst>
          </p:nvPr>
        </p:nvGraphicFramePr>
        <p:xfrm>
          <a:off x="625475" y="2468563"/>
          <a:ext cx="10880725" cy="280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1" name="Document" r:id="rId3" imgW="5400403" imgH="1396130" progId="Word.Document.12">
                  <p:embed/>
                </p:oleObj>
              </mc:Choice>
              <mc:Fallback>
                <p:oleObj name="Document" r:id="rId3" imgW="5400403" imgH="13961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5475" y="2468563"/>
                        <a:ext cx="10880725" cy="2805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42260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A2FBAEE-884F-407A-863D-3280CE4F4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Obezitede</a:t>
            </a:r>
            <a:r>
              <a:rPr lang="tr-TR" b="1" dirty="0"/>
              <a:t> tedavi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C6F68F9-A9E1-4D17-AF5A-638C46BDB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Farmakolojik tedavi</a:t>
            </a:r>
          </a:p>
          <a:p>
            <a:pPr algn="just"/>
            <a:r>
              <a:rPr lang="tr-TR" sz="2400" dirty="0" err="1"/>
              <a:t>Farmakoterapi</a:t>
            </a:r>
            <a:r>
              <a:rPr lang="tr-TR" sz="2400" dirty="0"/>
              <a:t> seçiminde hasta özellikleri ve mevcut </a:t>
            </a:r>
            <a:r>
              <a:rPr lang="tr-TR" sz="2400" dirty="0" err="1"/>
              <a:t>komorbid</a:t>
            </a:r>
            <a:r>
              <a:rPr lang="tr-TR" sz="2400" dirty="0"/>
              <a:t> hastalıklar göz önünde bulundurulmalıdır.</a:t>
            </a:r>
            <a:endParaRPr lang="tr-TR" sz="2400" b="1" i="1" dirty="0"/>
          </a:p>
        </p:txBody>
      </p:sp>
    </p:spTree>
    <p:extLst>
      <p:ext uri="{BB962C8B-B14F-4D97-AF65-F5344CB8AC3E}">
        <p14:creationId xmlns:p14="http://schemas.microsoft.com/office/powerpoint/2010/main" val="24781393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A2FBAEE-884F-407A-863D-3280CE4F4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Obezitede</a:t>
            </a:r>
            <a:r>
              <a:rPr lang="tr-TR" b="1" dirty="0"/>
              <a:t> tedavi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C6F68F9-A9E1-4D17-AF5A-638C46BDB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Cerrahi tedavi</a:t>
            </a:r>
          </a:p>
          <a:p>
            <a:pPr lvl="1" algn="just"/>
            <a:r>
              <a:rPr lang="tr-TR" dirty="0" err="1"/>
              <a:t>Obezitede</a:t>
            </a:r>
            <a:r>
              <a:rPr lang="tr-TR" dirty="0"/>
              <a:t> cerrahi tedavi, eskiye oranla daha çok tercih edilmektedir.</a:t>
            </a:r>
          </a:p>
          <a:p>
            <a:pPr lvl="1" algn="just"/>
            <a:r>
              <a:rPr lang="tr-TR" dirty="0"/>
              <a:t> Cerrahi tedavinin amacı, </a:t>
            </a:r>
            <a:r>
              <a:rPr lang="tr-TR" dirty="0" err="1"/>
              <a:t>obeziteye</a:t>
            </a:r>
            <a:r>
              <a:rPr lang="tr-TR" dirty="0"/>
              <a:t> bağlı </a:t>
            </a:r>
            <a:r>
              <a:rPr lang="tr-TR" dirty="0" err="1"/>
              <a:t>morbidite</a:t>
            </a:r>
            <a:r>
              <a:rPr lang="tr-TR" dirty="0"/>
              <a:t> ve </a:t>
            </a:r>
            <a:r>
              <a:rPr lang="tr-TR" dirty="0" err="1"/>
              <a:t>mortaliteyi</a:t>
            </a:r>
            <a:r>
              <a:rPr lang="tr-TR" dirty="0"/>
              <a:t> azaltmak, </a:t>
            </a:r>
            <a:r>
              <a:rPr lang="tr-TR" dirty="0" err="1"/>
              <a:t>metabolik</a:t>
            </a:r>
            <a:r>
              <a:rPr lang="tr-TR" dirty="0"/>
              <a:t> ve organ fonksiyonlarını iyileştirmektir. </a:t>
            </a:r>
          </a:p>
          <a:p>
            <a:pPr lvl="1" algn="just"/>
            <a:r>
              <a:rPr lang="tr-TR" dirty="0"/>
              <a:t>Böylece, </a:t>
            </a:r>
            <a:r>
              <a:rPr lang="tr-TR" dirty="0" err="1"/>
              <a:t>obeziteye</a:t>
            </a:r>
            <a:r>
              <a:rPr lang="tr-TR" dirty="0"/>
              <a:t> bağlı </a:t>
            </a:r>
            <a:r>
              <a:rPr lang="tr-TR" dirty="0" err="1"/>
              <a:t>komorbidite</a:t>
            </a:r>
            <a:r>
              <a:rPr lang="tr-TR" dirty="0"/>
              <a:t>, ilaç masrafı, hasta olarak geçirilen gün sayısı azalır ve yaşam kalitesi düzelir.</a:t>
            </a:r>
            <a:endParaRPr lang="tr-TR" b="1" i="1" dirty="0"/>
          </a:p>
          <a:p>
            <a:pPr marL="0" indent="0">
              <a:buNone/>
            </a:pPr>
            <a:endParaRPr lang="tr-TR" b="1" i="1" dirty="0"/>
          </a:p>
        </p:txBody>
      </p:sp>
    </p:spTree>
    <p:extLst>
      <p:ext uri="{BB962C8B-B14F-4D97-AF65-F5344CB8AC3E}">
        <p14:creationId xmlns:p14="http://schemas.microsoft.com/office/powerpoint/2010/main" val="25831631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A2FBAEE-884F-407A-863D-3280CE4F4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Obezitede</a:t>
            </a:r>
            <a:r>
              <a:rPr lang="tr-TR" b="1" dirty="0"/>
              <a:t> tedavi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C6F68F9-A9E1-4D17-AF5A-638C46BDB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Cerrahi tedavi</a:t>
            </a:r>
          </a:p>
          <a:p>
            <a:pPr lvl="1" algn="just"/>
            <a:r>
              <a:rPr lang="tr-TR" dirty="0"/>
              <a:t>BKİ ≥ 40 kg/m² olması veya BKİ 35-39,9 kg/m² olup </a:t>
            </a:r>
            <a:r>
              <a:rPr lang="tr-TR" dirty="0" err="1"/>
              <a:t>obezite</a:t>
            </a:r>
            <a:r>
              <a:rPr lang="tr-TR" dirty="0"/>
              <a:t> ile ilişkili tip 2 DM, hipertansiyon </a:t>
            </a:r>
            <a:r>
              <a:rPr lang="tr-TR" dirty="0" err="1"/>
              <a:t>dislipidemi</a:t>
            </a:r>
            <a:r>
              <a:rPr lang="tr-TR" dirty="0"/>
              <a:t>, uyku-</a:t>
            </a:r>
            <a:r>
              <a:rPr lang="tr-TR" dirty="0" err="1"/>
              <a:t>apne</a:t>
            </a:r>
            <a:r>
              <a:rPr lang="tr-TR" dirty="0"/>
              <a:t> sendromu ve benzeri durumlardan en az bir  </a:t>
            </a:r>
            <a:r>
              <a:rPr lang="tr-TR" dirty="0" err="1"/>
              <a:t>komorbiditenin</a:t>
            </a:r>
            <a:r>
              <a:rPr lang="tr-TR" dirty="0"/>
              <a:t> eşlik ettiği hastalara </a:t>
            </a:r>
            <a:r>
              <a:rPr lang="tr-TR" dirty="0" err="1"/>
              <a:t>bariyatrik</a:t>
            </a:r>
            <a:r>
              <a:rPr lang="tr-TR" dirty="0"/>
              <a:t> cerrahi uygulanabilir. </a:t>
            </a:r>
          </a:p>
          <a:p>
            <a:pPr lvl="1" algn="just"/>
            <a:r>
              <a:rPr lang="tr-TR" dirty="0"/>
              <a:t>Cerrahi kararı vermeden önce hastaların en az 6 ay boyunca bir endokrinoloji birimi tarafından takip edilmesi gerekir.</a:t>
            </a:r>
            <a:endParaRPr lang="tr-TR" b="1" i="1" dirty="0"/>
          </a:p>
        </p:txBody>
      </p:sp>
    </p:spTree>
    <p:extLst>
      <p:ext uri="{BB962C8B-B14F-4D97-AF65-F5344CB8AC3E}">
        <p14:creationId xmlns:p14="http://schemas.microsoft.com/office/powerpoint/2010/main" val="7613833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A2FBAEE-884F-407A-863D-3280CE4F4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Obezitede</a:t>
            </a:r>
            <a:r>
              <a:rPr lang="tr-TR" b="1" dirty="0"/>
              <a:t> tedavi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C6F68F9-A9E1-4D17-AF5A-638C46BDB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Cerrahi tedavi</a:t>
            </a:r>
          </a:p>
          <a:p>
            <a:pPr lvl="1" algn="just"/>
            <a:r>
              <a:rPr lang="tr-TR" dirty="0"/>
              <a:t>Tedavi edilemeyen </a:t>
            </a:r>
            <a:r>
              <a:rPr lang="tr-TR" dirty="0" err="1"/>
              <a:t>major</a:t>
            </a:r>
            <a:r>
              <a:rPr lang="tr-TR" dirty="0"/>
              <a:t> depresyon, psikoz, ilaç ve alkol bağımlılığı, tıkınırcasına yeme hastalığı, ileri kalp hastalığı, ciddi </a:t>
            </a:r>
            <a:r>
              <a:rPr lang="tr-TR" dirty="0" err="1"/>
              <a:t>koagülopati</a:t>
            </a:r>
            <a:r>
              <a:rPr lang="tr-TR" dirty="0"/>
              <a:t>, </a:t>
            </a:r>
            <a:r>
              <a:rPr lang="tr-TR" dirty="0" err="1"/>
              <a:t>postoperatif</a:t>
            </a:r>
            <a:r>
              <a:rPr lang="tr-TR" dirty="0"/>
              <a:t> dönemde önerilenleri yapabilecek düzeyde psişik ve </a:t>
            </a:r>
            <a:r>
              <a:rPr lang="tr-TR" dirty="0" err="1"/>
              <a:t>mental</a:t>
            </a:r>
            <a:r>
              <a:rPr lang="tr-TR" dirty="0"/>
              <a:t> yeterliliğin olmaması durumunda cerrahi </a:t>
            </a:r>
            <a:r>
              <a:rPr lang="tr-TR" dirty="0" err="1"/>
              <a:t>kontrendikedir</a:t>
            </a:r>
            <a:r>
              <a:rPr lang="tr-TR" dirty="0"/>
              <a:t>.</a:t>
            </a:r>
            <a:endParaRPr lang="tr-TR" b="1" i="1" dirty="0"/>
          </a:p>
        </p:txBody>
      </p:sp>
    </p:spTree>
    <p:extLst>
      <p:ext uri="{BB962C8B-B14F-4D97-AF65-F5344CB8AC3E}">
        <p14:creationId xmlns:p14="http://schemas.microsoft.com/office/powerpoint/2010/main" val="15457504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96E77E9-52DD-4759-84F8-8412AA040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790EB5F-967C-47C6-99F6-4D0783FBE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Birinci basamakta sevk </a:t>
            </a:r>
            <a:r>
              <a:rPr lang="tr-TR" b="1" dirty="0" err="1"/>
              <a:t>krtiterleri</a:t>
            </a:r>
            <a:endParaRPr lang="tr-TR" dirty="0"/>
          </a:p>
          <a:p>
            <a:pPr lvl="1" algn="just"/>
            <a:r>
              <a:rPr lang="tr-TR" dirty="0" err="1"/>
              <a:t>Morbid</a:t>
            </a:r>
            <a:r>
              <a:rPr lang="tr-TR" dirty="0"/>
              <a:t> </a:t>
            </a:r>
            <a:r>
              <a:rPr lang="tr-TR" dirty="0" err="1"/>
              <a:t>obez</a:t>
            </a:r>
            <a:r>
              <a:rPr lang="tr-TR" dirty="0"/>
              <a:t> hastalar, </a:t>
            </a:r>
          </a:p>
          <a:p>
            <a:pPr lvl="1" algn="just"/>
            <a:r>
              <a:rPr lang="tr-TR" dirty="0"/>
              <a:t>Yüksek risk veya </a:t>
            </a:r>
            <a:r>
              <a:rPr lang="tr-TR" dirty="0" err="1"/>
              <a:t>multipl</a:t>
            </a:r>
            <a:r>
              <a:rPr lang="tr-TR" dirty="0"/>
              <a:t> risk faktörlerine sahip olup yaşam tarzı değişiklikleri uygulanmasına rağmen yeterli kilo kaybı sağlanamayan </a:t>
            </a:r>
            <a:r>
              <a:rPr lang="tr-TR" dirty="0" err="1"/>
              <a:t>obez</a:t>
            </a:r>
            <a:r>
              <a:rPr lang="tr-TR" dirty="0"/>
              <a:t> hastalar,</a:t>
            </a:r>
          </a:p>
          <a:p>
            <a:pPr lvl="1" algn="just"/>
            <a:r>
              <a:rPr lang="tr-TR" dirty="0" err="1"/>
              <a:t>Obeziteye</a:t>
            </a:r>
            <a:r>
              <a:rPr lang="tr-TR" dirty="0"/>
              <a:t> neden olabilecek hastalıklar veya genetik sendromların varlığından şüphelenilen </a:t>
            </a:r>
            <a:r>
              <a:rPr lang="tr-TR" dirty="0" err="1"/>
              <a:t>obez</a:t>
            </a:r>
            <a:r>
              <a:rPr lang="tr-TR" dirty="0"/>
              <a:t> hastalar</a:t>
            </a:r>
          </a:p>
          <a:p>
            <a:pPr lvl="1" algn="just"/>
            <a:r>
              <a:rPr lang="tr-TR" dirty="0"/>
              <a:t>Yeme bozukluğu veya </a:t>
            </a:r>
            <a:r>
              <a:rPr lang="tr-TR" dirty="0" err="1"/>
              <a:t>obeziteye</a:t>
            </a:r>
            <a:r>
              <a:rPr lang="tr-TR" dirty="0"/>
              <a:t> neden olabilecek psikolojik bozuklukları olan </a:t>
            </a:r>
            <a:r>
              <a:rPr lang="tr-TR" dirty="0" err="1"/>
              <a:t>obez</a:t>
            </a:r>
            <a:r>
              <a:rPr lang="tr-TR" dirty="0"/>
              <a:t> hastalar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764134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018E13F-93BA-4FD9-9118-EF3F4E994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Sonuç</a:t>
            </a:r>
            <a:br>
              <a:rPr lang="tr-TR" b="1" i="1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6AA966C-4A62-432A-9B92-67E268E68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err="1"/>
              <a:t>Obezite</a:t>
            </a:r>
            <a:r>
              <a:rPr lang="tr-TR" dirty="0"/>
              <a:t> tüm dünyada hızla artmakta ve sağlık harcamalarında ülkelerin ekonomilerine ağır yükler getirmektedir. </a:t>
            </a:r>
          </a:p>
          <a:p>
            <a:pPr algn="just"/>
            <a:r>
              <a:rPr lang="tr-TR" dirty="0" err="1"/>
              <a:t>Obezitenin</a:t>
            </a:r>
            <a:r>
              <a:rPr lang="tr-TR" dirty="0"/>
              <a:t> tedavisinden ziyade önlenmesinin daha önemli olduğu unutulmamalıdır. </a:t>
            </a:r>
          </a:p>
          <a:p>
            <a:pPr algn="just"/>
            <a:r>
              <a:rPr lang="tr-TR" dirty="0"/>
              <a:t>Birinci basamak hekimleri, </a:t>
            </a:r>
            <a:r>
              <a:rPr lang="tr-TR" dirty="0" err="1"/>
              <a:t>obezite</a:t>
            </a:r>
            <a:r>
              <a:rPr lang="tr-TR" dirty="0"/>
              <a:t> ile savaşın bütün basamaklarda etkinlik göstererek, ülkelerindeki </a:t>
            </a:r>
            <a:r>
              <a:rPr lang="tr-TR" dirty="0" err="1"/>
              <a:t>obezite</a:t>
            </a:r>
            <a:r>
              <a:rPr lang="tr-TR" dirty="0"/>
              <a:t> epidemisinin önlenmesinde ve sağlıklı nesiller yetişmesinde etkin rol almalıdır.</a:t>
            </a:r>
            <a:endParaRPr lang="tr-TR" b="1" i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641727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7B708AF-9A45-47E8-B53D-4D4F3BAAA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CAB5F76-1004-44A2-A918-7D70DCB10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pPr marL="0" indent="0">
              <a:buNone/>
            </a:pPr>
            <a:r>
              <a:rPr lang="tr-TR" dirty="0"/>
              <a:t>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tr-TR" dirty="0"/>
              <a:t>       								</a:t>
            </a:r>
            <a:r>
              <a:rPr lang="tr-TR"/>
              <a:t>												</a:t>
            </a:r>
            <a:r>
              <a:rPr lang="tr-TR" sz="3200"/>
              <a:t>Teşekkürler</a:t>
            </a:r>
            <a:r>
              <a:rPr lang="tr-TR" sz="3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592049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F3A2E68-6DB5-435E-9DF4-D3DFEC29F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Kaynaklar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6F225A-8325-4FEA-B96C-84BE88DB0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tr-TR" b="1" dirty="0"/>
              <a:t>1.	</a:t>
            </a:r>
            <a:r>
              <a:rPr lang="tr-TR" b="1" dirty="0" err="1"/>
              <a:t>Bayliss</a:t>
            </a:r>
            <a:r>
              <a:rPr lang="tr-TR" b="1" dirty="0"/>
              <a:t> EA. </a:t>
            </a:r>
            <a:r>
              <a:rPr lang="tr-TR" b="1" dirty="0" err="1"/>
              <a:t>Simplifying</a:t>
            </a:r>
            <a:r>
              <a:rPr lang="tr-TR" b="1" dirty="0"/>
              <a:t> </a:t>
            </a:r>
            <a:r>
              <a:rPr lang="tr-TR" b="1" dirty="0" err="1"/>
              <a:t>care</a:t>
            </a:r>
            <a:r>
              <a:rPr lang="tr-TR" b="1" dirty="0"/>
              <a:t> </a:t>
            </a:r>
            <a:r>
              <a:rPr lang="tr-TR" b="1" dirty="0" err="1"/>
              <a:t>for</a:t>
            </a:r>
            <a:r>
              <a:rPr lang="tr-TR" b="1" dirty="0"/>
              <a:t> </a:t>
            </a:r>
            <a:r>
              <a:rPr lang="tr-TR" b="1" dirty="0" err="1"/>
              <a:t>complex</a:t>
            </a:r>
            <a:r>
              <a:rPr lang="tr-TR" b="1" dirty="0"/>
              <a:t> </a:t>
            </a:r>
            <a:r>
              <a:rPr lang="tr-TR" b="1" dirty="0" err="1"/>
              <a:t>patients</a:t>
            </a:r>
            <a:r>
              <a:rPr lang="tr-TR" b="1" dirty="0"/>
              <a:t>.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Annals</a:t>
            </a:r>
            <a:r>
              <a:rPr lang="tr-TR" b="1" dirty="0"/>
              <a:t> of </a:t>
            </a:r>
            <a:r>
              <a:rPr lang="tr-TR" b="1" dirty="0" err="1"/>
              <a:t>Family</a:t>
            </a:r>
            <a:r>
              <a:rPr lang="tr-TR" b="1" dirty="0"/>
              <a:t> </a:t>
            </a:r>
            <a:r>
              <a:rPr lang="tr-TR" b="1" dirty="0" err="1"/>
              <a:t>Medicine</a:t>
            </a:r>
            <a:r>
              <a:rPr lang="tr-TR" b="1" dirty="0"/>
              <a:t>. 2012;10(1):3-5.</a:t>
            </a:r>
            <a:endParaRPr lang="tr-TR" b="1" i="1" dirty="0"/>
          </a:p>
          <a:p>
            <a:r>
              <a:rPr lang="tr-TR" b="1" dirty="0"/>
              <a:t>2.	TEMD </a:t>
            </a:r>
            <a:r>
              <a:rPr lang="tr-TR" b="1" dirty="0" err="1"/>
              <a:t>Obezite</a:t>
            </a:r>
            <a:r>
              <a:rPr lang="tr-TR" b="1" dirty="0"/>
              <a:t> LM, Hipertansiyon Çalışma Grubu TÜRKİYE ENDOKRİNOLOJİ ve METABOLİZMA DERNEĞİ 2018.</a:t>
            </a:r>
            <a:endParaRPr lang="tr-TR" b="1" i="1" dirty="0"/>
          </a:p>
          <a:p>
            <a:r>
              <a:rPr lang="tr-TR" b="1" dirty="0"/>
              <a:t>3.	Satman İ, Alagöl F, Ömer B, </a:t>
            </a:r>
            <a:r>
              <a:rPr lang="tr-TR" b="1" dirty="0" err="1"/>
              <a:t>Kalaca</a:t>
            </a:r>
            <a:r>
              <a:rPr lang="tr-TR" b="1" dirty="0"/>
              <a:t> S, Tütüncü Y, Çolak N. </a:t>
            </a:r>
            <a:r>
              <a:rPr lang="tr-TR" b="1" dirty="0" err="1"/>
              <a:t>türkiye</a:t>
            </a:r>
            <a:r>
              <a:rPr lang="tr-TR" b="1" dirty="0"/>
              <a:t> diyabet, hipertansiyon, </a:t>
            </a:r>
            <a:r>
              <a:rPr lang="tr-TR" b="1" dirty="0" err="1"/>
              <a:t>obezite</a:t>
            </a:r>
            <a:r>
              <a:rPr lang="tr-TR" b="1" dirty="0"/>
              <a:t> ve endokrinolojik hastalıklar </a:t>
            </a:r>
            <a:r>
              <a:rPr lang="tr-TR" b="1" dirty="0" err="1"/>
              <a:t>prevalans</a:t>
            </a:r>
            <a:r>
              <a:rPr lang="tr-TR" b="1" dirty="0"/>
              <a:t> çalışması-II.(TURDEP II). 2011.</a:t>
            </a:r>
            <a:endParaRPr lang="tr-TR" b="1" i="1" dirty="0"/>
          </a:p>
          <a:p>
            <a:r>
              <a:rPr lang="tr-TR" b="1" dirty="0"/>
              <a:t>4.	</a:t>
            </a:r>
            <a:r>
              <a:rPr lang="tr-TR" b="1" dirty="0" err="1"/>
              <a:t>Organization</a:t>
            </a:r>
            <a:r>
              <a:rPr lang="tr-TR" b="1" dirty="0"/>
              <a:t> WH. School </a:t>
            </a:r>
            <a:r>
              <a:rPr lang="tr-TR" b="1" dirty="0" err="1"/>
              <a:t>policy</a:t>
            </a:r>
            <a:r>
              <a:rPr lang="tr-TR" b="1" dirty="0"/>
              <a:t> </a:t>
            </a:r>
            <a:r>
              <a:rPr lang="tr-TR" b="1" dirty="0" err="1"/>
              <a:t>framework</a:t>
            </a:r>
            <a:r>
              <a:rPr lang="tr-TR" b="1" dirty="0"/>
              <a:t>: </a:t>
            </a:r>
            <a:r>
              <a:rPr lang="tr-TR" b="1" dirty="0" err="1"/>
              <a:t>implementation</a:t>
            </a:r>
            <a:r>
              <a:rPr lang="tr-TR" b="1" dirty="0"/>
              <a:t> of </a:t>
            </a:r>
            <a:r>
              <a:rPr lang="tr-TR" b="1" dirty="0" err="1"/>
              <a:t>the</a:t>
            </a:r>
            <a:r>
              <a:rPr lang="tr-TR" b="1" dirty="0"/>
              <a:t> WHO global </a:t>
            </a:r>
            <a:r>
              <a:rPr lang="tr-TR" b="1" dirty="0" err="1"/>
              <a:t>strategy</a:t>
            </a:r>
            <a:r>
              <a:rPr lang="tr-TR" b="1" dirty="0"/>
              <a:t> on </a:t>
            </a:r>
            <a:r>
              <a:rPr lang="tr-TR" b="1" dirty="0" err="1"/>
              <a:t>diet</a:t>
            </a:r>
            <a:r>
              <a:rPr lang="tr-TR" b="1" dirty="0"/>
              <a:t>, </a:t>
            </a:r>
            <a:r>
              <a:rPr lang="tr-TR" b="1" dirty="0" err="1"/>
              <a:t>physical</a:t>
            </a:r>
            <a:r>
              <a:rPr lang="tr-TR" b="1" dirty="0"/>
              <a:t> </a:t>
            </a:r>
            <a:r>
              <a:rPr lang="tr-TR" b="1" dirty="0" err="1"/>
              <a:t>activity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health</a:t>
            </a:r>
            <a:r>
              <a:rPr lang="tr-TR" b="1" dirty="0"/>
              <a:t>. 2008.</a:t>
            </a:r>
            <a:endParaRPr lang="tr-TR" b="1" i="1" dirty="0"/>
          </a:p>
          <a:p>
            <a:r>
              <a:rPr lang="tr-TR" b="1" dirty="0"/>
              <a:t>5.	Han T, Van </a:t>
            </a:r>
            <a:r>
              <a:rPr lang="tr-TR" b="1" dirty="0" err="1"/>
              <a:t>Leer</a:t>
            </a:r>
            <a:r>
              <a:rPr lang="tr-TR" b="1" dirty="0"/>
              <a:t> E, </a:t>
            </a:r>
            <a:r>
              <a:rPr lang="tr-TR" b="1" dirty="0" err="1"/>
              <a:t>Seidell</a:t>
            </a:r>
            <a:r>
              <a:rPr lang="tr-TR" b="1" dirty="0"/>
              <a:t> J, </a:t>
            </a:r>
            <a:r>
              <a:rPr lang="tr-TR" b="1" dirty="0" err="1"/>
              <a:t>Lean</a:t>
            </a:r>
            <a:r>
              <a:rPr lang="tr-TR" b="1" dirty="0"/>
              <a:t> M. </a:t>
            </a:r>
            <a:r>
              <a:rPr lang="tr-TR" b="1" dirty="0" err="1"/>
              <a:t>Waist</a:t>
            </a:r>
            <a:r>
              <a:rPr lang="tr-TR" b="1" dirty="0"/>
              <a:t> </a:t>
            </a:r>
            <a:r>
              <a:rPr lang="tr-TR" b="1" dirty="0" err="1"/>
              <a:t>circumference</a:t>
            </a:r>
            <a:r>
              <a:rPr lang="tr-TR" b="1" dirty="0"/>
              <a:t> </a:t>
            </a:r>
            <a:r>
              <a:rPr lang="tr-TR" b="1" dirty="0" err="1"/>
              <a:t>action</a:t>
            </a:r>
            <a:r>
              <a:rPr lang="tr-TR" b="1" dirty="0"/>
              <a:t> </a:t>
            </a:r>
            <a:r>
              <a:rPr lang="tr-TR" b="1" dirty="0" err="1"/>
              <a:t>levels</a:t>
            </a:r>
            <a:r>
              <a:rPr lang="tr-TR" b="1" dirty="0"/>
              <a:t> in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identification</a:t>
            </a:r>
            <a:r>
              <a:rPr lang="tr-TR" b="1" dirty="0"/>
              <a:t> of </a:t>
            </a:r>
            <a:r>
              <a:rPr lang="tr-TR" b="1" dirty="0" err="1"/>
              <a:t>cardiovascular</a:t>
            </a:r>
            <a:r>
              <a:rPr lang="tr-TR" b="1" dirty="0"/>
              <a:t> risk </a:t>
            </a:r>
            <a:r>
              <a:rPr lang="tr-TR" b="1" dirty="0" err="1"/>
              <a:t>factors</a:t>
            </a:r>
            <a:r>
              <a:rPr lang="tr-TR" b="1" dirty="0"/>
              <a:t>: </a:t>
            </a:r>
            <a:r>
              <a:rPr lang="tr-TR" b="1" dirty="0" err="1"/>
              <a:t>prevalence</a:t>
            </a:r>
            <a:r>
              <a:rPr lang="tr-TR" b="1" dirty="0"/>
              <a:t> </a:t>
            </a:r>
            <a:r>
              <a:rPr lang="tr-TR" b="1" dirty="0" err="1"/>
              <a:t>study</a:t>
            </a:r>
            <a:r>
              <a:rPr lang="tr-TR" b="1" dirty="0"/>
              <a:t> in a </a:t>
            </a:r>
            <a:r>
              <a:rPr lang="tr-TR" b="1" dirty="0" err="1"/>
              <a:t>random</a:t>
            </a:r>
            <a:r>
              <a:rPr lang="tr-TR" b="1" dirty="0"/>
              <a:t> </a:t>
            </a:r>
            <a:r>
              <a:rPr lang="tr-TR" b="1" dirty="0" err="1"/>
              <a:t>sample</a:t>
            </a:r>
            <a:r>
              <a:rPr lang="tr-TR" b="1" dirty="0"/>
              <a:t>. </a:t>
            </a:r>
            <a:r>
              <a:rPr lang="tr-TR" b="1" dirty="0" err="1"/>
              <a:t>Bmj</a:t>
            </a:r>
            <a:r>
              <a:rPr lang="tr-TR" b="1" dirty="0"/>
              <a:t>. 1995;311(7017):1401-5.</a:t>
            </a:r>
            <a:endParaRPr lang="tr-TR" b="1" i="1" dirty="0"/>
          </a:p>
          <a:p>
            <a:r>
              <a:rPr lang="tr-TR" b="1" dirty="0"/>
              <a:t>6.	</a:t>
            </a:r>
            <a:r>
              <a:rPr lang="tr-TR" b="1" dirty="0" err="1"/>
              <a:t>Health</a:t>
            </a:r>
            <a:r>
              <a:rPr lang="tr-TR" b="1" dirty="0"/>
              <a:t> </a:t>
            </a:r>
            <a:r>
              <a:rPr lang="tr-TR" b="1" dirty="0" err="1"/>
              <a:t>NIo</a:t>
            </a:r>
            <a:r>
              <a:rPr lang="tr-TR" b="1" dirty="0"/>
              <a:t>, </a:t>
            </a:r>
            <a:r>
              <a:rPr lang="tr-TR" b="1" dirty="0" err="1"/>
              <a:t>Obesity</a:t>
            </a:r>
            <a:r>
              <a:rPr lang="tr-TR" b="1" dirty="0"/>
              <a:t> </a:t>
            </a:r>
            <a:r>
              <a:rPr lang="tr-TR" b="1" dirty="0" err="1"/>
              <a:t>NAAftSo</a:t>
            </a:r>
            <a:r>
              <a:rPr lang="tr-TR" b="1" dirty="0"/>
              <a:t>.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Practical</a:t>
            </a:r>
            <a:r>
              <a:rPr lang="tr-TR" b="1" dirty="0"/>
              <a:t> </a:t>
            </a:r>
            <a:r>
              <a:rPr lang="tr-TR" b="1" dirty="0" err="1"/>
              <a:t>guide</a:t>
            </a:r>
            <a:r>
              <a:rPr lang="tr-TR" b="1" dirty="0"/>
              <a:t>: </a:t>
            </a:r>
            <a:r>
              <a:rPr lang="tr-TR" b="1" dirty="0" err="1"/>
              <a:t>identification</a:t>
            </a:r>
            <a:r>
              <a:rPr lang="tr-TR" b="1" dirty="0"/>
              <a:t>, </a:t>
            </a:r>
            <a:r>
              <a:rPr lang="tr-TR" b="1" dirty="0" err="1"/>
              <a:t>evaluation</a:t>
            </a:r>
            <a:r>
              <a:rPr lang="tr-TR" b="1" dirty="0"/>
              <a:t>,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treatment</a:t>
            </a:r>
            <a:r>
              <a:rPr lang="tr-TR" b="1" dirty="0"/>
              <a:t> of </a:t>
            </a:r>
            <a:r>
              <a:rPr lang="tr-TR" b="1" dirty="0" err="1"/>
              <a:t>overweight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obesity</a:t>
            </a:r>
            <a:r>
              <a:rPr lang="tr-TR" b="1" dirty="0"/>
              <a:t> in </a:t>
            </a:r>
            <a:r>
              <a:rPr lang="tr-TR" b="1" dirty="0" err="1"/>
              <a:t>adults</a:t>
            </a:r>
            <a:r>
              <a:rPr lang="tr-TR" b="1" dirty="0"/>
              <a:t>. NIH </a:t>
            </a:r>
            <a:r>
              <a:rPr lang="tr-TR" b="1" dirty="0" err="1"/>
              <a:t>Publication</a:t>
            </a:r>
            <a:r>
              <a:rPr lang="tr-TR" b="1" dirty="0"/>
              <a:t> </a:t>
            </a:r>
            <a:r>
              <a:rPr lang="tr-TR" b="1" dirty="0" err="1"/>
              <a:t>Number</a:t>
            </a:r>
            <a:r>
              <a:rPr lang="tr-TR" b="1" dirty="0"/>
              <a:t> 00-4084. http://www </a:t>
            </a:r>
            <a:r>
              <a:rPr lang="tr-TR" b="1" dirty="0" err="1"/>
              <a:t>nhlbi</a:t>
            </a:r>
            <a:r>
              <a:rPr lang="tr-TR" b="1" dirty="0"/>
              <a:t> </a:t>
            </a:r>
            <a:r>
              <a:rPr lang="tr-TR" b="1" dirty="0" err="1"/>
              <a:t>nih</a:t>
            </a:r>
            <a:r>
              <a:rPr lang="tr-TR" b="1" dirty="0"/>
              <a:t> gov/</a:t>
            </a:r>
            <a:r>
              <a:rPr lang="tr-TR" b="1" dirty="0" err="1"/>
              <a:t>guidelines</a:t>
            </a:r>
            <a:r>
              <a:rPr lang="tr-TR" b="1" dirty="0"/>
              <a:t>/</a:t>
            </a:r>
            <a:r>
              <a:rPr lang="tr-TR" b="1" dirty="0" err="1"/>
              <a:t>obesity</a:t>
            </a:r>
            <a:r>
              <a:rPr lang="tr-TR" b="1" dirty="0"/>
              <a:t>/</a:t>
            </a:r>
            <a:r>
              <a:rPr lang="tr-TR" b="1" dirty="0" err="1"/>
              <a:t>prctgd_c</a:t>
            </a:r>
            <a:r>
              <a:rPr lang="tr-TR" b="1" dirty="0"/>
              <a:t> </a:t>
            </a:r>
            <a:r>
              <a:rPr lang="tr-TR" b="1" dirty="0" err="1"/>
              <a:t>pdf</a:t>
            </a:r>
            <a:r>
              <a:rPr lang="tr-TR" b="1" dirty="0"/>
              <a:t>. 2000.</a:t>
            </a:r>
            <a:endParaRPr lang="tr-TR" b="1" i="1" dirty="0"/>
          </a:p>
          <a:p>
            <a:r>
              <a:rPr lang="tr-TR" b="1" dirty="0"/>
              <a:t>7.	James PT, </a:t>
            </a:r>
            <a:r>
              <a:rPr lang="tr-TR" b="1" dirty="0" err="1"/>
              <a:t>Leach</a:t>
            </a:r>
            <a:r>
              <a:rPr lang="tr-TR" b="1" dirty="0"/>
              <a:t> R, Kalamara E, </a:t>
            </a:r>
            <a:r>
              <a:rPr lang="tr-TR" b="1" dirty="0" err="1"/>
              <a:t>Shayeghi</a:t>
            </a:r>
            <a:r>
              <a:rPr lang="tr-TR" b="1" dirty="0"/>
              <a:t> M.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worldwide</a:t>
            </a:r>
            <a:r>
              <a:rPr lang="tr-TR" b="1" dirty="0"/>
              <a:t> </a:t>
            </a:r>
            <a:r>
              <a:rPr lang="tr-TR" b="1" dirty="0" err="1"/>
              <a:t>obesity</a:t>
            </a:r>
            <a:r>
              <a:rPr lang="tr-TR" b="1" dirty="0"/>
              <a:t> </a:t>
            </a:r>
            <a:r>
              <a:rPr lang="tr-TR" b="1" dirty="0" err="1"/>
              <a:t>epidemic</a:t>
            </a:r>
            <a:r>
              <a:rPr lang="tr-TR" b="1" dirty="0"/>
              <a:t>. </a:t>
            </a:r>
            <a:r>
              <a:rPr lang="tr-TR" b="1" dirty="0" err="1"/>
              <a:t>Obesity</a:t>
            </a:r>
            <a:r>
              <a:rPr lang="tr-TR" b="1" dirty="0"/>
              <a:t> </a:t>
            </a:r>
            <a:r>
              <a:rPr lang="tr-TR" b="1" dirty="0" err="1"/>
              <a:t>research</a:t>
            </a:r>
            <a:r>
              <a:rPr lang="tr-TR" b="1" dirty="0"/>
              <a:t>. 2001;9(S11):228S-33S.</a:t>
            </a:r>
            <a:endParaRPr lang="tr-TR" b="1" i="1" dirty="0"/>
          </a:p>
          <a:p>
            <a:r>
              <a:rPr lang="tr-TR" b="1" dirty="0"/>
              <a:t>8.	Hizmetleri TSBTS, Müdürlüğü G. Türkiye </a:t>
            </a:r>
            <a:r>
              <a:rPr lang="tr-TR" b="1" dirty="0" err="1"/>
              <a:t>obezite</a:t>
            </a:r>
            <a:r>
              <a:rPr lang="tr-TR" b="1" dirty="0"/>
              <a:t> (şişmanlık) ile mücadele ve kontrol programı (2010-2014). Ankara: </a:t>
            </a:r>
            <a:r>
              <a:rPr lang="tr-TR" b="1" dirty="0" err="1"/>
              <a:t>Kuban</a:t>
            </a:r>
            <a:r>
              <a:rPr lang="tr-TR" b="1" dirty="0"/>
              <a:t> matbaacılık. 2010.</a:t>
            </a:r>
            <a:endParaRPr lang="tr-TR" b="1" i="1" dirty="0"/>
          </a:p>
          <a:p>
            <a:r>
              <a:rPr lang="tr-TR" b="1" dirty="0"/>
              <a:t>9.	</a:t>
            </a:r>
            <a:r>
              <a:rPr lang="tr-TR" b="1" dirty="0" err="1"/>
              <a:t>Von</a:t>
            </a:r>
            <a:r>
              <a:rPr lang="tr-TR" b="1" dirty="0"/>
              <a:t> </a:t>
            </a:r>
            <a:r>
              <a:rPr lang="tr-TR" b="1" dirty="0" err="1"/>
              <a:t>Kries</a:t>
            </a:r>
            <a:r>
              <a:rPr lang="tr-TR" b="1" dirty="0"/>
              <a:t> R, </a:t>
            </a:r>
            <a:r>
              <a:rPr lang="tr-TR" b="1" dirty="0" err="1"/>
              <a:t>Koletzko</a:t>
            </a:r>
            <a:r>
              <a:rPr lang="tr-TR" b="1" dirty="0"/>
              <a:t> B, </a:t>
            </a:r>
            <a:r>
              <a:rPr lang="tr-TR" b="1" dirty="0" err="1"/>
              <a:t>Sauerwald</a:t>
            </a:r>
            <a:r>
              <a:rPr lang="tr-TR" b="1" dirty="0"/>
              <a:t> T, </a:t>
            </a:r>
            <a:r>
              <a:rPr lang="tr-TR" b="1" dirty="0" err="1"/>
              <a:t>Von</a:t>
            </a:r>
            <a:r>
              <a:rPr lang="tr-TR" b="1" dirty="0"/>
              <a:t> </a:t>
            </a:r>
            <a:r>
              <a:rPr lang="tr-TR" b="1" dirty="0" err="1"/>
              <a:t>Mutius</a:t>
            </a:r>
            <a:r>
              <a:rPr lang="tr-TR" b="1" dirty="0"/>
              <a:t> E, </a:t>
            </a:r>
            <a:r>
              <a:rPr lang="tr-TR" b="1" dirty="0" err="1"/>
              <a:t>Barnert</a:t>
            </a:r>
            <a:r>
              <a:rPr lang="tr-TR" b="1" dirty="0"/>
              <a:t> D, </a:t>
            </a:r>
            <a:r>
              <a:rPr lang="tr-TR" b="1" dirty="0" err="1"/>
              <a:t>Grunert</a:t>
            </a:r>
            <a:r>
              <a:rPr lang="tr-TR" b="1" dirty="0"/>
              <a:t> V, et al. </a:t>
            </a:r>
            <a:r>
              <a:rPr lang="tr-TR" b="1" dirty="0" err="1"/>
              <a:t>Breast</a:t>
            </a:r>
            <a:r>
              <a:rPr lang="tr-TR" b="1" dirty="0"/>
              <a:t> </a:t>
            </a:r>
            <a:r>
              <a:rPr lang="tr-TR" b="1" dirty="0" err="1"/>
              <a:t>feeding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obesity</a:t>
            </a:r>
            <a:r>
              <a:rPr lang="tr-TR" b="1" dirty="0"/>
              <a:t>: </a:t>
            </a:r>
            <a:r>
              <a:rPr lang="tr-TR" b="1" dirty="0" err="1"/>
              <a:t>cross</a:t>
            </a:r>
            <a:r>
              <a:rPr lang="tr-TR" b="1" dirty="0"/>
              <a:t> </a:t>
            </a:r>
            <a:r>
              <a:rPr lang="tr-TR" b="1" dirty="0" err="1"/>
              <a:t>sectional</a:t>
            </a:r>
            <a:r>
              <a:rPr lang="tr-TR" b="1" dirty="0"/>
              <a:t> </a:t>
            </a:r>
            <a:r>
              <a:rPr lang="tr-TR" b="1" dirty="0" err="1"/>
              <a:t>study</a:t>
            </a:r>
            <a:r>
              <a:rPr lang="tr-TR" b="1" dirty="0"/>
              <a:t>. </a:t>
            </a:r>
            <a:r>
              <a:rPr lang="tr-TR" b="1" dirty="0" err="1"/>
              <a:t>Bmj</a:t>
            </a:r>
            <a:r>
              <a:rPr lang="tr-TR" b="1" dirty="0"/>
              <a:t>. 1999;319(7203):147-50.</a:t>
            </a:r>
            <a:endParaRPr lang="tr-TR" b="1" i="1" dirty="0"/>
          </a:p>
          <a:p>
            <a:r>
              <a:rPr lang="tr-TR" b="1" dirty="0"/>
              <a:t>10.	Kurumu THS. BİRİNCİ BASAMAK SAĞLIK KURUMLARI İÇİN OBEZİTE VE DİYABET KLİNİK REHBERİ. 2017.</a:t>
            </a:r>
            <a:endParaRPr lang="tr-TR" b="1" i="1" dirty="0"/>
          </a:p>
          <a:p>
            <a:r>
              <a:rPr lang="tr-TR" b="1" dirty="0"/>
              <a:t>11.	SATMAN İ. Türkiye'de </a:t>
            </a:r>
            <a:r>
              <a:rPr lang="tr-TR" b="1" dirty="0" err="1"/>
              <a:t>Obezite</a:t>
            </a:r>
            <a:r>
              <a:rPr lang="tr-TR" b="1" dirty="0"/>
              <a:t> Sorunu. </a:t>
            </a:r>
            <a:r>
              <a:rPr lang="tr-TR" b="1" dirty="0" err="1"/>
              <a:t>Turkiye</a:t>
            </a:r>
            <a:r>
              <a:rPr lang="tr-TR" b="1" dirty="0"/>
              <a:t> Klinikleri </a:t>
            </a:r>
            <a:r>
              <a:rPr lang="tr-TR" b="1" dirty="0" err="1"/>
              <a:t>Journal</a:t>
            </a:r>
            <a:r>
              <a:rPr lang="tr-TR" b="1" dirty="0"/>
              <a:t> of </a:t>
            </a:r>
            <a:r>
              <a:rPr lang="tr-TR" b="1" dirty="0" err="1"/>
              <a:t>Gastroenterohepatology</a:t>
            </a:r>
            <a:r>
              <a:rPr lang="tr-TR" b="1" dirty="0"/>
              <a:t> Special </a:t>
            </a:r>
            <a:r>
              <a:rPr lang="tr-TR" b="1" dirty="0" err="1"/>
              <a:t>Topics</a:t>
            </a:r>
            <a:r>
              <a:rPr lang="tr-TR" b="1" dirty="0"/>
              <a:t>. 2016;9(2):1-11.</a:t>
            </a:r>
            <a:endParaRPr lang="tr-TR" b="1" i="1" dirty="0"/>
          </a:p>
          <a:p>
            <a:r>
              <a:rPr lang="tr-TR" b="1" dirty="0"/>
              <a:t>12.	</a:t>
            </a:r>
            <a:r>
              <a:rPr lang="tr-TR" b="1" dirty="0" err="1"/>
              <a:t>Sansone</a:t>
            </a:r>
            <a:r>
              <a:rPr lang="tr-TR" b="1" dirty="0"/>
              <a:t> RA, </a:t>
            </a:r>
            <a:r>
              <a:rPr lang="tr-TR" b="1" dirty="0" err="1"/>
              <a:t>Sansone</a:t>
            </a:r>
            <a:r>
              <a:rPr lang="tr-TR" b="1" dirty="0"/>
              <a:t> LA, </a:t>
            </a:r>
            <a:r>
              <a:rPr lang="tr-TR" b="1" dirty="0" err="1"/>
              <a:t>Wiederman</a:t>
            </a:r>
            <a:r>
              <a:rPr lang="tr-TR" b="1" dirty="0"/>
              <a:t> MW.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relationship</a:t>
            </a:r>
            <a:r>
              <a:rPr lang="tr-TR" b="1" dirty="0"/>
              <a:t> </a:t>
            </a:r>
            <a:r>
              <a:rPr lang="tr-TR" b="1" dirty="0" err="1"/>
              <a:t>between</a:t>
            </a:r>
            <a:r>
              <a:rPr lang="tr-TR" b="1" dirty="0"/>
              <a:t> </a:t>
            </a:r>
            <a:r>
              <a:rPr lang="tr-TR" b="1" dirty="0" err="1"/>
              <a:t>obesity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medical</a:t>
            </a:r>
            <a:r>
              <a:rPr lang="tr-TR" b="1" dirty="0"/>
              <a:t> </a:t>
            </a:r>
            <a:r>
              <a:rPr lang="tr-TR" b="1" dirty="0" err="1"/>
              <a:t>utilization</a:t>
            </a:r>
            <a:r>
              <a:rPr lang="tr-TR" b="1" dirty="0"/>
              <a:t> </a:t>
            </a:r>
            <a:r>
              <a:rPr lang="tr-TR" b="1" dirty="0" err="1"/>
              <a:t>among</a:t>
            </a:r>
            <a:r>
              <a:rPr lang="tr-TR" b="1" dirty="0"/>
              <a:t> </a:t>
            </a:r>
            <a:r>
              <a:rPr lang="tr-TR" b="1" dirty="0" err="1"/>
              <a:t>women</a:t>
            </a:r>
            <a:r>
              <a:rPr lang="tr-TR" b="1" dirty="0"/>
              <a:t> in a </a:t>
            </a:r>
            <a:r>
              <a:rPr lang="tr-TR" b="1" dirty="0" err="1"/>
              <a:t>primary</a:t>
            </a:r>
            <a:r>
              <a:rPr lang="tr-TR" b="1" dirty="0"/>
              <a:t> </a:t>
            </a:r>
            <a:r>
              <a:rPr lang="tr-TR" b="1" dirty="0" err="1"/>
              <a:t>care</a:t>
            </a:r>
            <a:r>
              <a:rPr lang="tr-TR" b="1" dirty="0"/>
              <a:t> </a:t>
            </a:r>
            <a:r>
              <a:rPr lang="tr-TR" b="1" dirty="0" err="1"/>
              <a:t>setting</a:t>
            </a:r>
            <a:r>
              <a:rPr lang="tr-TR" b="1" dirty="0"/>
              <a:t>. International </a:t>
            </a:r>
            <a:r>
              <a:rPr lang="tr-TR" b="1" dirty="0" err="1"/>
              <a:t>Journal</a:t>
            </a:r>
            <a:r>
              <a:rPr lang="tr-TR" b="1" dirty="0"/>
              <a:t> of </a:t>
            </a:r>
            <a:r>
              <a:rPr lang="tr-TR" b="1" dirty="0" err="1"/>
              <a:t>Eating</a:t>
            </a:r>
            <a:r>
              <a:rPr lang="tr-TR" b="1" dirty="0"/>
              <a:t> </a:t>
            </a:r>
            <a:r>
              <a:rPr lang="tr-TR" b="1" dirty="0" err="1"/>
              <a:t>Disorders</a:t>
            </a:r>
            <a:r>
              <a:rPr lang="tr-TR" b="1" dirty="0"/>
              <a:t>. 1998;23(2):161-7.</a:t>
            </a:r>
            <a:endParaRPr lang="tr-TR" b="1" i="1" dirty="0"/>
          </a:p>
          <a:p>
            <a:r>
              <a:rPr lang="tr-TR" b="1" dirty="0"/>
              <a:t>13.	</a:t>
            </a:r>
            <a:r>
              <a:rPr lang="tr-TR" b="1" dirty="0" err="1"/>
              <a:t>Guzman</a:t>
            </a:r>
            <a:r>
              <a:rPr lang="tr-TR" b="1" dirty="0"/>
              <a:t> SE. </a:t>
            </a:r>
            <a:r>
              <a:rPr lang="tr-TR" b="1" dirty="0" err="1"/>
              <a:t>Practical</a:t>
            </a:r>
            <a:r>
              <a:rPr lang="tr-TR" b="1" dirty="0"/>
              <a:t> </a:t>
            </a:r>
            <a:r>
              <a:rPr lang="tr-TR" b="1" dirty="0" err="1"/>
              <a:t>advice</a:t>
            </a:r>
            <a:r>
              <a:rPr lang="tr-TR" b="1" dirty="0"/>
              <a:t> </a:t>
            </a:r>
            <a:r>
              <a:rPr lang="tr-TR" b="1" dirty="0" err="1"/>
              <a:t>for</a:t>
            </a:r>
            <a:r>
              <a:rPr lang="tr-TR" b="1" dirty="0"/>
              <a:t> </a:t>
            </a:r>
            <a:r>
              <a:rPr lang="tr-TR" b="1" dirty="0" err="1"/>
              <a:t>family</a:t>
            </a:r>
            <a:r>
              <a:rPr lang="tr-TR" b="1" dirty="0"/>
              <a:t> </a:t>
            </a:r>
            <a:r>
              <a:rPr lang="tr-TR" b="1" dirty="0" err="1"/>
              <a:t>physicians</a:t>
            </a:r>
            <a:r>
              <a:rPr lang="tr-TR" b="1" dirty="0"/>
              <a:t> </a:t>
            </a:r>
            <a:r>
              <a:rPr lang="tr-TR" b="1" dirty="0" err="1"/>
              <a:t>to</a:t>
            </a:r>
            <a:r>
              <a:rPr lang="tr-TR" b="1" dirty="0"/>
              <a:t> </a:t>
            </a:r>
            <a:r>
              <a:rPr lang="tr-TR" b="1" dirty="0" err="1"/>
              <a:t>help</a:t>
            </a:r>
            <a:r>
              <a:rPr lang="tr-TR" b="1" dirty="0"/>
              <a:t> </a:t>
            </a:r>
            <a:r>
              <a:rPr lang="tr-TR" b="1" dirty="0" err="1"/>
              <a:t>overweight</a:t>
            </a:r>
            <a:r>
              <a:rPr lang="tr-TR" b="1" dirty="0"/>
              <a:t> </a:t>
            </a:r>
            <a:r>
              <a:rPr lang="tr-TR" b="1" dirty="0" err="1"/>
              <a:t>patients</a:t>
            </a:r>
            <a:r>
              <a:rPr lang="tr-TR" b="1" dirty="0"/>
              <a:t>. </a:t>
            </a:r>
            <a:r>
              <a:rPr lang="tr-TR" b="1" dirty="0" err="1"/>
              <a:t>Am</a:t>
            </a:r>
            <a:r>
              <a:rPr lang="tr-TR" b="1" dirty="0"/>
              <a:t> </a:t>
            </a:r>
            <a:r>
              <a:rPr lang="tr-TR" b="1" dirty="0" err="1"/>
              <a:t>Fam</a:t>
            </a:r>
            <a:r>
              <a:rPr lang="tr-TR" b="1" dirty="0"/>
              <a:t> </a:t>
            </a:r>
            <a:r>
              <a:rPr lang="tr-TR" b="1" dirty="0" err="1"/>
              <a:t>Phsycian</a:t>
            </a:r>
            <a:r>
              <a:rPr lang="tr-TR" b="1" dirty="0"/>
              <a:t> </a:t>
            </a:r>
            <a:r>
              <a:rPr lang="tr-TR" b="1" dirty="0" err="1"/>
              <a:t>Monograph</a:t>
            </a:r>
            <a:r>
              <a:rPr lang="tr-TR" b="1" dirty="0"/>
              <a:t> </a:t>
            </a:r>
            <a:r>
              <a:rPr lang="tr-TR" b="1" dirty="0" err="1"/>
              <a:t>Nov</a:t>
            </a:r>
            <a:r>
              <a:rPr lang="tr-TR" b="1" dirty="0"/>
              <a:t>. 2003.</a:t>
            </a:r>
            <a:endParaRPr lang="tr-TR" b="1" i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22994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1620717-F75F-43A4-8C6E-78EB7ADD9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Giriş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4E634AE-54B2-4F30-B4C4-65139DD58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err="1"/>
              <a:t>Obezite</a:t>
            </a:r>
            <a:r>
              <a:rPr lang="tr-TR" dirty="0"/>
              <a:t>, başlangıçta gelişmiş ülkelerin sorunu olarak kabul ediliyordu. </a:t>
            </a:r>
          </a:p>
          <a:p>
            <a:pPr algn="just"/>
            <a:r>
              <a:rPr lang="tr-TR" dirty="0"/>
              <a:t>Gelir düzeylerinin artması, batı yaşam tarzının benimsenmesi, enerji alımı artarken enerji harcanmasının azalması ve kırsaldan kente göç oranının artması ile birlikte </a:t>
            </a:r>
            <a:r>
              <a:rPr lang="tr-TR" dirty="0" err="1"/>
              <a:t>obezite</a:t>
            </a:r>
            <a:r>
              <a:rPr lang="tr-TR" dirty="0"/>
              <a:t>, gelişmekte olan ülkelerin de en büyük sağlık sorunlarından biri haline geldi.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C1DABC2-8700-4092-B6F3-53028D422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660" y="3964851"/>
            <a:ext cx="3594679" cy="234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327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DF94D7E-DEAE-4204-8629-D1F28EAE6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E924886-D1EE-471C-AFED-A48667C19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tr-TR" b="1" dirty="0"/>
              <a:t>14.	</a:t>
            </a:r>
            <a:r>
              <a:rPr lang="tr-TR" b="1" dirty="0" err="1"/>
              <a:t>Bowerman</a:t>
            </a:r>
            <a:r>
              <a:rPr lang="tr-TR" b="1" dirty="0"/>
              <a:t> S, </a:t>
            </a:r>
            <a:r>
              <a:rPr lang="tr-TR" b="1" dirty="0" err="1"/>
              <a:t>Bellman</a:t>
            </a:r>
            <a:r>
              <a:rPr lang="tr-TR" b="1" dirty="0"/>
              <a:t> M, </a:t>
            </a:r>
            <a:r>
              <a:rPr lang="tr-TR" b="1" dirty="0" err="1"/>
              <a:t>Saltsman</a:t>
            </a:r>
            <a:r>
              <a:rPr lang="tr-TR" b="1" dirty="0"/>
              <a:t> P, </a:t>
            </a:r>
            <a:r>
              <a:rPr lang="tr-TR" b="1" dirty="0" err="1"/>
              <a:t>Garvey</a:t>
            </a:r>
            <a:r>
              <a:rPr lang="tr-TR" b="1" dirty="0"/>
              <a:t> D, </a:t>
            </a:r>
            <a:r>
              <a:rPr lang="tr-TR" b="1" dirty="0" err="1"/>
              <a:t>Pimstone</a:t>
            </a:r>
            <a:r>
              <a:rPr lang="tr-TR" b="1" dirty="0"/>
              <a:t> K, </a:t>
            </a:r>
            <a:r>
              <a:rPr lang="tr-TR" b="1" dirty="0" err="1"/>
              <a:t>Skootsky</a:t>
            </a:r>
            <a:r>
              <a:rPr lang="tr-TR" b="1" dirty="0"/>
              <a:t> S, et al. </a:t>
            </a:r>
            <a:r>
              <a:rPr lang="tr-TR" b="1" dirty="0" err="1"/>
              <a:t>Implementation</a:t>
            </a:r>
            <a:r>
              <a:rPr lang="tr-TR" b="1" dirty="0"/>
              <a:t> of a </a:t>
            </a:r>
            <a:r>
              <a:rPr lang="tr-TR" b="1" dirty="0" err="1"/>
              <a:t>primary</a:t>
            </a:r>
            <a:r>
              <a:rPr lang="tr-TR" b="1" dirty="0"/>
              <a:t> </a:t>
            </a:r>
            <a:r>
              <a:rPr lang="tr-TR" b="1" dirty="0" err="1"/>
              <a:t>care</a:t>
            </a:r>
            <a:r>
              <a:rPr lang="tr-TR" b="1" dirty="0"/>
              <a:t> </a:t>
            </a:r>
            <a:r>
              <a:rPr lang="tr-TR" b="1" dirty="0" err="1"/>
              <a:t>physician</a:t>
            </a:r>
            <a:r>
              <a:rPr lang="tr-TR" b="1" dirty="0"/>
              <a:t> network </a:t>
            </a:r>
            <a:r>
              <a:rPr lang="tr-TR" b="1" dirty="0" err="1"/>
              <a:t>obesity</a:t>
            </a:r>
            <a:r>
              <a:rPr lang="tr-TR" b="1" dirty="0"/>
              <a:t> </a:t>
            </a:r>
            <a:r>
              <a:rPr lang="tr-TR" b="1" dirty="0" err="1"/>
              <a:t>management</a:t>
            </a:r>
            <a:r>
              <a:rPr lang="tr-TR" b="1" dirty="0"/>
              <a:t> program. </a:t>
            </a:r>
            <a:r>
              <a:rPr lang="tr-TR" b="1" dirty="0" err="1"/>
              <a:t>Obesity</a:t>
            </a:r>
            <a:r>
              <a:rPr lang="tr-TR" b="1" dirty="0"/>
              <a:t> </a:t>
            </a:r>
            <a:r>
              <a:rPr lang="tr-TR" b="1" dirty="0" err="1"/>
              <a:t>research</a:t>
            </a:r>
            <a:r>
              <a:rPr lang="tr-TR" b="1" dirty="0"/>
              <a:t>. 2001;9(S11):321S-5S.</a:t>
            </a:r>
            <a:endParaRPr lang="tr-TR" b="1" i="1" dirty="0"/>
          </a:p>
          <a:p>
            <a:r>
              <a:rPr lang="tr-TR" b="1" dirty="0"/>
              <a:t>15.	</a:t>
            </a:r>
            <a:r>
              <a:rPr lang="tr-TR" b="1" dirty="0" err="1"/>
              <a:t>Logue</a:t>
            </a:r>
            <a:r>
              <a:rPr lang="tr-TR" b="1" dirty="0"/>
              <a:t> E, </a:t>
            </a:r>
            <a:r>
              <a:rPr lang="tr-TR" b="1" dirty="0" err="1"/>
              <a:t>Sutton</a:t>
            </a:r>
            <a:r>
              <a:rPr lang="tr-TR" b="1" dirty="0"/>
              <a:t> K, </a:t>
            </a:r>
            <a:r>
              <a:rPr lang="tr-TR" b="1" dirty="0" err="1"/>
              <a:t>Jarjoura</a:t>
            </a:r>
            <a:r>
              <a:rPr lang="tr-TR" b="1" dirty="0"/>
              <a:t> D, </a:t>
            </a:r>
            <a:r>
              <a:rPr lang="tr-TR" b="1" dirty="0" err="1"/>
              <a:t>Smucker</a:t>
            </a:r>
            <a:r>
              <a:rPr lang="tr-TR" b="1" dirty="0"/>
              <a:t> W. </a:t>
            </a:r>
            <a:r>
              <a:rPr lang="tr-TR" b="1" dirty="0" err="1"/>
              <a:t>Obesity</a:t>
            </a:r>
            <a:r>
              <a:rPr lang="tr-TR" b="1" dirty="0"/>
              <a:t> </a:t>
            </a:r>
            <a:r>
              <a:rPr lang="tr-TR" b="1" dirty="0" err="1"/>
              <a:t>management</a:t>
            </a:r>
            <a:r>
              <a:rPr lang="tr-TR" b="1" dirty="0"/>
              <a:t> in </a:t>
            </a:r>
            <a:r>
              <a:rPr lang="tr-TR" b="1" dirty="0" err="1"/>
              <a:t>primary</a:t>
            </a:r>
            <a:r>
              <a:rPr lang="tr-TR" b="1" dirty="0"/>
              <a:t> </a:t>
            </a:r>
            <a:r>
              <a:rPr lang="tr-TR" b="1" dirty="0" err="1"/>
              <a:t>care</a:t>
            </a:r>
            <a:r>
              <a:rPr lang="tr-TR" b="1" dirty="0"/>
              <a:t>: </a:t>
            </a:r>
            <a:r>
              <a:rPr lang="tr-TR" b="1" dirty="0" err="1"/>
              <a:t>assessment</a:t>
            </a:r>
            <a:r>
              <a:rPr lang="tr-TR" b="1" dirty="0"/>
              <a:t> of </a:t>
            </a:r>
            <a:r>
              <a:rPr lang="tr-TR" b="1" dirty="0" err="1"/>
              <a:t>readiness</a:t>
            </a:r>
            <a:r>
              <a:rPr lang="tr-TR" b="1" dirty="0"/>
              <a:t> </a:t>
            </a:r>
            <a:r>
              <a:rPr lang="tr-TR" b="1" dirty="0" err="1"/>
              <a:t>to</a:t>
            </a:r>
            <a:r>
              <a:rPr lang="tr-TR" b="1" dirty="0"/>
              <a:t> </a:t>
            </a:r>
            <a:r>
              <a:rPr lang="tr-TR" b="1" dirty="0" err="1"/>
              <a:t>change</a:t>
            </a:r>
            <a:r>
              <a:rPr lang="tr-TR" b="1" dirty="0"/>
              <a:t> </a:t>
            </a:r>
            <a:r>
              <a:rPr lang="tr-TR" b="1" dirty="0" err="1"/>
              <a:t>among</a:t>
            </a:r>
            <a:r>
              <a:rPr lang="tr-TR" b="1" dirty="0"/>
              <a:t> 284 </a:t>
            </a:r>
            <a:r>
              <a:rPr lang="tr-TR" b="1" dirty="0" err="1"/>
              <a:t>family</a:t>
            </a:r>
            <a:r>
              <a:rPr lang="tr-TR" b="1" dirty="0"/>
              <a:t> </a:t>
            </a:r>
            <a:r>
              <a:rPr lang="tr-TR" b="1" dirty="0" err="1"/>
              <a:t>practice</a:t>
            </a:r>
            <a:r>
              <a:rPr lang="tr-TR" b="1" dirty="0"/>
              <a:t> </a:t>
            </a:r>
            <a:r>
              <a:rPr lang="tr-TR" b="1" dirty="0" err="1"/>
              <a:t>patients</a:t>
            </a:r>
            <a:r>
              <a:rPr lang="tr-TR" b="1" dirty="0"/>
              <a:t>.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Journal</a:t>
            </a:r>
            <a:r>
              <a:rPr lang="tr-TR" b="1" dirty="0"/>
              <a:t> of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American</a:t>
            </a:r>
            <a:r>
              <a:rPr lang="tr-TR" b="1" dirty="0"/>
              <a:t> Board of </a:t>
            </a:r>
            <a:r>
              <a:rPr lang="tr-TR" b="1" dirty="0" err="1"/>
              <a:t>Family</a:t>
            </a:r>
            <a:r>
              <a:rPr lang="tr-TR" b="1" dirty="0"/>
              <a:t> </a:t>
            </a:r>
            <a:r>
              <a:rPr lang="tr-TR" b="1" dirty="0" err="1"/>
              <a:t>Practice</a:t>
            </a:r>
            <a:r>
              <a:rPr lang="tr-TR" b="1" dirty="0"/>
              <a:t>. 2000;13(3):164-71.</a:t>
            </a:r>
            <a:endParaRPr lang="tr-TR" b="1" i="1" dirty="0"/>
          </a:p>
          <a:p>
            <a:r>
              <a:rPr lang="tr-TR" b="1" dirty="0"/>
              <a:t>16.	Martin KA, Mani MV, Mani A. New </a:t>
            </a:r>
            <a:r>
              <a:rPr lang="tr-TR" b="1" dirty="0" err="1"/>
              <a:t>targets</a:t>
            </a:r>
            <a:r>
              <a:rPr lang="tr-TR" b="1" dirty="0"/>
              <a:t> </a:t>
            </a:r>
            <a:r>
              <a:rPr lang="tr-TR" b="1" dirty="0" err="1"/>
              <a:t>to</a:t>
            </a:r>
            <a:r>
              <a:rPr lang="tr-TR" b="1" dirty="0"/>
              <a:t> </a:t>
            </a:r>
            <a:r>
              <a:rPr lang="tr-TR" b="1" dirty="0" err="1"/>
              <a:t>treat</a:t>
            </a:r>
            <a:r>
              <a:rPr lang="tr-TR" b="1" dirty="0"/>
              <a:t> </a:t>
            </a:r>
            <a:r>
              <a:rPr lang="tr-TR" b="1" dirty="0" err="1"/>
              <a:t>obesity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metabolic</a:t>
            </a:r>
            <a:r>
              <a:rPr lang="tr-TR" b="1" dirty="0"/>
              <a:t> </a:t>
            </a:r>
            <a:r>
              <a:rPr lang="tr-TR" b="1" dirty="0" err="1"/>
              <a:t>syndrome</a:t>
            </a:r>
            <a:r>
              <a:rPr lang="tr-TR" b="1" dirty="0"/>
              <a:t>. </a:t>
            </a:r>
            <a:r>
              <a:rPr lang="tr-TR" b="1" dirty="0" err="1"/>
              <a:t>European</a:t>
            </a:r>
            <a:r>
              <a:rPr lang="tr-TR" b="1" dirty="0"/>
              <a:t> </a:t>
            </a:r>
            <a:r>
              <a:rPr lang="tr-TR" b="1" dirty="0" err="1"/>
              <a:t>journal</a:t>
            </a:r>
            <a:r>
              <a:rPr lang="tr-TR" b="1" dirty="0"/>
              <a:t> of </a:t>
            </a:r>
            <a:r>
              <a:rPr lang="tr-TR" b="1" dirty="0" err="1"/>
              <a:t>pharmacology</a:t>
            </a:r>
            <a:r>
              <a:rPr lang="tr-TR" b="1" dirty="0"/>
              <a:t>. 2015;763:64-74.</a:t>
            </a:r>
            <a:endParaRPr lang="tr-TR" b="1" i="1" dirty="0"/>
          </a:p>
          <a:p>
            <a:r>
              <a:rPr lang="tr-TR" b="1" dirty="0"/>
              <a:t>17.	</a:t>
            </a:r>
            <a:r>
              <a:rPr lang="tr-TR" b="1" dirty="0" err="1"/>
              <a:t>Orzano</a:t>
            </a:r>
            <a:r>
              <a:rPr lang="tr-TR" b="1" dirty="0"/>
              <a:t> AJ, </a:t>
            </a:r>
            <a:r>
              <a:rPr lang="tr-TR" b="1" dirty="0" err="1"/>
              <a:t>Scott</a:t>
            </a:r>
            <a:r>
              <a:rPr lang="tr-TR" b="1" dirty="0"/>
              <a:t> JG. </a:t>
            </a:r>
            <a:r>
              <a:rPr lang="tr-TR" b="1" dirty="0" err="1"/>
              <a:t>Diagnosis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treatment</a:t>
            </a:r>
            <a:r>
              <a:rPr lang="tr-TR" b="1" dirty="0"/>
              <a:t> of </a:t>
            </a:r>
            <a:r>
              <a:rPr lang="tr-TR" b="1" dirty="0" err="1"/>
              <a:t>obesity</a:t>
            </a:r>
            <a:r>
              <a:rPr lang="tr-TR" b="1" dirty="0"/>
              <a:t> in </a:t>
            </a:r>
            <a:r>
              <a:rPr lang="tr-TR" b="1" dirty="0" err="1"/>
              <a:t>adults</a:t>
            </a:r>
            <a:r>
              <a:rPr lang="tr-TR" b="1" dirty="0"/>
              <a:t>: an </a:t>
            </a:r>
            <a:r>
              <a:rPr lang="tr-TR" b="1" dirty="0" err="1"/>
              <a:t>applied</a:t>
            </a:r>
            <a:r>
              <a:rPr lang="tr-TR" b="1" dirty="0"/>
              <a:t> </a:t>
            </a:r>
            <a:r>
              <a:rPr lang="tr-TR" b="1" dirty="0" err="1"/>
              <a:t>evidence-based</a:t>
            </a:r>
            <a:r>
              <a:rPr lang="tr-TR" b="1" dirty="0"/>
              <a:t> </a:t>
            </a:r>
            <a:r>
              <a:rPr lang="tr-TR" b="1" dirty="0" err="1"/>
              <a:t>review</a:t>
            </a:r>
            <a:r>
              <a:rPr lang="tr-TR" b="1" dirty="0"/>
              <a:t>.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Journal</a:t>
            </a:r>
            <a:r>
              <a:rPr lang="tr-TR" b="1" dirty="0"/>
              <a:t> of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American</a:t>
            </a:r>
            <a:r>
              <a:rPr lang="tr-TR" b="1" dirty="0"/>
              <a:t> Board of </a:t>
            </a:r>
            <a:r>
              <a:rPr lang="tr-TR" b="1" dirty="0" err="1"/>
              <a:t>Family</a:t>
            </a:r>
            <a:r>
              <a:rPr lang="tr-TR" b="1" dirty="0"/>
              <a:t> </a:t>
            </a:r>
            <a:r>
              <a:rPr lang="tr-TR" b="1" dirty="0" err="1"/>
              <a:t>Practice</a:t>
            </a:r>
            <a:r>
              <a:rPr lang="tr-TR" b="1" dirty="0"/>
              <a:t>. 2004;17(5):359-69.</a:t>
            </a:r>
            <a:endParaRPr lang="tr-TR" b="1" i="1" dirty="0"/>
          </a:p>
          <a:p>
            <a:r>
              <a:rPr lang="tr-TR" b="1" dirty="0"/>
              <a:t>18.	</a:t>
            </a:r>
            <a:r>
              <a:rPr lang="tr-TR" b="1" dirty="0" err="1"/>
              <a:t>Hunter</a:t>
            </a:r>
            <a:r>
              <a:rPr lang="tr-TR" b="1" dirty="0"/>
              <a:t> GR, </a:t>
            </a:r>
            <a:r>
              <a:rPr lang="tr-TR" b="1" dirty="0" err="1"/>
              <a:t>Brock</a:t>
            </a:r>
            <a:r>
              <a:rPr lang="tr-TR" b="1" dirty="0"/>
              <a:t> DW, </a:t>
            </a:r>
            <a:r>
              <a:rPr lang="tr-TR" b="1" dirty="0" err="1"/>
              <a:t>Byrne</a:t>
            </a:r>
            <a:r>
              <a:rPr lang="tr-TR" b="1" dirty="0"/>
              <a:t> NM, </a:t>
            </a:r>
            <a:r>
              <a:rPr lang="tr-TR" b="1" dirty="0" err="1"/>
              <a:t>Chandler‐Laney</a:t>
            </a:r>
            <a:r>
              <a:rPr lang="tr-TR" b="1" dirty="0"/>
              <a:t> PC, Del </a:t>
            </a:r>
            <a:r>
              <a:rPr lang="tr-TR" b="1" dirty="0" err="1"/>
              <a:t>Corral</a:t>
            </a:r>
            <a:r>
              <a:rPr lang="tr-TR" b="1" dirty="0"/>
              <a:t> P, </a:t>
            </a:r>
            <a:r>
              <a:rPr lang="tr-TR" b="1" dirty="0" err="1"/>
              <a:t>Gower</a:t>
            </a:r>
            <a:r>
              <a:rPr lang="tr-TR" b="1" dirty="0"/>
              <a:t> BA. </a:t>
            </a:r>
            <a:r>
              <a:rPr lang="tr-TR" b="1" dirty="0" err="1"/>
              <a:t>Exercise</a:t>
            </a:r>
            <a:r>
              <a:rPr lang="tr-TR" b="1" dirty="0"/>
              <a:t> </a:t>
            </a:r>
            <a:r>
              <a:rPr lang="tr-TR" b="1" dirty="0" err="1"/>
              <a:t>training</a:t>
            </a:r>
            <a:r>
              <a:rPr lang="tr-TR" b="1" dirty="0"/>
              <a:t> </a:t>
            </a:r>
            <a:r>
              <a:rPr lang="tr-TR" b="1" dirty="0" err="1"/>
              <a:t>prevents</a:t>
            </a:r>
            <a:r>
              <a:rPr lang="tr-TR" b="1" dirty="0"/>
              <a:t> </a:t>
            </a:r>
            <a:r>
              <a:rPr lang="tr-TR" b="1" dirty="0" err="1"/>
              <a:t>regain</a:t>
            </a:r>
            <a:r>
              <a:rPr lang="tr-TR" b="1" dirty="0"/>
              <a:t> of </a:t>
            </a:r>
            <a:r>
              <a:rPr lang="tr-TR" b="1" dirty="0" err="1"/>
              <a:t>visceral</a:t>
            </a:r>
            <a:r>
              <a:rPr lang="tr-TR" b="1" dirty="0"/>
              <a:t> </a:t>
            </a:r>
            <a:r>
              <a:rPr lang="tr-TR" b="1" dirty="0" err="1"/>
              <a:t>fat</a:t>
            </a:r>
            <a:r>
              <a:rPr lang="tr-TR" b="1" dirty="0"/>
              <a:t> </a:t>
            </a:r>
            <a:r>
              <a:rPr lang="tr-TR" b="1" dirty="0" err="1"/>
              <a:t>for</a:t>
            </a:r>
            <a:r>
              <a:rPr lang="tr-TR" b="1" dirty="0"/>
              <a:t> 1 </a:t>
            </a:r>
            <a:r>
              <a:rPr lang="tr-TR" b="1" dirty="0" err="1"/>
              <a:t>year</a:t>
            </a:r>
            <a:r>
              <a:rPr lang="tr-TR" b="1" dirty="0"/>
              <a:t> </a:t>
            </a:r>
            <a:r>
              <a:rPr lang="tr-TR" b="1" dirty="0" err="1"/>
              <a:t>following</a:t>
            </a:r>
            <a:r>
              <a:rPr lang="tr-TR" b="1" dirty="0"/>
              <a:t> </a:t>
            </a:r>
            <a:r>
              <a:rPr lang="tr-TR" b="1" dirty="0" err="1"/>
              <a:t>weight</a:t>
            </a:r>
            <a:r>
              <a:rPr lang="tr-TR" b="1" dirty="0"/>
              <a:t> </a:t>
            </a:r>
            <a:r>
              <a:rPr lang="tr-TR" b="1" dirty="0" err="1"/>
              <a:t>loss</a:t>
            </a:r>
            <a:r>
              <a:rPr lang="tr-TR" b="1" dirty="0"/>
              <a:t>. </a:t>
            </a:r>
            <a:r>
              <a:rPr lang="tr-TR" b="1" dirty="0" err="1"/>
              <a:t>Obesity</a:t>
            </a:r>
            <a:r>
              <a:rPr lang="tr-TR" b="1" dirty="0"/>
              <a:t>. 2010;18(4):690-5.</a:t>
            </a:r>
            <a:endParaRPr lang="tr-TR" b="1" i="1" dirty="0"/>
          </a:p>
          <a:p>
            <a:r>
              <a:rPr lang="tr-TR" b="1" dirty="0"/>
              <a:t>19.	</a:t>
            </a:r>
            <a:r>
              <a:rPr lang="tr-TR" b="1" dirty="0" err="1"/>
              <a:t>Harvey</a:t>
            </a:r>
            <a:r>
              <a:rPr lang="tr-TR" b="1" dirty="0"/>
              <a:t> E, </a:t>
            </a:r>
            <a:r>
              <a:rPr lang="tr-TR" b="1" dirty="0" err="1"/>
              <a:t>Glenny</a:t>
            </a:r>
            <a:r>
              <a:rPr lang="tr-TR" b="1" dirty="0"/>
              <a:t> AM, </a:t>
            </a:r>
            <a:r>
              <a:rPr lang="tr-TR" b="1" dirty="0" err="1"/>
              <a:t>Kirk</a:t>
            </a:r>
            <a:r>
              <a:rPr lang="tr-TR" b="1" dirty="0"/>
              <a:t> S, </a:t>
            </a:r>
            <a:r>
              <a:rPr lang="tr-TR" b="1" dirty="0" err="1"/>
              <a:t>Summerbell</a:t>
            </a:r>
            <a:r>
              <a:rPr lang="tr-TR" b="1" dirty="0"/>
              <a:t> C. An </a:t>
            </a:r>
            <a:r>
              <a:rPr lang="tr-TR" b="1" dirty="0" err="1"/>
              <a:t>updated</a:t>
            </a:r>
            <a:r>
              <a:rPr lang="tr-TR" b="1" dirty="0"/>
              <a:t> </a:t>
            </a:r>
            <a:r>
              <a:rPr lang="tr-TR" b="1" dirty="0" err="1"/>
              <a:t>systematic</a:t>
            </a:r>
            <a:r>
              <a:rPr lang="tr-TR" b="1" dirty="0"/>
              <a:t> </a:t>
            </a:r>
            <a:r>
              <a:rPr lang="tr-TR" b="1" dirty="0" err="1"/>
              <a:t>review</a:t>
            </a:r>
            <a:r>
              <a:rPr lang="tr-TR" b="1" dirty="0"/>
              <a:t> of </a:t>
            </a:r>
            <a:r>
              <a:rPr lang="tr-TR" b="1" dirty="0" err="1"/>
              <a:t>interventions</a:t>
            </a:r>
            <a:r>
              <a:rPr lang="tr-TR" b="1" dirty="0"/>
              <a:t> </a:t>
            </a:r>
            <a:r>
              <a:rPr lang="tr-TR" b="1" dirty="0" err="1"/>
              <a:t>to</a:t>
            </a:r>
            <a:r>
              <a:rPr lang="tr-TR" b="1" dirty="0"/>
              <a:t> </a:t>
            </a:r>
            <a:r>
              <a:rPr lang="tr-TR" b="1" dirty="0" err="1"/>
              <a:t>improve</a:t>
            </a:r>
            <a:r>
              <a:rPr lang="tr-TR" b="1" dirty="0"/>
              <a:t> </a:t>
            </a:r>
            <a:r>
              <a:rPr lang="tr-TR" b="1" dirty="0" err="1"/>
              <a:t>health</a:t>
            </a:r>
            <a:r>
              <a:rPr lang="tr-TR" b="1" dirty="0"/>
              <a:t> </a:t>
            </a:r>
            <a:r>
              <a:rPr lang="tr-TR" b="1" dirty="0" err="1"/>
              <a:t>professionals</a:t>
            </a:r>
            <a:r>
              <a:rPr lang="tr-TR" b="1" dirty="0"/>
              <a:t>’ </a:t>
            </a:r>
            <a:r>
              <a:rPr lang="tr-TR" b="1" dirty="0" err="1"/>
              <a:t>management</a:t>
            </a:r>
            <a:r>
              <a:rPr lang="tr-TR" b="1" dirty="0"/>
              <a:t> of </a:t>
            </a:r>
            <a:r>
              <a:rPr lang="tr-TR" b="1" dirty="0" err="1"/>
              <a:t>obesity</a:t>
            </a:r>
            <a:r>
              <a:rPr lang="tr-TR" b="1" dirty="0"/>
              <a:t>. </a:t>
            </a:r>
            <a:r>
              <a:rPr lang="tr-TR" b="1" dirty="0" err="1"/>
              <a:t>obesity</a:t>
            </a:r>
            <a:r>
              <a:rPr lang="tr-TR" b="1" dirty="0"/>
              <a:t> </a:t>
            </a:r>
            <a:r>
              <a:rPr lang="tr-TR" b="1" dirty="0" err="1"/>
              <a:t>reviews</a:t>
            </a:r>
            <a:r>
              <a:rPr lang="tr-TR" b="1" dirty="0"/>
              <a:t>. 2002;3(1):45-55.</a:t>
            </a:r>
            <a:endParaRPr lang="tr-TR" b="1" i="1" dirty="0"/>
          </a:p>
          <a:p>
            <a:r>
              <a:rPr lang="tr-TR" b="1" dirty="0"/>
              <a:t>20.	</a:t>
            </a:r>
            <a:r>
              <a:rPr lang="tr-TR" b="1" dirty="0" err="1"/>
              <a:t>Hensley</a:t>
            </a:r>
            <a:r>
              <a:rPr lang="tr-TR" b="1" dirty="0"/>
              <a:t> RD. </a:t>
            </a:r>
            <a:r>
              <a:rPr lang="tr-TR" b="1" dirty="0" err="1"/>
              <a:t>Primary</a:t>
            </a:r>
            <a:r>
              <a:rPr lang="tr-TR" b="1" dirty="0"/>
              <a:t> </a:t>
            </a:r>
            <a:r>
              <a:rPr lang="tr-TR" b="1" dirty="0" err="1"/>
              <a:t>care</a:t>
            </a:r>
            <a:r>
              <a:rPr lang="tr-TR" b="1" dirty="0"/>
              <a:t> </a:t>
            </a:r>
            <a:r>
              <a:rPr lang="tr-TR" b="1" dirty="0" err="1"/>
              <a:t>management</a:t>
            </a:r>
            <a:r>
              <a:rPr lang="tr-TR" b="1" dirty="0"/>
              <a:t> of </a:t>
            </a:r>
            <a:r>
              <a:rPr lang="tr-TR" b="1" dirty="0" err="1"/>
              <a:t>obesity</a:t>
            </a:r>
            <a:r>
              <a:rPr lang="tr-TR" b="1" dirty="0"/>
              <a:t>: </a:t>
            </a:r>
            <a:r>
              <a:rPr lang="tr-TR" b="1" dirty="0" err="1"/>
              <a:t>Individualized</a:t>
            </a:r>
            <a:r>
              <a:rPr lang="tr-TR" b="1" dirty="0"/>
              <a:t> </a:t>
            </a:r>
            <a:r>
              <a:rPr lang="tr-TR" b="1" dirty="0" err="1"/>
              <a:t>treatment</a:t>
            </a:r>
            <a:r>
              <a:rPr lang="tr-TR" b="1" dirty="0"/>
              <a:t> </a:t>
            </a:r>
            <a:r>
              <a:rPr lang="tr-TR" b="1" dirty="0" err="1"/>
              <a:t>strategies</a:t>
            </a:r>
            <a:r>
              <a:rPr lang="tr-TR" b="1" dirty="0"/>
              <a:t>.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Nurse</a:t>
            </a:r>
            <a:r>
              <a:rPr lang="tr-TR" b="1" dirty="0"/>
              <a:t> </a:t>
            </a:r>
            <a:r>
              <a:rPr lang="tr-TR" b="1" dirty="0" err="1"/>
              <a:t>Practitioner</a:t>
            </a:r>
            <a:r>
              <a:rPr lang="tr-TR" b="1" dirty="0"/>
              <a:t>. 2018;43(7):41-8.</a:t>
            </a:r>
            <a:endParaRPr lang="tr-TR" b="1" i="1" dirty="0"/>
          </a:p>
          <a:p>
            <a:r>
              <a:rPr lang="tr-TR" b="1" dirty="0"/>
              <a:t>21.	</a:t>
            </a:r>
            <a:r>
              <a:rPr lang="tr-TR" b="1" dirty="0" err="1"/>
              <a:t>Low</a:t>
            </a:r>
            <a:r>
              <a:rPr lang="tr-TR" b="1" dirty="0"/>
              <a:t> AK, </a:t>
            </a:r>
            <a:r>
              <a:rPr lang="tr-TR" b="1" dirty="0" err="1"/>
              <a:t>Bouldin</a:t>
            </a:r>
            <a:r>
              <a:rPr lang="tr-TR" b="1" dirty="0"/>
              <a:t> MJ, </a:t>
            </a:r>
            <a:r>
              <a:rPr lang="tr-TR" b="1" dirty="0" err="1"/>
              <a:t>Sumrall</a:t>
            </a:r>
            <a:r>
              <a:rPr lang="tr-TR" b="1" dirty="0"/>
              <a:t> CD, </a:t>
            </a:r>
            <a:r>
              <a:rPr lang="tr-TR" b="1" dirty="0" err="1"/>
              <a:t>Loustalot</a:t>
            </a:r>
            <a:r>
              <a:rPr lang="tr-TR" b="1" dirty="0"/>
              <a:t> FV, Land KK. A </a:t>
            </a:r>
            <a:r>
              <a:rPr lang="tr-TR" b="1" dirty="0" err="1"/>
              <a:t>clinician’s</a:t>
            </a:r>
            <a:r>
              <a:rPr lang="tr-TR" b="1" dirty="0"/>
              <a:t> </a:t>
            </a:r>
            <a:r>
              <a:rPr lang="tr-TR" b="1" dirty="0" err="1"/>
              <a:t>approach</a:t>
            </a:r>
            <a:r>
              <a:rPr lang="tr-TR" b="1" dirty="0"/>
              <a:t> </a:t>
            </a:r>
            <a:r>
              <a:rPr lang="tr-TR" b="1" dirty="0" err="1"/>
              <a:t>to</a:t>
            </a:r>
            <a:r>
              <a:rPr lang="tr-TR" b="1" dirty="0"/>
              <a:t> </a:t>
            </a:r>
            <a:r>
              <a:rPr lang="tr-TR" b="1" dirty="0" err="1"/>
              <a:t>medical</a:t>
            </a:r>
            <a:r>
              <a:rPr lang="tr-TR" b="1" dirty="0"/>
              <a:t> </a:t>
            </a:r>
            <a:r>
              <a:rPr lang="tr-TR" b="1" dirty="0" err="1"/>
              <a:t>management</a:t>
            </a:r>
            <a:r>
              <a:rPr lang="tr-TR" b="1" dirty="0"/>
              <a:t> of </a:t>
            </a:r>
            <a:r>
              <a:rPr lang="tr-TR" b="1" dirty="0" err="1"/>
              <a:t>obesity</a:t>
            </a:r>
            <a:r>
              <a:rPr lang="tr-TR" b="1" dirty="0"/>
              <a:t>.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American</a:t>
            </a:r>
            <a:r>
              <a:rPr lang="tr-TR" b="1" dirty="0"/>
              <a:t> </a:t>
            </a:r>
            <a:r>
              <a:rPr lang="tr-TR" b="1" dirty="0" err="1"/>
              <a:t>journal</a:t>
            </a:r>
            <a:r>
              <a:rPr lang="tr-TR" b="1" dirty="0"/>
              <a:t> of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medical</a:t>
            </a:r>
            <a:r>
              <a:rPr lang="tr-TR" b="1" dirty="0"/>
              <a:t> </a:t>
            </a:r>
            <a:r>
              <a:rPr lang="tr-TR" b="1" dirty="0" err="1"/>
              <a:t>sciences</a:t>
            </a:r>
            <a:r>
              <a:rPr lang="tr-TR" b="1" dirty="0"/>
              <a:t>. 2006;331(4):175-82.</a:t>
            </a:r>
            <a:endParaRPr lang="tr-TR" b="1" i="1" dirty="0"/>
          </a:p>
          <a:p>
            <a:r>
              <a:rPr lang="tr-TR" b="1" dirty="0"/>
              <a:t>22.	</a:t>
            </a:r>
            <a:r>
              <a:rPr lang="tr-TR" b="1" dirty="0" err="1"/>
              <a:t>Garvey</a:t>
            </a:r>
            <a:r>
              <a:rPr lang="tr-TR" b="1" dirty="0"/>
              <a:t> WT, </a:t>
            </a:r>
            <a:r>
              <a:rPr lang="tr-TR" b="1" dirty="0" err="1"/>
              <a:t>Mechanick</a:t>
            </a:r>
            <a:r>
              <a:rPr lang="tr-TR" b="1" dirty="0"/>
              <a:t> JI, </a:t>
            </a:r>
            <a:r>
              <a:rPr lang="tr-TR" b="1" dirty="0" err="1"/>
              <a:t>Brett</a:t>
            </a:r>
            <a:r>
              <a:rPr lang="tr-TR" b="1" dirty="0"/>
              <a:t> EM, </a:t>
            </a:r>
            <a:r>
              <a:rPr lang="tr-TR" b="1" dirty="0" err="1"/>
              <a:t>Garber</a:t>
            </a:r>
            <a:r>
              <a:rPr lang="tr-TR" b="1" dirty="0"/>
              <a:t> AJ, </a:t>
            </a:r>
            <a:r>
              <a:rPr lang="tr-TR" b="1" dirty="0" err="1"/>
              <a:t>Hurley</a:t>
            </a:r>
            <a:r>
              <a:rPr lang="tr-TR" b="1" dirty="0"/>
              <a:t> DL, </a:t>
            </a:r>
            <a:r>
              <a:rPr lang="tr-TR" b="1" dirty="0" err="1"/>
              <a:t>Jastreboff</a:t>
            </a:r>
            <a:r>
              <a:rPr lang="tr-TR" b="1" dirty="0"/>
              <a:t> AM, et al. </a:t>
            </a:r>
            <a:r>
              <a:rPr lang="tr-TR" b="1" dirty="0" err="1"/>
              <a:t>American</a:t>
            </a:r>
            <a:r>
              <a:rPr lang="tr-TR" b="1" dirty="0"/>
              <a:t> </a:t>
            </a:r>
            <a:r>
              <a:rPr lang="tr-TR" b="1" dirty="0" err="1"/>
              <a:t>Association</a:t>
            </a:r>
            <a:r>
              <a:rPr lang="tr-TR" b="1" dirty="0"/>
              <a:t> of </a:t>
            </a:r>
            <a:r>
              <a:rPr lang="tr-TR" b="1" dirty="0" err="1"/>
              <a:t>Clinical</a:t>
            </a:r>
            <a:r>
              <a:rPr lang="tr-TR" b="1" dirty="0"/>
              <a:t> </a:t>
            </a:r>
            <a:r>
              <a:rPr lang="tr-TR" b="1" dirty="0" err="1"/>
              <a:t>Endocrinologists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American</a:t>
            </a:r>
            <a:r>
              <a:rPr lang="tr-TR" b="1" dirty="0"/>
              <a:t> </a:t>
            </a:r>
            <a:r>
              <a:rPr lang="tr-TR" b="1" dirty="0" err="1"/>
              <a:t>College</a:t>
            </a:r>
            <a:r>
              <a:rPr lang="tr-TR" b="1" dirty="0"/>
              <a:t> of </a:t>
            </a:r>
            <a:r>
              <a:rPr lang="tr-TR" b="1" dirty="0" err="1"/>
              <a:t>Endocrinology</a:t>
            </a:r>
            <a:r>
              <a:rPr lang="tr-TR" b="1" dirty="0"/>
              <a:t> </a:t>
            </a:r>
            <a:r>
              <a:rPr lang="tr-TR" b="1" dirty="0" err="1"/>
              <a:t>comprehensive</a:t>
            </a:r>
            <a:r>
              <a:rPr lang="tr-TR" b="1" dirty="0"/>
              <a:t> </a:t>
            </a:r>
            <a:r>
              <a:rPr lang="tr-TR" b="1" dirty="0" err="1"/>
              <a:t>clinical</a:t>
            </a:r>
            <a:r>
              <a:rPr lang="tr-TR" b="1" dirty="0"/>
              <a:t> </a:t>
            </a:r>
            <a:r>
              <a:rPr lang="tr-TR" b="1" dirty="0" err="1"/>
              <a:t>practice</a:t>
            </a:r>
            <a:r>
              <a:rPr lang="tr-TR" b="1" dirty="0"/>
              <a:t> </a:t>
            </a:r>
            <a:r>
              <a:rPr lang="tr-TR" b="1" dirty="0" err="1"/>
              <a:t>guidelines</a:t>
            </a:r>
            <a:r>
              <a:rPr lang="tr-TR" b="1" dirty="0"/>
              <a:t> </a:t>
            </a:r>
            <a:r>
              <a:rPr lang="tr-TR" b="1" dirty="0" err="1"/>
              <a:t>for</a:t>
            </a:r>
            <a:r>
              <a:rPr lang="tr-TR" b="1" dirty="0"/>
              <a:t> </a:t>
            </a:r>
            <a:r>
              <a:rPr lang="tr-TR" b="1" dirty="0" err="1"/>
              <a:t>medical</a:t>
            </a:r>
            <a:r>
              <a:rPr lang="tr-TR" b="1" dirty="0"/>
              <a:t> </a:t>
            </a:r>
            <a:r>
              <a:rPr lang="tr-TR" b="1" dirty="0" err="1"/>
              <a:t>care</a:t>
            </a:r>
            <a:r>
              <a:rPr lang="tr-TR" b="1" dirty="0"/>
              <a:t> of </a:t>
            </a:r>
            <a:r>
              <a:rPr lang="tr-TR" b="1" dirty="0" err="1"/>
              <a:t>patients</a:t>
            </a:r>
            <a:r>
              <a:rPr lang="tr-TR" b="1" dirty="0"/>
              <a:t> </a:t>
            </a:r>
            <a:r>
              <a:rPr lang="tr-TR" b="1" dirty="0" err="1"/>
              <a:t>with</a:t>
            </a:r>
            <a:r>
              <a:rPr lang="tr-TR" b="1" dirty="0"/>
              <a:t> </a:t>
            </a:r>
            <a:r>
              <a:rPr lang="tr-TR" b="1" dirty="0" err="1"/>
              <a:t>obesity</a:t>
            </a:r>
            <a:r>
              <a:rPr lang="tr-TR" b="1" dirty="0"/>
              <a:t>. </a:t>
            </a:r>
            <a:r>
              <a:rPr lang="tr-TR" b="1" dirty="0" err="1"/>
              <a:t>Endocrine</a:t>
            </a:r>
            <a:r>
              <a:rPr lang="tr-TR" b="1" dirty="0"/>
              <a:t> </a:t>
            </a:r>
            <a:r>
              <a:rPr lang="tr-TR" b="1" dirty="0" err="1"/>
              <a:t>Practice</a:t>
            </a:r>
            <a:r>
              <a:rPr lang="tr-TR" b="1" dirty="0"/>
              <a:t>. 2016;22(s3):1-203.</a:t>
            </a:r>
            <a:endParaRPr lang="tr-TR" b="1" i="1" dirty="0"/>
          </a:p>
          <a:p>
            <a:r>
              <a:rPr lang="tr-TR" b="1" dirty="0"/>
              <a:t>23.	</a:t>
            </a:r>
            <a:r>
              <a:rPr lang="tr-TR" b="1" dirty="0" err="1"/>
              <a:t>Health</a:t>
            </a:r>
            <a:r>
              <a:rPr lang="tr-TR" b="1" dirty="0"/>
              <a:t> </a:t>
            </a:r>
            <a:r>
              <a:rPr lang="tr-TR" b="1" dirty="0" err="1"/>
              <a:t>NIo</a:t>
            </a:r>
            <a:r>
              <a:rPr lang="tr-TR" b="1" dirty="0"/>
              <a:t>. </a:t>
            </a:r>
            <a:r>
              <a:rPr lang="tr-TR" b="1" dirty="0" err="1"/>
              <a:t>Clinical</a:t>
            </a:r>
            <a:r>
              <a:rPr lang="tr-TR" b="1" dirty="0"/>
              <a:t> </a:t>
            </a:r>
            <a:r>
              <a:rPr lang="tr-TR" b="1" dirty="0" err="1"/>
              <a:t>guidelines</a:t>
            </a:r>
            <a:r>
              <a:rPr lang="tr-TR" b="1" dirty="0"/>
              <a:t> on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identification</a:t>
            </a:r>
            <a:r>
              <a:rPr lang="tr-TR" b="1" dirty="0"/>
              <a:t>, </a:t>
            </a:r>
            <a:r>
              <a:rPr lang="tr-TR" b="1" dirty="0" err="1"/>
              <a:t>evaluation</a:t>
            </a:r>
            <a:r>
              <a:rPr lang="tr-TR" b="1" dirty="0"/>
              <a:t>,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treatment</a:t>
            </a:r>
            <a:r>
              <a:rPr lang="tr-TR" b="1" dirty="0"/>
              <a:t> of </a:t>
            </a:r>
            <a:r>
              <a:rPr lang="tr-TR" b="1" dirty="0" err="1"/>
              <a:t>overweight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obesity</a:t>
            </a:r>
            <a:r>
              <a:rPr lang="tr-TR" b="1" dirty="0"/>
              <a:t> in </a:t>
            </a:r>
            <a:r>
              <a:rPr lang="tr-TR" b="1" dirty="0" err="1"/>
              <a:t>adults</a:t>
            </a:r>
            <a:r>
              <a:rPr lang="tr-TR" b="1" dirty="0"/>
              <a:t>: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evidence</a:t>
            </a:r>
            <a:r>
              <a:rPr lang="tr-TR" b="1" dirty="0"/>
              <a:t> </a:t>
            </a:r>
            <a:r>
              <a:rPr lang="tr-TR" b="1" dirty="0" err="1"/>
              <a:t>report</a:t>
            </a:r>
            <a:r>
              <a:rPr lang="tr-TR" b="1" dirty="0"/>
              <a:t>. </a:t>
            </a:r>
            <a:r>
              <a:rPr lang="tr-TR" b="1" dirty="0" err="1"/>
              <a:t>National</a:t>
            </a:r>
            <a:r>
              <a:rPr lang="tr-TR" b="1" dirty="0"/>
              <a:t> </a:t>
            </a:r>
            <a:r>
              <a:rPr lang="tr-TR" b="1" dirty="0" err="1"/>
              <a:t>Institutes</a:t>
            </a:r>
            <a:r>
              <a:rPr lang="tr-TR" b="1" dirty="0"/>
              <a:t> of </a:t>
            </a:r>
            <a:r>
              <a:rPr lang="tr-TR" b="1" dirty="0" err="1"/>
              <a:t>Health</a:t>
            </a:r>
            <a:r>
              <a:rPr lang="tr-TR" b="1" dirty="0"/>
              <a:t>; </a:t>
            </a:r>
            <a:r>
              <a:rPr lang="tr-TR" b="1" dirty="0" err="1"/>
              <a:t>National</a:t>
            </a:r>
            <a:r>
              <a:rPr lang="tr-TR" b="1" dirty="0"/>
              <a:t> </a:t>
            </a:r>
            <a:r>
              <a:rPr lang="tr-TR" b="1" dirty="0" err="1"/>
              <a:t>Heart</a:t>
            </a:r>
            <a:r>
              <a:rPr lang="tr-TR" b="1" dirty="0"/>
              <a:t>, </a:t>
            </a:r>
            <a:r>
              <a:rPr lang="tr-TR" b="1" dirty="0" err="1"/>
              <a:t>Lung</a:t>
            </a:r>
            <a:r>
              <a:rPr lang="tr-TR" b="1" dirty="0"/>
              <a:t>, </a:t>
            </a:r>
            <a:r>
              <a:rPr lang="tr-TR" b="1" dirty="0" err="1"/>
              <a:t>and</a:t>
            </a:r>
            <a:r>
              <a:rPr lang="tr-TR" b="1" dirty="0"/>
              <a:t> Blood </a:t>
            </a:r>
            <a:r>
              <a:rPr lang="tr-TR" b="1" dirty="0" err="1"/>
              <a:t>Institute</a:t>
            </a:r>
            <a:r>
              <a:rPr lang="tr-TR" b="1" dirty="0"/>
              <a:t>; </a:t>
            </a:r>
            <a:r>
              <a:rPr lang="tr-TR" b="1" dirty="0" err="1"/>
              <a:t>September</a:t>
            </a:r>
            <a:r>
              <a:rPr lang="tr-TR" b="1" dirty="0"/>
              <a:t> 1998. </a:t>
            </a:r>
            <a:r>
              <a:rPr lang="tr-TR" b="1" dirty="0" err="1"/>
              <a:t>Publication</a:t>
            </a:r>
            <a:r>
              <a:rPr lang="tr-TR" b="1" dirty="0"/>
              <a:t> No. 98-4083. 2006.</a:t>
            </a:r>
            <a:endParaRPr lang="tr-TR" b="1" i="1" dirty="0"/>
          </a:p>
          <a:p>
            <a:r>
              <a:rPr lang="tr-TR" b="1" dirty="0"/>
              <a:t>24.	</a:t>
            </a:r>
            <a:r>
              <a:rPr lang="tr-TR" b="1" dirty="0" err="1"/>
              <a:t>Strychar</a:t>
            </a:r>
            <a:r>
              <a:rPr lang="tr-TR" b="1" dirty="0"/>
              <a:t> I. </a:t>
            </a:r>
            <a:r>
              <a:rPr lang="tr-TR" b="1" dirty="0" err="1"/>
              <a:t>Diet</a:t>
            </a:r>
            <a:r>
              <a:rPr lang="tr-TR" b="1" dirty="0"/>
              <a:t> in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management</a:t>
            </a:r>
            <a:r>
              <a:rPr lang="tr-TR" b="1" dirty="0"/>
              <a:t> of </a:t>
            </a:r>
            <a:r>
              <a:rPr lang="tr-TR" b="1" dirty="0" err="1"/>
              <a:t>weight</a:t>
            </a:r>
            <a:r>
              <a:rPr lang="tr-TR" b="1" dirty="0"/>
              <a:t> </a:t>
            </a:r>
            <a:r>
              <a:rPr lang="tr-TR" b="1" dirty="0" err="1"/>
              <a:t>loss</a:t>
            </a:r>
            <a:r>
              <a:rPr lang="tr-TR" b="1" dirty="0"/>
              <a:t>. </a:t>
            </a:r>
            <a:r>
              <a:rPr lang="tr-TR" b="1" dirty="0" err="1"/>
              <a:t>Canadian</a:t>
            </a:r>
            <a:r>
              <a:rPr lang="tr-TR" b="1" dirty="0"/>
              <a:t> </a:t>
            </a:r>
            <a:r>
              <a:rPr lang="tr-TR" b="1" dirty="0" err="1"/>
              <a:t>Medical</a:t>
            </a:r>
            <a:r>
              <a:rPr lang="tr-TR" b="1" dirty="0"/>
              <a:t> </a:t>
            </a:r>
            <a:r>
              <a:rPr lang="tr-TR" b="1" dirty="0" err="1"/>
              <a:t>Association</a:t>
            </a:r>
            <a:r>
              <a:rPr lang="tr-TR" b="1" dirty="0"/>
              <a:t> </a:t>
            </a:r>
            <a:r>
              <a:rPr lang="tr-TR" b="1" dirty="0" err="1"/>
              <a:t>Journal</a:t>
            </a:r>
            <a:r>
              <a:rPr lang="tr-TR" b="1" dirty="0"/>
              <a:t>. 2006;174(1):56-63.</a:t>
            </a:r>
            <a:endParaRPr lang="tr-TR" b="1" i="1" dirty="0"/>
          </a:p>
          <a:p>
            <a:r>
              <a:rPr lang="tr-TR" b="1" dirty="0"/>
              <a:t>25.	</a:t>
            </a:r>
            <a:r>
              <a:rPr lang="tr-TR" b="1" dirty="0" err="1"/>
              <a:t>Organization</a:t>
            </a:r>
            <a:r>
              <a:rPr lang="tr-TR" b="1" dirty="0"/>
              <a:t> WH. </a:t>
            </a:r>
            <a:r>
              <a:rPr lang="tr-TR" b="1" dirty="0" err="1"/>
              <a:t>Obesity</a:t>
            </a:r>
            <a:r>
              <a:rPr lang="tr-TR" b="1" dirty="0"/>
              <a:t>: </a:t>
            </a:r>
            <a:r>
              <a:rPr lang="tr-TR" b="1" dirty="0" err="1"/>
              <a:t>preventing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managing</a:t>
            </a:r>
            <a:r>
              <a:rPr lang="tr-TR" b="1" dirty="0"/>
              <a:t> </a:t>
            </a:r>
            <a:r>
              <a:rPr lang="tr-TR" b="1" dirty="0" err="1"/>
              <a:t>the</a:t>
            </a:r>
            <a:r>
              <a:rPr lang="tr-TR" b="1" dirty="0"/>
              <a:t> global </a:t>
            </a:r>
            <a:r>
              <a:rPr lang="tr-TR" b="1" dirty="0" err="1"/>
              <a:t>epidemic</a:t>
            </a:r>
            <a:r>
              <a:rPr lang="tr-TR" b="1" dirty="0"/>
              <a:t>: World </a:t>
            </a:r>
            <a:r>
              <a:rPr lang="tr-TR" b="1" dirty="0" err="1"/>
              <a:t>Health</a:t>
            </a:r>
            <a:r>
              <a:rPr lang="tr-TR" b="1" dirty="0"/>
              <a:t> </a:t>
            </a:r>
            <a:r>
              <a:rPr lang="tr-TR" b="1" dirty="0" err="1"/>
              <a:t>Organization</a:t>
            </a:r>
            <a:r>
              <a:rPr lang="tr-TR" b="1" dirty="0"/>
              <a:t>; 2000.</a:t>
            </a:r>
            <a:endParaRPr lang="tr-TR" b="1" i="1" dirty="0"/>
          </a:p>
          <a:p>
            <a:r>
              <a:rPr lang="tr-TR" b="1" dirty="0"/>
              <a:t>26.	Bakanlığı TS. Türkiye Fiziksel Aktivite Rehberi 2014. Ankara: </a:t>
            </a:r>
            <a:r>
              <a:rPr lang="tr-TR" b="1" dirty="0" err="1"/>
              <a:t>Kuban</a:t>
            </a:r>
            <a:r>
              <a:rPr lang="tr-TR" b="1" dirty="0"/>
              <a:t> Matbaacılık Yayıncılık Sağlık Bakanlığı Yayın. 2015(940).</a:t>
            </a:r>
            <a:endParaRPr lang="tr-TR" b="1" i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58915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1F53D65-2489-4AE1-BB43-3342EF491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tr-TR"/>
              <a:t>Giriş</a:t>
            </a:r>
            <a:endParaRPr lang="tr-TR" dirty="0"/>
          </a:p>
        </p:txBody>
      </p:sp>
      <p:pic>
        <p:nvPicPr>
          <p:cNvPr id="1026" name="Picture 2" descr="GÃ¶rÃ¼ntÃ¼nÃ¼n olasÄ± iÃ§eriÄi: yazÄ±">
            <a:extLst>
              <a:ext uri="{FF2B5EF4-FFF2-40B4-BE49-F238E27FC236}">
                <a16:creationId xmlns:a16="http://schemas.microsoft.com/office/drawing/2014/main" id="{1EF1AF31-94FA-4C2C-B27E-C72F1031DE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416" y="1465861"/>
            <a:ext cx="888916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F35FB3D9-6FED-438C-B42A-B57FAF655476}"/>
              </a:ext>
            </a:extLst>
          </p:cNvPr>
          <p:cNvSpPr txBox="1"/>
          <p:nvPr/>
        </p:nvSpPr>
        <p:spPr>
          <a:xfrm>
            <a:off x="6415790" y="5819402"/>
            <a:ext cx="4124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	2018, Dünya Sağlık Örgütü</a:t>
            </a:r>
          </a:p>
        </p:txBody>
      </p:sp>
    </p:spTree>
    <p:extLst>
      <p:ext uri="{BB962C8B-B14F-4D97-AF65-F5344CB8AC3E}">
        <p14:creationId xmlns:p14="http://schemas.microsoft.com/office/powerpoint/2010/main" val="3032805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F80433B-7568-4FF4-9A3F-DDECB2DCA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Giriş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59EDB9-5D8D-4FAA-AB25-A82B6D83C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/>
              <a:t>Dünya genelinde fazla kiloluluk erkeklerde, </a:t>
            </a:r>
            <a:r>
              <a:rPr lang="tr-TR" dirty="0" err="1"/>
              <a:t>obezite</a:t>
            </a:r>
            <a:r>
              <a:rPr lang="tr-TR" dirty="0"/>
              <a:t> ise kadınlarda daha yaygın olarak görülmektedir.</a:t>
            </a:r>
          </a:p>
          <a:p>
            <a:pPr algn="just"/>
            <a:r>
              <a:rPr lang="tr-TR" dirty="0"/>
              <a:t>Kentsel ve kırsal yerleşim yerlerinin </a:t>
            </a:r>
            <a:r>
              <a:rPr lang="tr-TR" dirty="0" err="1"/>
              <a:t>obezite</a:t>
            </a:r>
            <a:r>
              <a:rPr lang="tr-TR" dirty="0"/>
              <a:t> oranları birbirine yakın olmakla birlikte genel olarak erişkin yaşlardaki Türk toplumunun 2/3’ü fazla kilolu veya </a:t>
            </a:r>
            <a:r>
              <a:rPr lang="tr-TR" dirty="0" err="1"/>
              <a:t>obezdir</a:t>
            </a:r>
            <a:r>
              <a:rPr lang="tr-TR" dirty="0"/>
              <a:t>.</a:t>
            </a:r>
          </a:p>
        </p:txBody>
      </p:sp>
      <p:pic>
        <p:nvPicPr>
          <p:cNvPr id="2050" name="Picture 2" descr="komik ÅiÅman ile ilgili gÃ¶rsel sonucu">
            <a:extLst>
              <a:ext uri="{FF2B5EF4-FFF2-40B4-BE49-F238E27FC236}">
                <a16:creationId xmlns:a16="http://schemas.microsoft.com/office/drawing/2014/main" id="{AB8C01DD-441D-4E4A-9D84-322801DDB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03" y="4181861"/>
            <a:ext cx="3746594" cy="267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678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40E5A51-5C71-4E02-A615-862D01DCC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Tanım</a:t>
            </a:r>
            <a:br>
              <a:rPr lang="tr-TR" b="1" i="1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B135BE9-4EB9-468B-B4B3-87AE276DD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/>
              <a:t>DSÖ (Dünya Sağlık Örgütü), </a:t>
            </a:r>
            <a:r>
              <a:rPr lang="tr-TR" dirty="0" err="1"/>
              <a:t>obeziteyi</a:t>
            </a:r>
            <a:r>
              <a:rPr lang="tr-TR" dirty="0"/>
              <a:t> vücutta sağlığı bozacak ölçüde anormal veya aşırı yağ birikmesi olarak </a:t>
            </a:r>
            <a:r>
              <a:rPr lang="tr-TR" dirty="0" err="1"/>
              <a:t>tanımlamakatadır</a:t>
            </a:r>
            <a:r>
              <a:rPr lang="tr-TR" dirty="0"/>
              <a:t>. </a:t>
            </a:r>
          </a:p>
          <a:p>
            <a:pPr algn="just"/>
            <a:r>
              <a:rPr lang="tr-TR" dirty="0"/>
              <a:t>Vücut yağ yüzdesini belirlemek kolay olmadığı için </a:t>
            </a:r>
            <a:r>
              <a:rPr lang="tr-TR" dirty="0" err="1"/>
              <a:t>obezite</a:t>
            </a:r>
            <a:r>
              <a:rPr lang="tr-TR" dirty="0"/>
              <a:t>, aşırı yağdan daha çok aşırı kilo olarak tanımlanmaktadır. </a:t>
            </a:r>
          </a:p>
          <a:p>
            <a:pPr algn="just"/>
            <a:r>
              <a:rPr lang="tr-TR" dirty="0" err="1"/>
              <a:t>Obezitenin</a:t>
            </a:r>
            <a:r>
              <a:rPr lang="tr-TR" dirty="0"/>
              <a:t> tanım ve derecelendirilmesi beden kitle indeksine (BKİ = Ağırlık [kg] / Boy [m²]) dayanarak yapılmaktadır. </a:t>
            </a:r>
          </a:p>
        </p:txBody>
      </p:sp>
    </p:spTree>
    <p:extLst>
      <p:ext uri="{BB962C8B-B14F-4D97-AF65-F5344CB8AC3E}">
        <p14:creationId xmlns:p14="http://schemas.microsoft.com/office/powerpoint/2010/main" val="2359052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DF32898-575B-46EA-8F01-FD4F5AA5B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Tanım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C974A5F-B7E0-4E12-A603-58523B0D6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6" name="Nesne 5">
            <a:extLst>
              <a:ext uri="{FF2B5EF4-FFF2-40B4-BE49-F238E27FC236}">
                <a16:creationId xmlns:a16="http://schemas.microsoft.com/office/drawing/2014/main" id="{0D3BDD99-2F4F-4FF4-9932-2F74C4450A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346751"/>
              </p:ext>
            </p:extLst>
          </p:nvPr>
        </p:nvGraphicFramePr>
        <p:xfrm>
          <a:off x="257175" y="1828800"/>
          <a:ext cx="12101513" cy="464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" name="Document" r:id="rId3" imgW="5490050" imgH="2110396" progId="Word.Document.12">
                  <p:embed/>
                </p:oleObj>
              </mc:Choice>
              <mc:Fallback>
                <p:oleObj name="Document" r:id="rId3" imgW="5490050" imgH="21103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7175" y="1828800"/>
                        <a:ext cx="12101513" cy="4643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etin kutusu 6">
            <a:extLst>
              <a:ext uri="{FF2B5EF4-FFF2-40B4-BE49-F238E27FC236}">
                <a16:creationId xmlns:a16="http://schemas.microsoft.com/office/drawing/2014/main" id="{EF2DB55E-2603-431F-85FA-DC642B345DA6}"/>
              </a:ext>
            </a:extLst>
          </p:cNvPr>
          <p:cNvSpPr txBox="1"/>
          <p:nvPr/>
        </p:nvSpPr>
        <p:spPr>
          <a:xfrm>
            <a:off x="5104228" y="5613009"/>
            <a:ext cx="6836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					 TEMD 2018</a:t>
            </a:r>
          </a:p>
        </p:txBody>
      </p:sp>
    </p:spTree>
    <p:extLst>
      <p:ext uri="{BB962C8B-B14F-4D97-AF65-F5344CB8AC3E}">
        <p14:creationId xmlns:p14="http://schemas.microsoft.com/office/powerpoint/2010/main" val="4237750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1527</Words>
  <Application>Microsoft Office PowerPoint</Application>
  <PresentationFormat>Geniş ekran</PresentationFormat>
  <Paragraphs>193</Paragraphs>
  <Slides>50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50</vt:i4>
      </vt:variant>
    </vt:vector>
  </HeadingPairs>
  <TitlesOfParts>
    <vt:vector size="56" baseType="lpstr">
      <vt:lpstr>Arial</vt:lpstr>
      <vt:lpstr>Calibri</vt:lpstr>
      <vt:lpstr>Calibri Light</vt:lpstr>
      <vt:lpstr>Times New Roman</vt:lpstr>
      <vt:lpstr>Office Teması</vt:lpstr>
      <vt:lpstr>Document</vt:lpstr>
      <vt:lpstr>Obez Bireye Yaklaşım</vt:lpstr>
      <vt:lpstr>Amaç</vt:lpstr>
      <vt:lpstr>Hedefler</vt:lpstr>
      <vt:lpstr>Giriş</vt:lpstr>
      <vt:lpstr>Giriş</vt:lpstr>
      <vt:lpstr>Giriş</vt:lpstr>
      <vt:lpstr>Giriş</vt:lpstr>
      <vt:lpstr>Tanım </vt:lpstr>
      <vt:lpstr>Tanım</vt:lpstr>
      <vt:lpstr>Etiyoloji </vt:lpstr>
      <vt:lpstr>Etiyoloji</vt:lpstr>
      <vt:lpstr>Etiyoloji</vt:lpstr>
      <vt:lpstr>PowerPoint Sunusu</vt:lpstr>
      <vt:lpstr>PowerPoint Sunusu</vt:lpstr>
      <vt:lpstr>PowerPoint Sunusu</vt:lpstr>
      <vt:lpstr>Obezitesi olan hastanın değerlendirilmesi </vt:lpstr>
      <vt:lpstr>Obezitesi olan hastanın değerlendirilmesi </vt:lpstr>
      <vt:lpstr>PowerPoint Sunusu</vt:lpstr>
      <vt:lpstr>PowerPoint Sunusu</vt:lpstr>
      <vt:lpstr>PowerPoint Sunusu</vt:lpstr>
      <vt:lpstr>Obezitede tedavi </vt:lpstr>
      <vt:lpstr>Obezitede tedavi </vt:lpstr>
      <vt:lpstr>Obezitede tedavi </vt:lpstr>
      <vt:lpstr>Obezitede tedavi </vt:lpstr>
      <vt:lpstr>Obezitede tedavi </vt:lpstr>
      <vt:lpstr>Obezitede tedavi </vt:lpstr>
      <vt:lpstr>Obezitede tedavi </vt:lpstr>
      <vt:lpstr>Obezitede tedavi </vt:lpstr>
      <vt:lpstr>Obezitede tedavi</vt:lpstr>
      <vt:lpstr>Obezitede tedavi</vt:lpstr>
      <vt:lpstr>Obezitede tedavi</vt:lpstr>
      <vt:lpstr>Obezitede tedavi</vt:lpstr>
      <vt:lpstr>Obezitede tedavi</vt:lpstr>
      <vt:lpstr>Obezitede tedavi</vt:lpstr>
      <vt:lpstr>Obezitede tedavi</vt:lpstr>
      <vt:lpstr>Obezitede tedavi</vt:lpstr>
      <vt:lpstr>Obezitede tedavi</vt:lpstr>
      <vt:lpstr>Obezitede tedavi</vt:lpstr>
      <vt:lpstr>Obezitede tedavi</vt:lpstr>
      <vt:lpstr>Obezitede tedavi</vt:lpstr>
      <vt:lpstr>Obezitede tedavi</vt:lpstr>
      <vt:lpstr>Obezitede tedavi</vt:lpstr>
      <vt:lpstr>Obezitede tedavi</vt:lpstr>
      <vt:lpstr>Obezitede tedavi</vt:lpstr>
      <vt:lpstr>Obezitede tedavi</vt:lpstr>
      <vt:lpstr>PowerPoint Sunusu</vt:lpstr>
      <vt:lpstr>Sonuç </vt:lpstr>
      <vt:lpstr>PowerPoint Sunusu</vt:lpstr>
      <vt:lpstr>Kaynaklar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Birinci Basamak Obezite Yönetimi</dc:title>
  <dc:creator>lenovo</dc:creator>
  <cp:lastModifiedBy>lenovo</cp:lastModifiedBy>
  <cp:revision>81</cp:revision>
  <dcterms:created xsi:type="dcterms:W3CDTF">2018-09-22T18:28:04Z</dcterms:created>
  <dcterms:modified xsi:type="dcterms:W3CDTF">2018-09-25T05:50:48Z</dcterms:modified>
</cp:coreProperties>
</file>