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61"/>
  </p:notesMasterIdLst>
  <p:sldIdLst>
    <p:sldId id="256" r:id="rId3"/>
    <p:sldId id="257" r:id="rId4"/>
    <p:sldId id="258" r:id="rId5"/>
    <p:sldId id="259" r:id="rId6"/>
    <p:sldId id="315" r:id="rId7"/>
    <p:sldId id="261" r:id="rId8"/>
    <p:sldId id="262" r:id="rId9"/>
    <p:sldId id="265" r:id="rId10"/>
    <p:sldId id="273" r:id="rId11"/>
    <p:sldId id="325" r:id="rId12"/>
    <p:sldId id="276" r:id="rId13"/>
    <p:sldId id="277" r:id="rId14"/>
    <p:sldId id="263" r:id="rId15"/>
    <p:sldId id="274" r:id="rId16"/>
    <p:sldId id="278" r:id="rId17"/>
    <p:sldId id="266" r:id="rId18"/>
    <p:sldId id="267" r:id="rId19"/>
    <p:sldId id="268" r:id="rId20"/>
    <p:sldId id="269" r:id="rId21"/>
    <p:sldId id="272" r:id="rId22"/>
    <p:sldId id="316" r:id="rId23"/>
    <p:sldId id="271" r:id="rId24"/>
    <p:sldId id="317" r:id="rId25"/>
    <p:sldId id="279" r:id="rId26"/>
    <p:sldId id="280" r:id="rId27"/>
    <p:sldId id="281" r:id="rId28"/>
    <p:sldId id="318" r:id="rId29"/>
    <p:sldId id="319" r:id="rId30"/>
    <p:sldId id="285" r:id="rId31"/>
    <p:sldId id="286" r:id="rId32"/>
    <p:sldId id="287" r:id="rId33"/>
    <p:sldId id="288" r:id="rId34"/>
    <p:sldId id="293" r:id="rId35"/>
    <p:sldId id="294" r:id="rId36"/>
    <p:sldId id="289" r:id="rId37"/>
    <p:sldId id="290" r:id="rId38"/>
    <p:sldId id="301" r:id="rId39"/>
    <p:sldId id="320" r:id="rId40"/>
    <p:sldId id="292" r:id="rId41"/>
    <p:sldId id="321" r:id="rId42"/>
    <p:sldId id="296" r:id="rId43"/>
    <p:sldId id="297" r:id="rId44"/>
    <p:sldId id="298" r:id="rId45"/>
    <p:sldId id="299" r:id="rId46"/>
    <p:sldId id="322" r:id="rId47"/>
    <p:sldId id="326" r:id="rId48"/>
    <p:sldId id="323" r:id="rId49"/>
    <p:sldId id="327" r:id="rId50"/>
    <p:sldId id="303" r:id="rId51"/>
    <p:sldId id="304" r:id="rId52"/>
    <p:sldId id="305" r:id="rId53"/>
    <p:sldId id="314" r:id="rId54"/>
    <p:sldId id="306" r:id="rId55"/>
    <p:sldId id="307" r:id="rId56"/>
    <p:sldId id="324" r:id="rId57"/>
    <p:sldId id="308" r:id="rId58"/>
    <p:sldId id="328" r:id="rId59"/>
    <p:sldId id="329" r:id="rId60"/>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11" d="100"/>
          <a:sy n="111" d="100"/>
        </p:scale>
        <p:origin x="-55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4BE3DD-67BC-4CE5-974C-275AC92117E9}" type="doc">
      <dgm:prSet loTypeId="urn:microsoft.com/office/officeart/2005/8/layout/vProcess5" loCatId="process" qsTypeId="urn:microsoft.com/office/officeart/2005/8/quickstyle/simple3" qsCatId="simple" csTypeId="urn:microsoft.com/office/officeart/2005/8/colors/accent6_2" csCatId="accent6"/>
      <dgm:spPr/>
      <dgm:t>
        <a:bodyPr/>
        <a:lstStyle/>
        <a:p>
          <a:endParaRPr lang="en-US"/>
        </a:p>
      </dgm:t>
    </dgm:pt>
    <dgm:pt modelId="{418EA6A0-34C3-482A-9DFF-05E08E67B552}">
      <dgm:prSet/>
      <dgm:spPr/>
      <dgm:t>
        <a:bodyPr/>
        <a:lstStyle/>
        <a:p>
          <a:r>
            <a:rPr lang="tr-TR"/>
            <a:t>Dislipidemi tanımını yapabilmek</a:t>
          </a:r>
          <a:endParaRPr lang="en-US"/>
        </a:p>
      </dgm:t>
    </dgm:pt>
    <dgm:pt modelId="{9E48FD88-8809-43A2-AEB4-7808B873C930}" type="parTrans" cxnId="{CCBF50DF-86FE-408D-8D43-CC658C7EDD0D}">
      <dgm:prSet/>
      <dgm:spPr/>
      <dgm:t>
        <a:bodyPr/>
        <a:lstStyle/>
        <a:p>
          <a:endParaRPr lang="en-US"/>
        </a:p>
      </dgm:t>
    </dgm:pt>
    <dgm:pt modelId="{FB821571-2DEA-4413-AF86-BD9B272DF123}" type="sibTrans" cxnId="{CCBF50DF-86FE-408D-8D43-CC658C7EDD0D}">
      <dgm:prSet/>
      <dgm:spPr/>
      <dgm:t>
        <a:bodyPr/>
        <a:lstStyle/>
        <a:p>
          <a:endParaRPr lang="en-US"/>
        </a:p>
      </dgm:t>
    </dgm:pt>
    <dgm:pt modelId="{BE973E51-0277-443B-87CE-6C9BD6355456}">
      <dgm:prSet/>
      <dgm:spPr/>
      <dgm:t>
        <a:bodyPr/>
        <a:lstStyle/>
        <a:p>
          <a:r>
            <a:rPr lang="tr-TR"/>
            <a:t>Dislipidemi sınıflamasını  yapabilmek</a:t>
          </a:r>
          <a:endParaRPr lang="en-US"/>
        </a:p>
      </dgm:t>
    </dgm:pt>
    <dgm:pt modelId="{E7DDDD07-513C-477D-9DD8-280112F2C2AE}" type="parTrans" cxnId="{E8CBE92E-87CA-4785-8BBD-7F4CD8E3024C}">
      <dgm:prSet/>
      <dgm:spPr/>
      <dgm:t>
        <a:bodyPr/>
        <a:lstStyle/>
        <a:p>
          <a:endParaRPr lang="en-US"/>
        </a:p>
      </dgm:t>
    </dgm:pt>
    <dgm:pt modelId="{1604AB1F-B03D-450E-9909-DA5E5F7499A5}" type="sibTrans" cxnId="{E8CBE92E-87CA-4785-8BBD-7F4CD8E3024C}">
      <dgm:prSet/>
      <dgm:spPr/>
      <dgm:t>
        <a:bodyPr/>
        <a:lstStyle/>
        <a:p>
          <a:endParaRPr lang="en-US"/>
        </a:p>
      </dgm:t>
    </dgm:pt>
    <dgm:pt modelId="{5C465E62-E7A7-43D6-89AF-FD765EE4E015}">
      <dgm:prSet/>
      <dgm:spPr/>
      <dgm:t>
        <a:bodyPr/>
        <a:lstStyle/>
        <a:p>
          <a:r>
            <a:rPr lang="tr-TR"/>
            <a:t>Dislipidemide risk değerlendirmesi yapabilmek</a:t>
          </a:r>
          <a:endParaRPr lang="en-US"/>
        </a:p>
      </dgm:t>
    </dgm:pt>
    <dgm:pt modelId="{73EDBFB9-8CA0-404B-AB9F-D95DEB81F600}" type="parTrans" cxnId="{3585E640-E59D-4DFD-A115-2425354A33D5}">
      <dgm:prSet/>
      <dgm:spPr/>
      <dgm:t>
        <a:bodyPr/>
        <a:lstStyle/>
        <a:p>
          <a:endParaRPr lang="en-US"/>
        </a:p>
      </dgm:t>
    </dgm:pt>
    <dgm:pt modelId="{830E56FB-3B14-484E-843F-946CAB057A61}" type="sibTrans" cxnId="{3585E640-E59D-4DFD-A115-2425354A33D5}">
      <dgm:prSet/>
      <dgm:spPr/>
      <dgm:t>
        <a:bodyPr/>
        <a:lstStyle/>
        <a:p>
          <a:endParaRPr lang="en-US"/>
        </a:p>
      </dgm:t>
    </dgm:pt>
    <dgm:pt modelId="{496AB979-E1DD-4112-A81F-3A9933758C31}">
      <dgm:prSet/>
      <dgm:spPr/>
      <dgm:t>
        <a:bodyPr/>
        <a:lstStyle/>
        <a:p>
          <a:r>
            <a:rPr lang="tr-TR"/>
            <a:t>Dislipidemi tedavi hedefini sayabilmek</a:t>
          </a:r>
          <a:endParaRPr lang="en-US"/>
        </a:p>
      </dgm:t>
    </dgm:pt>
    <dgm:pt modelId="{31E309B4-0BD0-4D28-8E1B-C901EEFFF9BC}" type="parTrans" cxnId="{040010A3-8D04-4C11-9FD4-ECDE47125194}">
      <dgm:prSet/>
      <dgm:spPr/>
      <dgm:t>
        <a:bodyPr/>
        <a:lstStyle/>
        <a:p>
          <a:endParaRPr lang="en-US"/>
        </a:p>
      </dgm:t>
    </dgm:pt>
    <dgm:pt modelId="{87E6E4C0-13BE-4FD1-A6CE-8EEFF3608428}" type="sibTrans" cxnId="{040010A3-8D04-4C11-9FD4-ECDE47125194}">
      <dgm:prSet/>
      <dgm:spPr/>
      <dgm:t>
        <a:bodyPr/>
        <a:lstStyle/>
        <a:p>
          <a:endParaRPr lang="en-US"/>
        </a:p>
      </dgm:t>
    </dgm:pt>
    <dgm:pt modelId="{13B08F47-014C-4C2C-96DA-2E68B029D4D3}">
      <dgm:prSet/>
      <dgm:spPr/>
      <dgm:t>
        <a:bodyPr/>
        <a:lstStyle/>
        <a:p>
          <a:r>
            <a:rPr lang="tr-TR"/>
            <a:t>İlaç yan etkileri hakkında bilgi sahibi olmak ve danışmanlık verebilmek</a:t>
          </a:r>
          <a:endParaRPr lang="en-US"/>
        </a:p>
      </dgm:t>
    </dgm:pt>
    <dgm:pt modelId="{ED7C76C8-2D35-430F-97F3-442F8B127C6C}" type="parTrans" cxnId="{F1E99A32-98BC-4F5C-89E3-2C56A3AE3FF5}">
      <dgm:prSet/>
      <dgm:spPr/>
      <dgm:t>
        <a:bodyPr/>
        <a:lstStyle/>
        <a:p>
          <a:endParaRPr lang="en-US"/>
        </a:p>
      </dgm:t>
    </dgm:pt>
    <dgm:pt modelId="{0019F4A8-8FAA-43DD-B3F9-C928375052B6}" type="sibTrans" cxnId="{F1E99A32-98BC-4F5C-89E3-2C56A3AE3FF5}">
      <dgm:prSet/>
      <dgm:spPr/>
      <dgm:t>
        <a:bodyPr/>
        <a:lstStyle/>
        <a:p>
          <a:endParaRPr lang="en-US"/>
        </a:p>
      </dgm:t>
    </dgm:pt>
    <dgm:pt modelId="{06507602-8437-4734-800F-46239E31ACF9}" type="pres">
      <dgm:prSet presAssocID="{6B4BE3DD-67BC-4CE5-974C-275AC92117E9}" presName="outerComposite" presStyleCnt="0">
        <dgm:presLayoutVars>
          <dgm:chMax val="5"/>
          <dgm:dir/>
          <dgm:resizeHandles val="exact"/>
        </dgm:presLayoutVars>
      </dgm:prSet>
      <dgm:spPr/>
      <dgm:t>
        <a:bodyPr/>
        <a:lstStyle/>
        <a:p>
          <a:endParaRPr lang="tr-TR"/>
        </a:p>
      </dgm:t>
    </dgm:pt>
    <dgm:pt modelId="{FBB4F914-0D32-453A-AFD2-462E7C8608AB}" type="pres">
      <dgm:prSet presAssocID="{6B4BE3DD-67BC-4CE5-974C-275AC92117E9}" presName="dummyMaxCanvas" presStyleCnt="0">
        <dgm:presLayoutVars/>
      </dgm:prSet>
      <dgm:spPr/>
    </dgm:pt>
    <dgm:pt modelId="{6D4E0000-E859-49FB-B763-8E59F7065F70}" type="pres">
      <dgm:prSet presAssocID="{6B4BE3DD-67BC-4CE5-974C-275AC92117E9}" presName="FiveNodes_1" presStyleLbl="node1" presStyleIdx="0" presStyleCnt="5">
        <dgm:presLayoutVars>
          <dgm:bulletEnabled val="1"/>
        </dgm:presLayoutVars>
      </dgm:prSet>
      <dgm:spPr/>
      <dgm:t>
        <a:bodyPr/>
        <a:lstStyle/>
        <a:p>
          <a:endParaRPr lang="tr-TR"/>
        </a:p>
      </dgm:t>
    </dgm:pt>
    <dgm:pt modelId="{F14D58DA-0EF9-459D-9208-78BC8305308B}" type="pres">
      <dgm:prSet presAssocID="{6B4BE3DD-67BC-4CE5-974C-275AC92117E9}" presName="FiveNodes_2" presStyleLbl="node1" presStyleIdx="1" presStyleCnt="5">
        <dgm:presLayoutVars>
          <dgm:bulletEnabled val="1"/>
        </dgm:presLayoutVars>
      </dgm:prSet>
      <dgm:spPr/>
      <dgm:t>
        <a:bodyPr/>
        <a:lstStyle/>
        <a:p>
          <a:endParaRPr lang="tr-TR"/>
        </a:p>
      </dgm:t>
    </dgm:pt>
    <dgm:pt modelId="{F900B8F8-9F2A-4C31-B331-0D3A40AE61C1}" type="pres">
      <dgm:prSet presAssocID="{6B4BE3DD-67BC-4CE5-974C-275AC92117E9}" presName="FiveNodes_3" presStyleLbl="node1" presStyleIdx="2" presStyleCnt="5">
        <dgm:presLayoutVars>
          <dgm:bulletEnabled val="1"/>
        </dgm:presLayoutVars>
      </dgm:prSet>
      <dgm:spPr/>
      <dgm:t>
        <a:bodyPr/>
        <a:lstStyle/>
        <a:p>
          <a:endParaRPr lang="tr-TR"/>
        </a:p>
      </dgm:t>
    </dgm:pt>
    <dgm:pt modelId="{899C2740-1088-4921-9F52-02E0301E4FE5}" type="pres">
      <dgm:prSet presAssocID="{6B4BE3DD-67BC-4CE5-974C-275AC92117E9}" presName="FiveNodes_4" presStyleLbl="node1" presStyleIdx="3" presStyleCnt="5">
        <dgm:presLayoutVars>
          <dgm:bulletEnabled val="1"/>
        </dgm:presLayoutVars>
      </dgm:prSet>
      <dgm:spPr/>
      <dgm:t>
        <a:bodyPr/>
        <a:lstStyle/>
        <a:p>
          <a:endParaRPr lang="tr-TR"/>
        </a:p>
      </dgm:t>
    </dgm:pt>
    <dgm:pt modelId="{A0D451D0-7AD0-4F71-B663-18807E61A173}" type="pres">
      <dgm:prSet presAssocID="{6B4BE3DD-67BC-4CE5-974C-275AC92117E9}" presName="FiveNodes_5" presStyleLbl="node1" presStyleIdx="4" presStyleCnt="5">
        <dgm:presLayoutVars>
          <dgm:bulletEnabled val="1"/>
        </dgm:presLayoutVars>
      </dgm:prSet>
      <dgm:spPr/>
      <dgm:t>
        <a:bodyPr/>
        <a:lstStyle/>
        <a:p>
          <a:endParaRPr lang="tr-TR"/>
        </a:p>
      </dgm:t>
    </dgm:pt>
    <dgm:pt modelId="{5A907D9A-1EE8-4E33-B675-8EC177ADBEBC}" type="pres">
      <dgm:prSet presAssocID="{6B4BE3DD-67BC-4CE5-974C-275AC92117E9}" presName="FiveConn_1-2" presStyleLbl="fgAccFollowNode1" presStyleIdx="0" presStyleCnt="4">
        <dgm:presLayoutVars>
          <dgm:bulletEnabled val="1"/>
        </dgm:presLayoutVars>
      </dgm:prSet>
      <dgm:spPr/>
      <dgm:t>
        <a:bodyPr/>
        <a:lstStyle/>
        <a:p>
          <a:endParaRPr lang="tr-TR"/>
        </a:p>
      </dgm:t>
    </dgm:pt>
    <dgm:pt modelId="{E52C56C2-EDCB-4E2F-86D1-347E179AD950}" type="pres">
      <dgm:prSet presAssocID="{6B4BE3DD-67BC-4CE5-974C-275AC92117E9}" presName="FiveConn_2-3" presStyleLbl="fgAccFollowNode1" presStyleIdx="1" presStyleCnt="4">
        <dgm:presLayoutVars>
          <dgm:bulletEnabled val="1"/>
        </dgm:presLayoutVars>
      </dgm:prSet>
      <dgm:spPr/>
      <dgm:t>
        <a:bodyPr/>
        <a:lstStyle/>
        <a:p>
          <a:endParaRPr lang="tr-TR"/>
        </a:p>
      </dgm:t>
    </dgm:pt>
    <dgm:pt modelId="{AF0E6711-5FD2-4FAD-A96F-F5D3EF8BBCD0}" type="pres">
      <dgm:prSet presAssocID="{6B4BE3DD-67BC-4CE5-974C-275AC92117E9}" presName="FiveConn_3-4" presStyleLbl="fgAccFollowNode1" presStyleIdx="2" presStyleCnt="4">
        <dgm:presLayoutVars>
          <dgm:bulletEnabled val="1"/>
        </dgm:presLayoutVars>
      </dgm:prSet>
      <dgm:spPr/>
      <dgm:t>
        <a:bodyPr/>
        <a:lstStyle/>
        <a:p>
          <a:endParaRPr lang="tr-TR"/>
        </a:p>
      </dgm:t>
    </dgm:pt>
    <dgm:pt modelId="{301952E7-645E-4CBB-B78B-D44AE1B9BC81}" type="pres">
      <dgm:prSet presAssocID="{6B4BE3DD-67BC-4CE5-974C-275AC92117E9}" presName="FiveConn_4-5" presStyleLbl="fgAccFollowNode1" presStyleIdx="3" presStyleCnt="4">
        <dgm:presLayoutVars>
          <dgm:bulletEnabled val="1"/>
        </dgm:presLayoutVars>
      </dgm:prSet>
      <dgm:spPr/>
      <dgm:t>
        <a:bodyPr/>
        <a:lstStyle/>
        <a:p>
          <a:endParaRPr lang="tr-TR"/>
        </a:p>
      </dgm:t>
    </dgm:pt>
    <dgm:pt modelId="{13D4CC78-9F70-4C20-994C-CEEE4869CA61}" type="pres">
      <dgm:prSet presAssocID="{6B4BE3DD-67BC-4CE5-974C-275AC92117E9}" presName="FiveNodes_1_text" presStyleLbl="node1" presStyleIdx="4" presStyleCnt="5">
        <dgm:presLayoutVars>
          <dgm:bulletEnabled val="1"/>
        </dgm:presLayoutVars>
      </dgm:prSet>
      <dgm:spPr/>
      <dgm:t>
        <a:bodyPr/>
        <a:lstStyle/>
        <a:p>
          <a:endParaRPr lang="tr-TR"/>
        </a:p>
      </dgm:t>
    </dgm:pt>
    <dgm:pt modelId="{B138A2EE-DE2C-438A-9801-5F63A1FB6989}" type="pres">
      <dgm:prSet presAssocID="{6B4BE3DD-67BC-4CE5-974C-275AC92117E9}" presName="FiveNodes_2_text" presStyleLbl="node1" presStyleIdx="4" presStyleCnt="5">
        <dgm:presLayoutVars>
          <dgm:bulletEnabled val="1"/>
        </dgm:presLayoutVars>
      </dgm:prSet>
      <dgm:spPr/>
      <dgm:t>
        <a:bodyPr/>
        <a:lstStyle/>
        <a:p>
          <a:endParaRPr lang="tr-TR"/>
        </a:p>
      </dgm:t>
    </dgm:pt>
    <dgm:pt modelId="{8C68C4F9-B2F1-42E7-9E7B-76253F466FEC}" type="pres">
      <dgm:prSet presAssocID="{6B4BE3DD-67BC-4CE5-974C-275AC92117E9}" presName="FiveNodes_3_text" presStyleLbl="node1" presStyleIdx="4" presStyleCnt="5">
        <dgm:presLayoutVars>
          <dgm:bulletEnabled val="1"/>
        </dgm:presLayoutVars>
      </dgm:prSet>
      <dgm:spPr/>
      <dgm:t>
        <a:bodyPr/>
        <a:lstStyle/>
        <a:p>
          <a:endParaRPr lang="tr-TR"/>
        </a:p>
      </dgm:t>
    </dgm:pt>
    <dgm:pt modelId="{78B9F79E-5A5B-470F-A340-BC1147300A61}" type="pres">
      <dgm:prSet presAssocID="{6B4BE3DD-67BC-4CE5-974C-275AC92117E9}" presName="FiveNodes_4_text" presStyleLbl="node1" presStyleIdx="4" presStyleCnt="5">
        <dgm:presLayoutVars>
          <dgm:bulletEnabled val="1"/>
        </dgm:presLayoutVars>
      </dgm:prSet>
      <dgm:spPr/>
      <dgm:t>
        <a:bodyPr/>
        <a:lstStyle/>
        <a:p>
          <a:endParaRPr lang="tr-TR"/>
        </a:p>
      </dgm:t>
    </dgm:pt>
    <dgm:pt modelId="{E7C2673B-3C13-4D29-B1F5-FEBAA09A4221}" type="pres">
      <dgm:prSet presAssocID="{6B4BE3DD-67BC-4CE5-974C-275AC92117E9}" presName="FiveNodes_5_text" presStyleLbl="node1" presStyleIdx="4" presStyleCnt="5">
        <dgm:presLayoutVars>
          <dgm:bulletEnabled val="1"/>
        </dgm:presLayoutVars>
      </dgm:prSet>
      <dgm:spPr/>
      <dgm:t>
        <a:bodyPr/>
        <a:lstStyle/>
        <a:p>
          <a:endParaRPr lang="tr-TR"/>
        </a:p>
      </dgm:t>
    </dgm:pt>
  </dgm:ptLst>
  <dgm:cxnLst>
    <dgm:cxn modelId="{482D62F9-A935-4674-ADAF-7E4133D304EA}" type="presOf" srcId="{418EA6A0-34C3-482A-9DFF-05E08E67B552}" destId="{13D4CC78-9F70-4C20-994C-CEEE4869CA61}" srcOrd="1" destOrd="0" presId="urn:microsoft.com/office/officeart/2005/8/layout/vProcess5"/>
    <dgm:cxn modelId="{1BB05775-A332-480E-9DD8-B56585633930}" type="presOf" srcId="{496AB979-E1DD-4112-A81F-3A9933758C31}" destId="{899C2740-1088-4921-9F52-02E0301E4FE5}" srcOrd="0" destOrd="0" presId="urn:microsoft.com/office/officeart/2005/8/layout/vProcess5"/>
    <dgm:cxn modelId="{C79B3508-B86A-4812-878F-E51E7DE11A99}" type="presOf" srcId="{418EA6A0-34C3-482A-9DFF-05E08E67B552}" destId="{6D4E0000-E859-49FB-B763-8E59F7065F70}" srcOrd="0" destOrd="0" presId="urn:microsoft.com/office/officeart/2005/8/layout/vProcess5"/>
    <dgm:cxn modelId="{93E95F61-C1D2-425C-8351-D37CE6CD1EAF}" type="presOf" srcId="{87E6E4C0-13BE-4FD1-A6CE-8EEFF3608428}" destId="{301952E7-645E-4CBB-B78B-D44AE1B9BC81}" srcOrd="0" destOrd="0" presId="urn:microsoft.com/office/officeart/2005/8/layout/vProcess5"/>
    <dgm:cxn modelId="{31D63B86-3415-4E61-B66A-D5666E80C62B}" type="presOf" srcId="{6B4BE3DD-67BC-4CE5-974C-275AC92117E9}" destId="{06507602-8437-4734-800F-46239E31ACF9}" srcOrd="0" destOrd="0" presId="urn:microsoft.com/office/officeart/2005/8/layout/vProcess5"/>
    <dgm:cxn modelId="{D5F185F1-B89F-471B-8A6A-0DCA4C06B5E4}" type="presOf" srcId="{830E56FB-3B14-484E-843F-946CAB057A61}" destId="{AF0E6711-5FD2-4FAD-A96F-F5D3EF8BBCD0}" srcOrd="0" destOrd="0" presId="urn:microsoft.com/office/officeart/2005/8/layout/vProcess5"/>
    <dgm:cxn modelId="{3636CFD1-408A-4CD0-9F80-52D40E1C0536}" type="presOf" srcId="{BE973E51-0277-443B-87CE-6C9BD6355456}" destId="{F14D58DA-0EF9-459D-9208-78BC8305308B}" srcOrd="0" destOrd="0" presId="urn:microsoft.com/office/officeart/2005/8/layout/vProcess5"/>
    <dgm:cxn modelId="{76D79836-E031-4C36-B7E9-68C5F76FCDCB}" type="presOf" srcId="{496AB979-E1DD-4112-A81F-3A9933758C31}" destId="{78B9F79E-5A5B-470F-A340-BC1147300A61}" srcOrd="1" destOrd="0" presId="urn:microsoft.com/office/officeart/2005/8/layout/vProcess5"/>
    <dgm:cxn modelId="{CCBF50DF-86FE-408D-8D43-CC658C7EDD0D}" srcId="{6B4BE3DD-67BC-4CE5-974C-275AC92117E9}" destId="{418EA6A0-34C3-482A-9DFF-05E08E67B552}" srcOrd="0" destOrd="0" parTransId="{9E48FD88-8809-43A2-AEB4-7808B873C930}" sibTransId="{FB821571-2DEA-4413-AF86-BD9B272DF123}"/>
    <dgm:cxn modelId="{9A13C5BB-2037-43D6-BF76-4BD229CA9726}" type="presOf" srcId="{1604AB1F-B03D-450E-9909-DA5E5F7499A5}" destId="{E52C56C2-EDCB-4E2F-86D1-347E179AD950}" srcOrd="0" destOrd="0" presId="urn:microsoft.com/office/officeart/2005/8/layout/vProcess5"/>
    <dgm:cxn modelId="{3585E640-E59D-4DFD-A115-2425354A33D5}" srcId="{6B4BE3DD-67BC-4CE5-974C-275AC92117E9}" destId="{5C465E62-E7A7-43D6-89AF-FD765EE4E015}" srcOrd="2" destOrd="0" parTransId="{73EDBFB9-8CA0-404B-AB9F-D95DEB81F600}" sibTransId="{830E56FB-3B14-484E-843F-946CAB057A61}"/>
    <dgm:cxn modelId="{040010A3-8D04-4C11-9FD4-ECDE47125194}" srcId="{6B4BE3DD-67BC-4CE5-974C-275AC92117E9}" destId="{496AB979-E1DD-4112-A81F-3A9933758C31}" srcOrd="3" destOrd="0" parTransId="{31E309B4-0BD0-4D28-8E1B-C901EEFFF9BC}" sibTransId="{87E6E4C0-13BE-4FD1-A6CE-8EEFF3608428}"/>
    <dgm:cxn modelId="{50CB5414-5F83-4435-BF37-9AC6700CAD62}" type="presOf" srcId="{FB821571-2DEA-4413-AF86-BD9B272DF123}" destId="{5A907D9A-1EE8-4E33-B675-8EC177ADBEBC}" srcOrd="0" destOrd="0" presId="urn:microsoft.com/office/officeart/2005/8/layout/vProcess5"/>
    <dgm:cxn modelId="{86E4DCED-A0FA-47C2-A63D-6F334B5C130F}" type="presOf" srcId="{5C465E62-E7A7-43D6-89AF-FD765EE4E015}" destId="{8C68C4F9-B2F1-42E7-9E7B-76253F466FEC}" srcOrd="1" destOrd="0" presId="urn:microsoft.com/office/officeart/2005/8/layout/vProcess5"/>
    <dgm:cxn modelId="{7E9B32AA-89CA-4F9C-8C75-5E4B956F56C6}" type="presOf" srcId="{13B08F47-014C-4C2C-96DA-2E68B029D4D3}" destId="{E7C2673B-3C13-4D29-B1F5-FEBAA09A4221}" srcOrd="1" destOrd="0" presId="urn:microsoft.com/office/officeart/2005/8/layout/vProcess5"/>
    <dgm:cxn modelId="{732E4F68-4E2B-46D2-92F1-8F77A72ED8C4}" type="presOf" srcId="{BE973E51-0277-443B-87CE-6C9BD6355456}" destId="{B138A2EE-DE2C-438A-9801-5F63A1FB6989}" srcOrd="1" destOrd="0" presId="urn:microsoft.com/office/officeart/2005/8/layout/vProcess5"/>
    <dgm:cxn modelId="{F1E99A32-98BC-4F5C-89E3-2C56A3AE3FF5}" srcId="{6B4BE3DD-67BC-4CE5-974C-275AC92117E9}" destId="{13B08F47-014C-4C2C-96DA-2E68B029D4D3}" srcOrd="4" destOrd="0" parTransId="{ED7C76C8-2D35-430F-97F3-442F8B127C6C}" sibTransId="{0019F4A8-8FAA-43DD-B3F9-C928375052B6}"/>
    <dgm:cxn modelId="{9D629D36-BDEC-4159-B892-AC73C6437F8F}" type="presOf" srcId="{13B08F47-014C-4C2C-96DA-2E68B029D4D3}" destId="{A0D451D0-7AD0-4F71-B663-18807E61A173}" srcOrd="0" destOrd="0" presId="urn:microsoft.com/office/officeart/2005/8/layout/vProcess5"/>
    <dgm:cxn modelId="{3F08A314-EEE1-4D75-BBF6-5D36711330AC}" type="presOf" srcId="{5C465E62-E7A7-43D6-89AF-FD765EE4E015}" destId="{F900B8F8-9F2A-4C31-B331-0D3A40AE61C1}" srcOrd="0" destOrd="0" presId="urn:microsoft.com/office/officeart/2005/8/layout/vProcess5"/>
    <dgm:cxn modelId="{E8CBE92E-87CA-4785-8BBD-7F4CD8E3024C}" srcId="{6B4BE3DD-67BC-4CE5-974C-275AC92117E9}" destId="{BE973E51-0277-443B-87CE-6C9BD6355456}" srcOrd="1" destOrd="0" parTransId="{E7DDDD07-513C-477D-9DD8-280112F2C2AE}" sibTransId="{1604AB1F-B03D-450E-9909-DA5E5F7499A5}"/>
    <dgm:cxn modelId="{BEDD21B4-D084-4612-8072-A0EA6D0E9C4A}" type="presParOf" srcId="{06507602-8437-4734-800F-46239E31ACF9}" destId="{FBB4F914-0D32-453A-AFD2-462E7C8608AB}" srcOrd="0" destOrd="0" presId="urn:microsoft.com/office/officeart/2005/8/layout/vProcess5"/>
    <dgm:cxn modelId="{223709E8-0CA6-41B1-BAA1-2E13C4EB1818}" type="presParOf" srcId="{06507602-8437-4734-800F-46239E31ACF9}" destId="{6D4E0000-E859-49FB-B763-8E59F7065F70}" srcOrd="1" destOrd="0" presId="urn:microsoft.com/office/officeart/2005/8/layout/vProcess5"/>
    <dgm:cxn modelId="{E89EF358-94D6-4686-81B0-23782DBED7F2}" type="presParOf" srcId="{06507602-8437-4734-800F-46239E31ACF9}" destId="{F14D58DA-0EF9-459D-9208-78BC8305308B}" srcOrd="2" destOrd="0" presId="urn:microsoft.com/office/officeart/2005/8/layout/vProcess5"/>
    <dgm:cxn modelId="{EF340924-CF3C-4BA6-9B2A-A1D37358D1DB}" type="presParOf" srcId="{06507602-8437-4734-800F-46239E31ACF9}" destId="{F900B8F8-9F2A-4C31-B331-0D3A40AE61C1}" srcOrd="3" destOrd="0" presId="urn:microsoft.com/office/officeart/2005/8/layout/vProcess5"/>
    <dgm:cxn modelId="{34FF5852-63D0-4088-B0D8-B5C6914C2BCC}" type="presParOf" srcId="{06507602-8437-4734-800F-46239E31ACF9}" destId="{899C2740-1088-4921-9F52-02E0301E4FE5}" srcOrd="4" destOrd="0" presId="urn:microsoft.com/office/officeart/2005/8/layout/vProcess5"/>
    <dgm:cxn modelId="{798C324C-782C-4AA5-8296-87A568194847}" type="presParOf" srcId="{06507602-8437-4734-800F-46239E31ACF9}" destId="{A0D451D0-7AD0-4F71-B663-18807E61A173}" srcOrd="5" destOrd="0" presId="urn:microsoft.com/office/officeart/2005/8/layout/vProcess5"/>
    <dgm:cxn modelId="{EB174733-C581-4AFC-8196-89A5B118249B}" type="presParOf" srcId="{06507602-8437-4734-800F-46239E31ACF9}" destId="{5A907D9A-1EE8-4E33-B675-8EC177ADBEBC}" srcOrd="6" destOrd="0" presId="urn:microsoft.com/office/officeart/2005/8/layout/vProcess5"/>
    <dgm:cxn modelId="{61BFA998-3FE5-4BF0-8718-02E5D370AE22}" type="presParOf" srcId="{06507602-8437-4734-800F-46239E31ACF9}" destId="{E52C56C2-EDCB-4E2F-86D1-347E179AD950}" srcOrd="7" destOrd="0" presId="urn:microsoft.com/office/officeart/2005/8/layout/vProcess5"/>
    <dgm:cxn modelId="{DACF23F9-3B31-4895-BFE9-43B89DD81001}" type="presParOf" srcId="{06507602-8437-4734-800F-46239E31ACF9}" destId="{AF0E6711-5FD2-4FAD-A96F-F5D3EF8BBCD0}" srcOrd="8" destOrd="0" presId="urn:microsoft.com/office/officeart/2005/8/layout/vProcess5"/>
    <dgm:cxn modelId="{4AC8FBE0-0190-4C23-B800-E8ABD4D4A1C4}" type="presParOf" srcId="{06507602-8437-4734-800F-46239E31ACF9}" destId="{301952E7-645E-4CBB-B78B-D44AE1B9BC81}" srcOrd="9" destOrd="0" presId="urn:microsoft.com/office/officeart/2005/8/layout/vProcess5"/>
    <dgm:cxn modelId="{E9EFDE7F-B951-47D3-BB11-8DA17FAE0EE8}" type="presParOf" srcId="{06507602-8437-4734-800F-46239E31ACF9}" destId="{13D4CC78-9F70-4C20-994C-CEEE4869CA61}" srcOrd="10" destOrd="0" presId="urn:microsoft.com/office/officeart/2005/8/layout/vProcess5"/>
    <dgm:cxn modelId="{EAF80A40-8366-44BA-9C4E-2289FB4C5740}" type="presParOf" srcId="{06507602-8437-4734-800F-46239E31ACF9}" destId="{B138A2EE-DE2C-438A-9801-5F63A1FB6989}" srcOrd="11" destOrd="0" presId="urn:microsoft.com/office/officeart/2005/8/layout/vProcess5"/>
    <dgm:cxn modelId="{47EFEAC1-1E25-417A-9FCA-11D93B965507}" type="presParOf" srcId="{06507602-8437-4734-800F-46239E31ACF9}" destId="{8C68C4F9-B2F1-42E7-9E7B-76253F466FEC}" srcOrd="12" destOrd="0" presId="urn:microsoft.com/office/officeart/2005/8/layout/vProcess5"/>
    <dgm:cxn modelId="{140E952D-9D83-4AA2-BBCF-015D366D5967}" type="presParOf" srcId="{06507602-8437-4734-800F-46239E31ACF9}" destId="{78B9F79E-5A5B-470F-A340-BC1147300A61}" srcOrd="13" destOrd="0" presId="urn:microsoft.com/office/officeart/2005/8/layout/vProcess5"/>
    <dgm:cxn modelId="{8E15DCEA-C7A8-4B33-BAAC-5B3B562DC017}" type="presParOf" srcId="{06507602-8437-4734-800F-46239E31ACF9}" destId="{E7C2673B-3C13-4D29-B1F5-FEBAA09A4221}"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EFB629-C067-4E09-999A-8D213D1469F8}" type="doc">
      <dgm:prSet loTypeId="urn:microsoft.com/office/officeart/2005/8/layout/process4" loCatId="process" qsTypeId="urn:microsoft.com/office/officeart/2005/8/quickstyle/simple1#1" qsCatId="simple" csTypeId="urn:microsoft.com/office/officeart/2005/8/colors/accent4_2" csCatId="accent4" phldr="1"/>
      <dgm:spPr/>
      <dgm:t>
        <a:bodyPr/>
        <a:lstStyle/>
        <a:p>
          <a:endParaRPr lang="en-US"/>
        </a:p>
      </dgm:t>
    </dgm:pt>
    <dgm:pt modelId="{F024A249-2467-457C-89BF-D25D3E3B3912}">
      <dgm:prSet/>
      <dgm:spPr/>
      <dgm:t>
        <a:bodyPr/>
        <a:lstStyle/>
        <a:p>
          <a:r>
            <a:rPr lang="tr-TR" b="1" i="0" dirty="0"/>
            <a:t>1. </a:t>
          </a:r>
          <a:r>
            <a:rPr lang="tr-TR" b="0" i="0" dirty="0" err="1"/>
            <a:t>Lipoprotein</a:t>
          </a:r>
          <a:r>
            <a:rPr lang="tr-TR" b="0" i="0" dirty="0"/>
            <a:t> düzeylerine göre risk değerlendirilmeli</a:t>
          </a:r>
          <a:endParaRPr lang="en-US" dirty="0"/>
        </a:p>
      </dgm:t>
    </dgm:pt>
    <dgm:pt modelId="{2F2BC633-8D5D-4DAA-9B66-CF2819AC6D69}" type="parTrans" cxnId="{BD3A9A5C-9C7A-4CEA-ADA2-9888C36A793A}">
      <dgm:prSet/>
      <dgm:spPr/>
      <dgm:t>
        <a:bodyPr/>
        <a:lstStyle/>
        <a:p>
          <a:endParaRPr lang="en-US"/>
        </a:p>
      </dgm:t>
    </dgm:pt>
    <dgm:pt modelId="{E0AE58CC-9FA7-4728-9C4E-C334CD354CD7}" type="sibTrans" cxnId="{BD3A9A5C-9C7A-4CEA-ADA2-9888C36A793A}">
      <dgm:prSet/>
      <dgm:spPr/>
      <dgm:t>
        <a:bodyPr/>
        <a:lstStyle/>
        <a:p>
          <a:endParaRPr lang="en-US"/>
        </a:p>
      </dgm:t>
    </dgm:pt>
    <dgm:pt modelId="{D7D966A3-7D14-412C-8D16-B94DC21D0FA3}">
      <dgm:prSet/>
      <dgm:spPr/>
      <dgm:t>
        <a:bodyPr/>
        <a:lstStyle/>
        <a:p>
          <a:r>
            <a:rPr lang="tr-TR" b="1" i="0" dirty="0"/>
            <a:t>2. </a:t>
          </a:r>
          <a:r>
            <a:rPr lang="tr-TR" b="0" i="0" dirty="0" err="1"/>
            <a:t>Lipoprotein</a:t>
          </a:r>
          <a:r>
            <a:rPr lang="tr-TR" b="0" i="0" dirty="0"/>
            <a:t> düzeyleri belirlendikten sonra KAH ve eşdeğeri hastalık aranmalı</a:t>
          </a:r>
          <a:endParaRPr lang="en-US" dirty="0"/>
        </a:p>
      </dgm:t>
    </dgm:pt>
    <dgm:pt modelId="{9941B9B7-A2DC-4CE0-BF85-6DD22B0A235B}" type="parTrans" cxnId="{A7E37AD7-E8F0-47A1-ADBF-514D89C4E248}">
      <dgm:prSet/>
      <dgm:spPr/>
      <dgm:t>
        <a:bodyPr/>
        <a:lstStyle/>
        <a:p>
          <a:endParaRPr lang="en-US"/>
        </a:p>
      </dgm:t>
    </dgm:pt>
    <dgm:pt modelId="{E7340241-47B9-498B-B5A1-514FDF302EF3}" type="sibTrans" cxnId="{A7E37AD7-E8F0-47A1-ADBF-514D89C4E248}">
      <dgm:prSet/>
      <dgm:spPr/>
      <dgm:t>
        <a:bodyPr/>
        <a:lstStyle/>
        <a:p>
          <a:endParaRPr lang="en-US"/>
        </a:p>
      </dgm:t>
    </dgm:pt>
    <dgm:pt modelId="{6C97548D-66F2-4557-85E1-1FA79B5924F6}">
      <dgm:prSet/>
      <dgm:spPr/>
      <dgm:t>
        <a:bodyPr/>
        <a:lstStyle/>
        <a:p>
          <a:r>
            <a:rPr lang="tr-TR" b="1" i="0" dirty="0"/>
            <a:t>3. </a:t>
          </a:r>
          <a:r>
            <a:rPr lang="tr-TR" b="0" i="0" dirty="0"/>
            <a:t>Toplam </a:t>
          </a:r>
          <a:r>
            <a:rPr lang="tr-TR" b="0" i="0" dirty="0" err="1"/>
            <a:t>kardiyovasküler</a:t>
          </a:r>
          <a:r>
            <a:rPr lang="tr-TR" b="0" i="0" dirty="0"/>
            <a:t> riskin değerlendirilmesi </a:t>
          </a:r>
          <a:endParaRPr lang="en-US" dirty="0"/>
        </a:p>
      </dgm:t>
    </dgm:pt>
    <dgm:pt modelId="{8DD66A84-6497-4B0A-AD3E-8C5B83857242}" type="parTrans" cxnId="{47ABE9AB-73E9-44FD-9A25-53615E0DFAA1}">
      <dgm:prSet/>
      <dgm:spPr/>
      <dgm:t>
        <a:bodyPr/>
        <a:lstStyle/>
        <a:p>
          <a:endParaRPr lang="en-US"/>
        </a:p>
      </dgm:t>
    </dgm:pt>
    <dgm:pt modelId="{6E46676A-9683-4746-B280-0EEEC98CFC08}" type="sibTrans" cxnId="{47ABE9AB-73E9-44FD-9A25-53615E0DFAA1}">
      <dgm:prSet/>
      <dgm:spPr/>
      <dgm:t>
        <a:bodyPr/>
        <a:lstStyle/>
        <a:p>
          <a:endParaRPr lang="en-US"/>
        </a:p>
      </dgm:t>
    </dgm:pt>
    <dgm:pt modelId="{D1EAC863-347D-402B-8E68-0ED6E54B5AF9}">
      <dgm:prSet/>
      <dgm:spPr/>
      <dgm:t>
        <a:bodyPr/>
        <a:lstStyle/>
        <a:p>
          <a:r>
            <a:rPr lang="nn-NO" b="1" i="0" dirty="0"/>
            <a:t>4. </a:t>
          </a:r>
          <a:r>
            <a:rPr lang="nn-NO" b="0" i="0" dirty="0"/>
            <a:t>İlaç tedavisine karar verme </a:t>
          </a:r>
          <a:endParaRPr lang="en-US" dirty="0"/>
        </a:p>
      </dgm:t>
    </dgm:pt>
    <dgm:pt modelId="{D96A38B8-BE3E-4CEF-B5FF-A1A61D754B26}" type="parTrans" cxnId="{EA4B4FFA-F7A5-4C0A-86A2-AD63986CEB39}">
      <dgm:prSet/>
      <dgm:spPr/>
      <dgm:t>
        <a:bodyPr/>
        <a:lstStyle/>
        <a:p>
          <a:endParaRPr lang="en-US"/>
        </a:p>
      </dgm:t>
    </dgm:pt>
    <dgm:pt modelId="{7B21A1E7-A606-4B6B-B3F1-C423CC3BCAD4}" type="sibTrans" cxnId="{EA4B4FFA-F7A5-4C0A-86A2-AD63986CEB39}">
      <dgm:prSet/>
      <dgm:spPr/>
      <dgm:t>
        <a:bodyPr/>
        <a:lstStyle/>
        <a:p>
          <a:endParaRPr lang="en-US"/>
        </a:p>
      </dgm:t>
    </dgm:pt>
    <dgm:pt modelId="{EF5D6D0B-CE34-48D6-A459-31FBE7E972B6}" type="pres">
      <dgm:prSet presAssocID="{76EFB629-C067-4E09-999A-8D213D1469F8}" presName="Name0" presStyleCnt="0">
        <dgm:presLayoutVars>
          <dgm:dir/>
          <dgm:animLvl val="lvl"/>
          <dgm:resizeHandles val="exact"/>
        </dgm:presLayoutVars>
      </dgm:prSet>
      <dgm:spPr/>
      <dgm:t>
        <a:bodyPr/>
        <a:lstStyle/>
        <a:p>
          <a:endParaRPr lang="tr-TR"/>
        </a:p>
      </dgm:t>
    </dgm:pt>
    <dgm:pt modelId="{5F503CA8-88CF-48A1-A087-3D25C05BEFD9}" type="pres">
      <dgm:prSet presAssocID="{D1EAC863-347D-402B-8E68-0ED6E54B5AF9}" presName="boxAndChildren" presStyleCnt="0"/>
      <dgm:spPr/>
    </dgm:pt>
    <dgm:pt modelId="{81035D76-A10F-4C97-8950-DD2022D05968}" type="pres">
      <dgm:prSet presAssocID="{D1EAC863-347D-402B-8E68-0ED6E54B5AF9}" presName="parentTextBox" presStyleLbl="node1" presStyleIdx="0" presStyleCnt="4"/>
      <dgm:spPr/>
      <dgm:t>
        <a:bodyPr/>
        <a:lstStyle/>
        <a:p>
          <a:endParaRPr lang="tr-TR"/>
        </a:p>
      </dgm:t>
    </dgm:pt>
    <dgm:pt modelId="{A650D982-E4D1-48F8-B9DD-7029AB6C46E4}" type="pres">
      <dgm:prSet presAssocID="{6E46676A-9683-4746-B280-0EEEC98CFC08}" presName="sp" presStyleCnt="0"/>
      <dgm:spPr/>
    </dgm:pt>
    <dgm:pt modelId="{61AA500C-D85B-44E3-B7E5-EA93E77779D3}" type="pres">
      <dgm:prSet presAssocID="{6C97548D-66F2-4557-85E1-1FA79B5924F6}" presName="arrowAndChildren" presStyleCnt="0"/>
      <dgm:spPr/>
    </dgm:pt>
    <dgm:pt modelId="{A2C195BC-39B4-48C8-8F9B-BC5FCD179B09}" type="pres">
      <dgm:prSet presAssocID="{6C97548D-66F2-4557-85E1-1FA79B5924F6}" presName="parentTextArrow" presStyleLbl="node1" presStyleIdx="1" presStyleCnt="4"/>
      <dgm:spPr/>
      <dgm:t>
        <a:bodyPr/>
        <a:lstStyle/>
        <a:p>
          <a:endParaRPr lang="tr-TR"/>
        </a:p>
      </dgm:t>
    </dgm:pt>
    <dgm:pt modelId="{8513C2D5-9F7D-4D89-BF73-DFB344017448}" type="pres">
      <dgm:prSet presAssocID="{E7340241-47B9-498B-B5A1-514FDF302EF3}" presName="sp" presStyleCnt="0"/>
      <dgm:spPr/>
    </dgm:pt>
    <dgm:pt modelId="{33589BE4-A90B-4DE2-AEC1-C8B5263D2297}" type="pres">
      <dgm:prSet presAssocID="{D7D966A3-7D14-412C-8D16-B94DC21D0FA3}" presName="arrowAndChildren" presStyleCnt="0"/>
      <dgm:spPr/>
    </dgm:pt>
    <dgm:pt modelId="{D0F04C96-FE30-44C6-A5AC-C4C74BFBD2FF}" type="pres">
      <dgm:prSet presAssocID="{D7D966A3-7D14-412C-8D16-B94DC21D0FA3}" presName="parentTextArrow" presStyleLbl="node1" presStyleIdx="2" presStyleCnt="4"/>
      <dgm:spPr/>
      <dgm:t>
        <a:bodyPr/>
        <a:lstStyle/>
        <a:p>
          <a:endParaRPr lang="tr-TR"/>
        </a:p>
      </dgm:t>
    </dgm:pt>
    <dgm:pt modelId="{986F4B56-4A8E-493D-B844-342E47A3A8BA}" type="pres">
      <dgm:prSet presAssocID="{E0AE58CC-9FA7-4728-9C4E-C334CD354CD7}" presName="sp" presStyleCnt="0"/>
      <dgm:spPr/>
    </dgm:pt>
    <dgm:pt modelId="{31E331B9-7A61-4A28-B8D5-413F58CC063D}" type="pres">
      <dgm:prSet presAssocID="{F024A249-2467-457C-89BF-D25D3E3B3912}" presName="arrowAndChildren" presStyleCnt="0"/>
      <dgm:spPr/>
    </dgm:pt>
    <dgm:pt modelId="{DA1573C0-1209-4BED-B81B-1E938AAE0DD5}" type="pres">
      <dgm:prSet presAssocID="{F024A249-2467-457C-89BF-D25D3E3B3912}" presName="parentTextArrow" presStyleLbl="node1" presStyleIdx="3" presStyleCnt="4"/>
      <dgm:spPr/>
      <dgm:t>
        <a:bodyPr/>
        <a:lstStyle/>
        <a:p>
          <a:endParaRPr lang="tr-TR"/>
        </a:p>
      </dgm:t>
    </dgm:pt>
  </dgm:ptLst>
  <dgm:cxnLst>
    <dgm:cxn modelId="{449AA100-0A29-41AD-B3F5-EED88506B795}" type="presOf" srcId="{76EFB629-C067-4E09-999A-8D213D1469F8}" destId="{EF5D6D0B-CE34-48D6-A459-31FBE7E972B6}" srcOrd="0" destOrd="0" presId="urn:microsoft.com/office/officeart/2005/8/layout/process4"/>
    <dgm:cxn modelId="{BD3A9A5C-9C7A-4CEA-ADA2-9888C36A793A}" srcId="{76EFB629-C067-4E09-999A-8D213D1469F8}" destId="{F024A249-2467-457C-89BF-D25D3E3B3912}" srcOrd="0" destOrd="0" parTransId="{2F2BC633-8D5D-4DAA-9B66-CF2819AC6D69}" sibTransId="{E0AE58CC-9FA7-4728-9C4E-C334CD354CD7}"/>
    <dgm:cxn modelId="{36BB87B2-C2D9-40A0-8D14-219E19328252}" type="presOf" srcId="{F024A249-2467-457C-89BF-D25D3E3B3912}" destId="{DA1573C0-1209-4BED-B81B-1E938AAE0DD5}" srcOrd="0" destOrd="0" presId="urn:microsoft.com/office/officeart/2005/8/layout/process4"/>
    <dgm:cxn modelId="{A7E37AD7-E8F0-47A1-ADBF-514D89C4E248}" srcId="{76EFB629-C067-4E09-999A-8D213D1469F8}" destId="{D7D966A3-7D14-412C-8D16-B94DC21D0FA3}" srcOrd="1" destOrd="0" parTransId="{9941B9B7-A2DC-4CE0-BF85-6DD22B0A235B}" sibTransId="{E7340241-47B9-498B-B5A1-514FDF302EF3}"/>
    <dgm:cxn modelId="{4C2E1FC9-9765-4F31-881B-E3B16AE0B67E}" type="presOf" srcId="{D7D966A3-7D14-412C-8D16-B94DC21D0FA3}" destId="{D0F04C96-FE30-44C6-A5AC-C4C74BFBD2FF}" srcOrd="0" destOrd="0" presId="urn:microsoft.com/office/officeart/2005/8/layout/process4"/>
    <dgm:cxn modelId="{696D06B4-3C22-4ED0-97E9-F82C94B0DA9E}" type="presOf" srcId="{D1EAC863-347D-402B-8E68-0ED6E54B5AF9}" destId="{81035D76-A10F-4C97-8950-DD2022D05968}" srcOrd="0" destOrd="0" presId="urn:microsoft.com/office/officeart/2005/8/layout/process4"/>
    <dgm:cxn modelId="{EA4B4FFA-F7A5-4C0A-86A2-AD63986CEB39}" srcId="{76EFB629-C067-4E09-999A-8D213D1469F8}" destId="{D1EAC863-347D-402B-8E68-0ED6E54B5AF9}" srcOrd="3" destOrd="0" parTransId="{D96A38B8-BE3E-4CEF-B5FF-A1A61D754B26}" sibTransId="{7B21A1E7-A606-4B6B-B3F1-C423CC3BCAD4}"/>
    <dgm:cxn modelId="{2B441BA1-3124-4087-BD45-DA8B86FC0669}" type="presOf" srcId="{6C97548D-66F2-4557-85E1-1FA79B5924F6}" destId="{A2C195BC-39B4-48C8-8F9B-BC5FCD179B09}" srcOrd="0" destOrd="0" presId="urn:microsoft.com/office/officeart/2005/8/layout/process4"/>
    <dgm:cxn modelId="{47ABE9AB-73E9-44FD-9A25-53615E0DFAA1}" srcId="{76EFB629-C067-4E09-999A-8D213D1469F8}" destId="{6C97548D-66F2-4557-85E1-1FA79B5924F6}" srcOrd="2" destOrd="0" parTransId="{8DD66A84-6497-4B0A-AD3E-8C5B83857242}" sibTransId="{6E46676A-9683-4746-B280-0EEEC98CFC08}"/>
    <dgm:cxn modelId="{50C3E4AC-C5E3-463F-9928-DA5212F8AE44}" type="presParOf" srcId="{EF5D6D0B-CE34-48D6-A459-31FBE7E972B6}" destId="{5F503CA8-88CF-48A1-A087-3D25C05BEFD9}" srcOrd="0" destOrd="0" presId="urn:microsoft.com/office/officeart/2005/8/layout/process4"/>
    <dgm:cxn modelId="{F0B3364A-4190-458E-B8EA-3B3DDDE6D38F}" type="presParOf" srcId="{5F503CA8-88CF-48A1-A087-3D25C05BEFD9}" destId="{81035D76-A10F-4C97-8950-DD2022D05968}" srcOrd="0" destOrd="0" presId="urn:microsoft.com/office/officeart/2005/8/layout/process4"/>
    <dgm:cxn modelId="{AC406400-8891-4987-A81C-3F143F69F480}" type="presParOf" srcId="{EF5D6D0B-CE34-48D6-A459-31FBE7E972B6}" destId="{A650D982-E4D1-48F8-B9DD-7029AB6C46E4}" srcOrd="1" destOrd="0" presId="urn:microsoft.com/office/officeart/2005/8/layout/process4"/>
    <dgm:cxn modelId="{FFA96BAB-08AC-49FC-A0FE-86110BF9A6EB}" type="presParOf" srcId="{EF5D6D0B-CE34-48D6-A459-31FBE7E972B6}" destId="{61AA500C-D85B-44E3-B7E5-EA93E77779D3}" srcOrd="2" destOrd="0" presId="urn:microsoft.com/office/officeart/2005/8/layout/process4"/>
    <dgm:cxn modelId="{389DE0E0-B5E1-4831-8BEE-9369DBA00403}" type="presParOf" srcId="{61AA500C-D85B-44E3-B7E5-EA93E77779D3}" destId="{A2C195BC-39B4-48C8-8F9B-BC5FCD179B09}" srcOrd="0" destOrd="0" presId="urn:microsoft.com/office/officeart/2005/8/layout/process4"/>
    <dgm:cxn modelId="{A1ED4498-FA5A-4C76-80CA-D86E105F86B3}" type="presParOf" srcId="{EF5D6D0B-CE34-48D6-A459-31FBE7E972B6}" destId="{8513C2D5-9F7D-4D89-BF73-DFB344017448}" srcOrd="3" destOrd="0" presId="urn:microsoft.com/office/officeart/2005/8/layout/process4"/>
    <dgm:cxn modelId="{8C2CD189-0442-49CE-BDB2-4A46C2A92D6C}" type="presParOf" srcId="{EF5D6D0B-CE34-48D6-A459-31FBE7E972B6}" destId="{33589BE4-A90B-4DE2-AEC1-C8B5263D2297}" srcOrd="4" destOrd="0" presId="urn:microsoft.com/office/officeart/2005/8/layout/process4"/>
    <dgm:cxn modelId="{E0751BB3-F41A-4045-8A80-4D5040229E62}" type="presParOf" srcId="{33589BE4-A90B-4DE2-AEC1-C8B5263D2297}" destId="{D0F04C96-FE30-44C6-A5AC-C4C74BFBD2FF}" srcOrd="0" destOrd="0" presId="urn:microsoft.com/office/officeart/2005/8/layout/process4"/>
    <dgm:cxn modelId="{F9787D5C-59ED-4232-991F-15039962A4A9}" type="presParOf" srcId="{EF5D6D0B-CE34-48D6-A459-31FBE7E972B6}" destId="{986F4B56-4A8E-493D-B844-342E47A3A8BA}" srcOrd="5" destOrd="0" presId="urn:microsoft.com/office/officeart/2005/8/layout/process4"/>
    <dgm:cxn modelId="{E2BDED0D-3637-489D-9AB3-C1E1F449D76E}" type="presParOf" srcId="{EF5D6D0B-CE34-48D6-A459-31FBE7E972B6}" destId="{31E331B9-7A61-4A28-B8D5-413F58CC063D}" srcOrd="6" destOrd="0" presId="urn:microsoft.com/office/officeart/2005/8/layout/process4"/>
    <dgm:cxn modelId="{963FA6D8-EB6B-4984-AEE8-49693C135DFF}" type="presParOf" srcId="{31E331B9-7A61-4A28-B8D5-413F58CC063D}" destId="{DA1573C0-1209-4BED-B81B-1E938AAE0DD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E0000-E859-49FB-B763-8E59F7065F70}">
      <dsp:nvSpPr>
        <dsp:cNvPr id="0" name=""/>
        <dsp:cNvSpPr/>
      </dsp:nvSpPr>
      <dsp:spPr>
        <a:xfrm>
          <a:off x="0" y="0"/>
          <a:ext cx="4921281" cy="944403"/>
        </a:xfrm>
        <a:prstGeom prst="roundRect">
          <a:avLst>
            <a:gd name="adj" fmla="val 10000"/>
          </a:avLst>
        </a:prstGeom>
        <a:gradFill rotWithShape="0">
          <a:gsLst>
            <a:gs pos="0">
              <a:schemeClr val="accent6">
                <a:hueOff val="0"/>
                <a:satOff val="0"/>
                <a:lumOff val="0"/>
                <a:alphaOff val="0"/>
                <a:tint val="64000"/>
                <a:lumMod val="118000"/>
              </a:schemeClr>
            </a:gs>
            <a:gs pos="100000">
              <a:schemeClr val="accent6">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tr-TR" sz="1700" kern="1200"/>
            <a:t>Dislipidemi tanımını yapabilmek</a:t>
          </a:r>
          <a:endParaRPr lang="en-US" sz="1700" kern="1200"/>
        </a:p>
      </dsp:txBody>
      <dsp:txXfrm>
        <a:off x="27661" y="27661"/>
        <a:ext cx="3791700" cy="889081"/>
      </dsp:txXfrm>
    </dsp:sp>
    <dsp:sp modelId="{F14D58DA-0EF9-459D-9208-78BC8305308B}">
      <dsp:nvSpPr>
        <dsp:cNvPr id="0" name=""/>
        <dsp:cNvSpPr/>
      </dsp:nvSpPr>
      <dsp:spPr>
        <a:xfrm>
          <a:off x="367498" y="1075570"/>
          <a:ext cx="4921281" cy="944403"/>
        </a:xfrm>
        <a:prstGeom prst="roundRect">
          <a:avLst>
            <a:gd name="adj" fmla="val 10000"/>
          </a:avLst>
        </a:prstGeom>
        <a:gradFill rotWithShape="0">
          <a:gsLst>
            <a:gs pos="0">
              <a:schemeClr val="accent6">
                <a:hueOff val="0"/>
                <a:satOff val="0"/>
                <a:lumOff val="0"/>
                <a:alphaOff val="0"/>
                <a:tint val="64000"/>
                <a:lumMod val="118000"/>
              </a:schemeClr>
            </a:gs>
            <a:gs pos="100000">
              <a:schemeClr val="accent6">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tr-TR" sz="1700" kern="1200"/>
            <a:t>Dislipidemi sınıflamasını  yapabilmek</a:t>
          </a:r>
          <a:endParaRPr lang="en-US" sz="1700" kern="1200"/>
        </a:p>
      </dsp:txBody>
      <dsp:txXfrm>
        <a:off x="395159" y="1103231"/>
        <a:ext cx="3884599" cy="889081"/>
      </dsp:txXfrm>
    </dsp:sp>
    <dsp:sp modelId="{F900B8F8-9F2A-4C31-B331-0D3A40AE61C1}">
      <dsp:nvSpPr>
        <dsp:cNvPr id="0" name=""/>
        <dsp:cNvSpPr/>
      </dsp:nvSpPr>
      <dsp:spPr>
        <a:xfrm>
          <a:off x="734996" y="2151141"/>
          <a:ext cx="4921281" cy="944403"/>
        </a:xfrm>
        <a:prstGeom prst="roundRect">
          <a:avLst>
            <a:gd name="adj" fmla="val 10000"/>
          </a:avLst>
        </a:prstGeom>
        <a:gradFill rotWithShape="0">
          <a:gsLst>
            <a:gs pos="0">
              <a:schemeClr val="accent6">
                <a:hueOff val="0"/>
                <a:satOff val="0"/>
                <a:lumOff val="0"/>
                <a:alphaOff val="0"/>
                <a:tint val="64000"/>
                <a:lumMod val="118000"/>
              </a:schemeClr>
            </a:gs>
            <a:gs pos="100000">
              <a:schemeClr val="accent6">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tr-TR" sz="1700" kern="1200"/>
            <a:t>Dislipidemide risk değerlendirmesi yapabilmek</a:t>
          </a:r>
          <a:endParaRPr lang="en-US" sz="1700" kern="1200"/>
        </a:p>
      </dsp:txBody>
      <dsp:txXfrm>
        <a:off x="762657" y="2178802"/>
        <a:ext cx="3884599" cy="889081"/>
      </dsp:txXfrm>
    </dsp:sp>
    <dsp:sp modelId="{899C2740-1088-4921-9F52-02E0301E4FE5}">
      <dsp:nvSpPr>
        <dsp:cNvPr id="0" name=""/>
        <dsp:cNvSpPr/>
      </dsp:nvSpPr>
      <dsp:spPr>
        <a:xfrm>
          <a:off x="1102494" y="3226712"/>
          <a:ext cx="4921281" cy="944403"/>
        </a:xfrm>
        <a:prstGeom prst="roundRect">
          <a:avLst>
            <a:gd name="adj" fmla="val 10000"/>
          </a:avLst>
        </a:prstGeom>
        <a:gradFill rotWithShape="0">
          <a:gsLst>
            <a:gs pos="0">
              <a:schemeClr val="accent6">
                <a:hueOff val="0"/>
                <a:satOff val="0"/>
                <a:lumOff val="0"/>
                <a:alphaOff val="0"/>
                <a:tint val="64000"/>
                <a:lumMod val="118000"/>
              </a:schemeClr>
            </a:gs>
            <a:gs pos="100000">
              <a:schemeClr val="accent6">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tr-TR" sz="1700" kern="1200"/>
            <a:t>Dislipidemi tedavi hedefini sayabilmek</a:t>
          </a:r>
          <a:endParaRPr lang="en-US" sz="1700" kern="1200"/>
        </a:p>
      </dsp:txBody>
      <dsp:txXfrm>
        <a:off x="1130155" y="3254373"/>
        <a:ext cx="3884599" cy="889081"/>
      </dsp:txXfrm>
    </dsp:sp>
    <dsp:sp modelId="{A0D451D0-7AD0-4F71-B663-18807E61A173}">
      <dsp:nvSpPr>
        <dsp:cNvPr id="0" name=""/>
        <dsp:cNvSpPr/>
      </dsp:nvSpPr>
      <dsp:spPr>
        <a:xfrm>
          <a:off x="1469993" y="4302283"/>
          <a:ext cx="4921281" cy="944403"/>
        </a:xfrm>
        <a:prstGeom prst="roundRect">
          <a:avLst>
            <a:gd name="adj" fmla="val 10000"/>
          </a:avLst>
        </a:prstGeom>
        <a:gradFill rotWithShape="0">
          <a:gsLst>
            <a:gs pos="0">
              <a:schemeClr val="accent6">
                <a:hueOff val="0"/>
                <a:satOff val="0"/>
                <a:lumOff val="0"/>
                <a:alphaOff val="0"/>
                <a:tint val="64000"/>
                <a:lumMod val="118000"/>
              </a:schemeClr>
            </a:gs>
            <a:gs pos="100000">
              <a:schemeClr val="accent6">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tr-TR" sz="1700" kern="1200"/>
            <a:t>İlaç yan etkileri hakkında bilgi sahibi olmak ve danışmanlık verebilmek</a:t>
          </a:r>
          <a:endParaRPr lang="en-US" sz="1700" kern="1200"/>
        </a:p>
      </dsp:txBody>
      <dsp:txXfrm>
        <a:off x="1497654" y="4329944"/>
        <a:ext cx="3884599" cy="889081"/>
      </dsp:txXfrm>
    </dsp:sp>
    <dsp:sp modelId="{5A907D9A-1EE8-4E33-B675-8EC177ADBEBC}">
      <dsp:nvSpPr>
        <dsp:cNvPr id="0" name=""/>
        <dsp:cNvSpPr/>
      </dsp:nvSpPr>
      <dsp:spPr>
        <a:xfrm>
          <a:off x="4307419" y="689939"/>
          <a:ext cx="613862" cy="613862"/>
        </a:xfrm>
        <a:prstGeom prst="downArrow">
          <a:avLst>
            <a:gd name="adj1" fmla="val 55000"/>
            <a:gd name="adj2" fmla="val 45000"/>
          </a:avLst>
        </a:prstGeom>
        <a:solidFill>
          <a:schemeClr val="accent6">
            <a:alpha val="90000"/>
            <a:tint val="40000"/>
            <a:hueOff val="0"/>
            <a:satOff val="0"/>
            <a:lumOff val="0"/>
            <a:alphaOff val="0"/>
          </a:schemeClr>
        </a:solidFill>
        <a:ln w="9525" cap="rnd"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a:p>
      </dsp:txBody>
      <dsp:txXfrm>
        <a:off x="4445538" y="689939"/>
        <a:ext cx="337624" cy="461931"/>
      </dsp:txXfrm>
    </dsp:sp>
    <dsp:sp modelId="{E52C56C2-EDCB-4E2F-86D1-347E179AD950}">
      <dsp:nvSpPr>
        <dsp:cNvPr id="0" name=""/>
        <dsp:cNvSpPr/>
      </dsp:nvSpPr>
      <dsp:spPr>
        <a:xfrm>
          <a:off x="4674917" y="1765510"/>
          <a:ext cx="613862" cy="613862"/>
        </a:xfrm>
        <a:prstGeom prst="downArrow">
          <a:avLst>
            <a:gd name="adj1" fmla="val 55000"/>
            <a:gd name="adj2" fmla="val 45000"/>
          </a:avLst>
        </a:prstGeom>
        <a:solidFill>
          <a:schemeClr val="accent6">
            <a:alpha val="90000"/>
            <a:tint val="40000"/>
            <a:hueOff val="0"/>
            <a:satOff val="0"/>
            <a:lumOff val="0"/>
            <a:alphaOff val="0"/>
          </a:schemeClr>
        </a:solidFill>
        <a:ln w="9525" cap="rnd"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a:p>
      </dsp:txBody>
      <dsp:txXfrm>
        <a:off x="4813036" y="1765510"/>
        <a:ext cx="337624" cy="461931"/>
      </dsp:txXfrm>
    </dsp:sp>
    <dsp:sp modelId="{AF0E6711-5FD2-4FAD-A96F-F5D3EF8BBCD0}">
      <dsp:nvSpPr>
        <dsp:cNvPr id="0" name=""/>
        <dsp:cNvSpPr/>
      </dsp:nvSpPr>
      <dsp:spPr>
        <a:xfrm>
          <a:off x="5042415" y="2825340"/>
          <a:ext cx="613862" cy="613862"/>
        </a:xfrm>
        <a:prstGeom prst="downArrow">
          <a:avLst>
            <a:gd name="adj1" fmla="val 55000"/>
            <a:gd name="adj2" fmla="val 45000"/>
          </a:avLst>
        </a:prstGeom>
        <a:solidFill>
          <a:schemeClr val="accent6">
            <a:alpha val="90000"/>
            <a:tint val="40000"/>
            <a:hueOff val="0"/>
            <a:satOff val="0"/>
            <a:lumOff val="0"/>
            <a:alphaOff val="0"/>
          </a:schemeClr>
        </a:solidFill>
        <a:ln w="9525" cap="rnd"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a:p>
      </dsp:txBody>
      <dsp:txXfrm>
        <a:off x="5180534" y="2825340"/>
        <a:ext cx="337624" cy="461931"/>
      </dsp:txXfrm>
    </dsp:sp>
    <dsp:sp modelId="{301952E7-645E-4CBB-B78B-D44AE1B9BC81}">
      <dsp:nvSpPr>
        <dsp:cNvPr id="0" name=""/>
        <dsp:cNvSpPr/>
      </dsp:nvSpPr>
      <dsp:spPr>
        <a:xfrm>
          <a:off x="5409914" y="3911405"/>
          <a:ext cx="613862" cy="613862"/>
        </a:xfrm>
        <a:prstGeom prst="downArrow">
          <a:avLst>
            <a:gd name="adj1" fmla="val 55000"/>
            <a:gd name="adj2" fmla="val 45000"/>
          </a:avLst>
        </a:prstGeom>
        <a:solidFill>
          <a:schemeClr val="accent6">
            <a:alpha val="90000"/>
            <a:tint val="40000"/>
            <a:hueOff val="0"/>
            <a:satOff val="0"/>
            <a:lumOff val="0"/>
            <a:alphaOff val="0"/>
          </a:schemeClr>
        </a:solidFill>
        <a:ln w="9525" cap="rnd"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a:p>
      </dsp:txBody>
      <dsp:txXfrm>
        <a:off x="5548033" y="3911405"/>
        <a:ext cx="337624" cy="4619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035D76-A10F-4C97-8950-DD2022D05968}">
      <dsp:nvSpPr>
        <dsp:cNvPr id="0" name=""/>
        <dsp:cNvSpPr/>
      </dsp:nvSpPr>
      <dsp:spPr>
        <a:xfrm>
          <a:off x="0" y="2807341"/>
          <a:ext cx="9625383" cy="614177"/>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nn-NO" sz="1900" b="1" i="0" kern="1200" dirty="0"/>
            <a:t>4. </a:t>
          </a:r>
          <a:r>
            <a:rPr lang="nn-NO" sz="1900" b="0" i="0" kern="1200" dirty="0"/>
            <a:t>İlaç tedavisine karar verme </a:t>
          </a:r>
          <a:endParaRPr lang="en-US" sz="1900" kern="1200" dirty="0"/>
        </a:p>
      </dsp:txBody>
      <dsp:txXfrm>
        <a:off x="0" y="2807341"/>
        <a:ext cx="9625383" cy="614177"/>
      </dsp:txXfrm>
    </dsp:sp>
    <dsp:sp modelId="{A2C195BC-39B4-48C8-8F9B-BC5FCD179B09}">
      <dsp:nvSpPr>
        <dsp:cNvPr id="0" name=""/>
        <dsp:cNvSpPr/>
      </dsp:nvSpPr>
      <dsp:spPr>
        <a:xfrm rot="10800000">
          <a:off x="0" y="1871948"/>
          <a:ext cx="9625383" cy="944605"/>
        </a:xfrm>
        <a:prstGeom prst="upArrowCallou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tr-TR" sz="1900" b="1" i="0" kern="1200" dirty="0"/>
            <a:t>3. </a:t>
          </a:r>
          <a:r>
            <a:rPr lang="tr-TR" sz="1900" b="0" i="0" kern="1200" dirty="0"/>
            <a:t>Toplam </a:t>
          </a:r>
          <a:r>
            <a:rPr lang="tr-TR" sz="1900" b="0" i="0" kern="1200" dirty="0" err="1"/>
            <a:t>kardiyovasküler</a:t>
          </a:r>
          <a:r>
            <a:rPr lang="tr-TR" sz="1900" b="0" i="0" kern="1200" dirty="0"/>
            <a:t> riskin değerlendirilmesi </a:t>
          </a:r>
          <a:endParaRPr lang="en-US" sz="1900" kern="1200" dirty="0"/>
        </a:p>
      </dsp:txBody>
      <dsp:txXfrm rot="10800000">
        <a:off x="0" y="1871948"/>
        <a:ext cx="9625383" cy="613776"/>
      </dsp:txXfrm>
    </dsp:sp>
    <dsp:sp modelId="{D0F04C96-FE30-44C6-A5AC-C4C74BFBD2FF}">
      <dsp:nvSpPr>
        <dsp:cNvPr id="0" name=""/>
        <dsp:cNvSpPr/>
      </dsp:nvSpPr>
      <dsp:spPr>
        <a:xfrm rot="10800000">
          <a:off x="0" y="936556"/>
          <a:ext cx="9625383" cy="944605"/>
        </a:xfrm>
        <a:prstGeom prst="upArrowCallou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tr-TR" sz="1900" b="1" i="0" kern="1200" dirty="0"/>
            <a:t>2. </a:t>
          </a:r>
          <a:r>
            <a:rPr lang="tr-TR" sz="1900" b="0" i="0" kern="1200" dirty="0" err="1"/>
            <a:t>Lipoprotein</a:t>
          </a:r>
          <a:r>
            <a:rPr lang="tr-TR" sz="1900" b="0" i="0" kern="1200" dirty="0"/>
            <a:t> düzeyleri belirlendikten sonra KAH ve eşdeğeri hastalık aranmalı</a:t>
          </a:r>
          <a:endParaRPr lang="en-US" sz="1900" kern="1200" dirty="0"/>
        </a:p>
      </dsp:txBody>
      <dsp:txXfrm rot="10800000">
        <a:off x="0" y="936556"/>
        <a:ext cx="9625383" cy="613776"/>
      </dsp:txXfrm>
    </dsp:sp>
    <dsp:sp modelId="{DA1573C0-1209-4BED-B81B-1E938AAE0DD5}">
      <dsp:nvSpPr>
        <dsp:cNvPr id="0" name=""/>
        <dsp:cNvSpPr/>
      </dsp:nvSpPr>
      <dsp:spPr>
        <a:xfrm rot="10800000">
          <a:off x="0" y="1163"/>
          <a:ext cx="9625383" cy="944605"/>
        </a:xfrm>
        <a:prstGeom prst="upArrowCallou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tr-TR" sz="1900" b="1" i="0" kern="1200" dirty="0"/>
            <a:t>1. </a:t>
          </a:r>
          <a:r>
            <a:rPr lang="tr-TR" sz="1900" b="0" i="0" kern="1200" dirty="0" err="1"/>
            <a:t>Lipoprotein</a:t>
          </a:r>
          <a:r>
            <a:rPr lang="tr-TR" sz="1900" b="0" i="0" kern="1200" dirty="0"/>
            <a:t> düzeylerine göre risk değerlendirilmeli</a:t>
          </a:r>
          <a:endParaRPr lang="en-US" sz="1900" kern="1200" dirty="0"/>
        </a:p>
      </dsp:txBody>
      <dsp:txXfrm rot="10800000">
        <a:off x="0" y="1163"/>
        <a:ext cx="9625383" cy="61377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DAD83D2-759C-43A3-8107-5A6D792C9202}" type="datetimeFigureOut">
              <a:rPr lang="tr-TR"/>
              <a:pPr>
                <a:defRPr/>
              </a:pPr>
              <a:t>22.05.2018</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261C4DE-BFEC-49BD-BD73-7D78FA5B4716}" type="slidenum">
              <a:rPr lang="tr-TR"/>
              <a:pPr>
                <a:defRPr/>
              </a:pPr>
              <a:t>‹#›</a:t>
            </a:fld>
            <a:endParaRPr lang="tr-TR"/>
          </a:p>
        </p:txBody>
      </p:sp>
    </p:spTree>
    <p:extLst>
      <p:ext uri="{BB962C8B-B14F-4D97-AF65-F5344CB8AC3E}">
        <p14:creationId xmlns:p14="http://schemas.microsoft.com/office/powerpoint/2010/main" val="40222008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ayt Resmi Yer Tutucusu 1"/>
          <p:cNvSpPr>
            <a:spLocks noGrp="1" noRot="1" noChangeAspect="1"/>
          </p:cNvSpPr>
          <p:nvPr>
            <p:ph type="sldImg"/>
          </p:nvPr>
        </p:nvSpPr>
        <p:spPr bwMode="auto">
          <a:noFill/>
          <a:ln>
            <a:solidFill>
              <a:srgbClr val="000000"/>
            </a:solidFill>
            <a:miter lim="800000"/>
            <a:headEnd/>
            <a:tailEnd/>
          </a:ln>
        </p:spPr>
      </p:sp>
      <p:sp>
        <p:nvSpPr>
          <p:cNvPr id="40962"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Planar ksantomlar düz veya hafif kabarık sarımsı plaklar şeklindedir. Tüberöz ksantomlar ise sıklıkla eklemlerin ekstensör yüzeylerinde görülen ağrısız, tek lezyonlardır. </a:t>
            </a:r>
          </a:p>
        </p:txBody>
      </p:sp>
      <p:sp>
        <p:nvSpPr>
          <p:cNvPr id="40963"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417211-A44A-4F63-93B9-8C5E68D03393}" type="slidenum">
              <a:rPr lang="tr-TR">
                <a:cs typeface="Arial" charset="0"/>
              </a:rPr>
              <a:pPr fontAlgn="base">
                <a:spcBef>
                  <a:spcPct val="0"/>
                </a:spcBef>
                <a:spcAft>
                  <a:spcPct val="0"/>
                </a:spcAft>
                <a:defRPr/>
              </a:pPr>
              <a:t>8</a:t>
            </a:fld>
            <a:endParaRPr lang="tr-TR">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ayt Resmi Yer Tutucusu 1"/>
          <p:cNvSpPr>
            <a:spLocks noGrp="1" noRot="1" noChangeAspect="1"/>
          </p:cNvSpPr>
          <p:nvPr>
            <p:ph type="sldImg"/>
          </p:nvPr>
        </p:nvSpPr>
        <p:spPr bwMode="auto">
          <a:noFill/>
          <a:ln>
            <a:solidFill>
              <a:srgbClr val="000000"/>
            </a:solidFill>
            <a:miter lim="800000"/>
            <a:headEnd/>
            <a:tailEnd/>
          </a:ln>
        </p:spPr>
      </p:sp>
      <p:sp>
        <p:nvSpPr>
          <p:cNvPr id="58370"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 Lipoprotein düzeyleri belirlendikten sonra KAH ve eşdeğeri hastalık aranmalıdır. </a:t>
            </a:r>
          </a:p>
        </p:txBody>
      </p:sp>
      <p:sp>
        <p:nvSpPr>
          <p:cNvPr id="58371"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BFF3C5-5BAE-4614-970A-157B44A56945}" type="slidenum">
              <a:rPr lang="tr-TR">
                <a:cs typeface="Arial" charset="0"/>
              </a:rPr>
              <a:pPr fontAlgn="base">
                <a:spcBef>
                  <a:spcPct val="0"/>
                </a:spcBef>
                <a:spcAft>
                  <a:spcPct val="0"/>
                </a:spcAft>
                <a:defRPr/>
              </a:pPr>
              <a:t>24</a:t>
            </a:fld>
            <a:endParaRPr lang="tr-TR">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tr-TR"/>
              <a:t>Asıl başlık stilini düzenlemek için tıklayın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lvl1pPr>
              <a:defRPr/>
            </a:lvl1pPr>
          </a:lstStyle>
          <a:p>
            <a:pPr>
              <a:defRPr/>
            </a:pPr>
            <a:fld id="{182E21C6-85A3-4AA4-9C14-832501E92842}" type="datetimeFigureOut">
              <a:rPr lang="tr-TR"/>
              <a:pPr>
                <a:defRPr/>
              </a:pPr>
              <a:t>22.05.2018</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F604DBC4-8EE3-4C25-B157-BEB14DD40AC5}"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lvl1pPr>
              <a:defRPr/>
            </a:lvl1pPr>
          </a:lstStyle>
          <a:p>
            <a:pPr>
              <a:defRPr/>
            </a:pPr>
            <a:fld id="{91B45118-B76A-4CB3-A608-6EAF3F8DAF36}" type="datetimeFigureOut">
              <a:rPr lang="tr-TR"/>
              <a:pPr>
                <a:defRPr/>
              </a:pPr>
              <a:t>22.05.2018</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1DC52294-98FF-4584-97E6-0C41940405DE}"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tr-TR"/>
              <a:t>Asıl başlık stilini düzenlemek için tıklayın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6B7307D8-12DC-47E9-A5E8-7411202F888C}" type="datetimeFigureOut">
              <a:rPr lang="tr-TR"/>
              <a:pPr>
                <a:defRPr/>
              </a:pPr>
              <a:t>22.05.2018</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D3FD29A5-11CD-4E5D-80C5-3943B182CAD7}"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6"/>
          <p:cNvGrpSpPr>
            <a:grpSpLocks/>
          </p:cNvGrpSpPr>
          <p:nvPr/>
        </p:nvGrpSpPr>
        <p:grpSpPr bwMode="auto">
          <a:xfrm>
            <a:off x="0" y="0"/>
            <a:ext cx="12192000" cy="6858000"/>
            <a:chOff x="0" y="0"/>
            <a:chExt cx="12192000" cy="6858000"/>
          </a:xfrm>
        </p:grpSpPr>
        <p:sp>
          <p:nvSpPr>
            <p:cNvPr id="5"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Freeform 5"/>
            <p:cNvSpPr>
              <a:spLocks noEditPoints="1"/>
            </p:cNvSpPr>
            <p:nvPr/>
          </p:nvSpPr>
          <p:spPr bwMode="gray">
            <a:xfrm>
              <a:off x="0" y="1588"/>
              <a:ext cx="12192000" cy="6856412"/>
            </a:xfrm>
            <a:custGeom>
              <a:avLst/>
              <a:gdLst>
                <a:gd name="T0" fmla="*/ 0 w 15356"/>
                <a:gd name="T1" fmla="*/ 0 h 8638"/>
                <a:gd name="T2" fmla="*/ 15356 w 15356"/>
                <a:gd name="T3" fmla="*/ 8638 h 8638"/>
              </a:gdLst>
              <a:ahLst/>
              <a:cxnLst>
                <a:cxn ang="0">
                  <a:pos x="0" y="0"/>
                </a:cxn>
                <a:cxn ang="0">
                  <a:pos x="0" y="8638"/>
                </a:cxn>
                <a:cxn ang="0">
                  <a:pos x="15356" y="8638"/>
                </a:cxn>
                <a:cxn ang="0">
                  <a:pos x="15356" y="0"/>
                </a:cxn>
                <a:cxn ang="0">
                  <a:pos x="0" y="0"/>
                </a:cxn>
                <a:cxn ang="0">
                  <a:pos x="14748" y="8038"/>
                </a:cxn>
                <a:cxn ang="0">
                  <a:pos x="600" y="8038"/>
                </a:cxn>
                <a:cxn ang="0">
                  <a:pos x="600" y="592"/>
                </a:cxn>
                <a:cxn ang="0">
                  <a:pos x="14748" y="592"/>
                </a:cxn>
                <a:cxn ang="0">
                  <a:pos x="14748" y="8038"/>
                </a:cxn>
              </a:cxnLst>
              <a:rect l="T0" t="T1" r="T2" b="T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w="9525">
              <a:noFill/>
              <a:round/>
              <a:headEnd/>
              <a:tailEnd/>
            </a:ln>
          </p:spPr>
          <p:txBody>
            <a:bodyPr/>
            <a:lstStyle/>
            <a:p>
              <a:pPr>
                <a:defRPr/>
              </a:pPr>
              <a:endParaRPr lang="tr-TR"/>
            </a:p>
          </p:txBody>
        </p:sp>
      </p:grpSp>
      <p:sp>
        <p:nvSpPr>
          <p:cNvPr id="7" name="Rectangle 10"/>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154955" y="2099733"/>
            <a:ext cx="8825658" cy="2677648"/>
          </a:xfrm>
        </p:spPr>
        <p:txBody>
          <a:bodyPr anchor="b"/>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bwMode="gray">
          <a:xfrm>
            <a:off x="1154955" y="4777380"/>
            <a:ext cx="8825658" cy="861420"/>
          </a:xfrm>
        </p:spPr>
        <p:txBody>
          <a:bodyPr/>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8" name="Date Placeholder 3"/>
          <p:cNvSpPr>
            <a:spLocks noGrp="1"/>
          </p:cNvSpPr>
          <p:nvPr>
            <p:ph type="dt" sz="half" idx="10"/>
          </p:nvPr>
        </p:nvSpPr>
        <p:spPr bwMode="gray">
          <a:xfrm rot="5400000">
            <a:off x="10158413" y="1792288"/>
            <a:ext cx="990600" cy="304800"/>
          </a:xfrm>
        </p:spPr>
        <p:txBody>
          <a:bodyPr anchor="t"/>
          <a:lstStyle>
            <a:lvl1pPr algn="l">
              <a:defRPr b="0" i="0">
                <a:solidFill>
                  <a:schemeClr val="bg1">
                    <a:alpha val="60000"/>
                  </a:schemeClr>
                </a:solidFill>
              </a:defRPr>
            </a:lvl1pPr>
          </a:lstStyle>
          <a:p>
            <a:pPr>
              <a:defRPr/>
            </a:pPr>
            <a:fld id="{5AD5AB35-F551-40DA-98DF-6F22DEE4A24D}" type="datetimeFigureOut">
              <a:rPr lang="tr-TR"/>
              <a:pPr>
                <a:defRPr/>
              </a:pPr>
              <a:t>22.05.2018</a:t>
            </a:fld>
            <a:endParaRPr lang="tr-TR"/>
          </a:p>
        </p:txBody>
      </p:sp>
      <p:sp>
        <p:nvSpPr>
          <p:cNvPr id="9" name="Footer Placeholder 4"/>
          <p:cNvSpPr>
            <a:spLocks noGrp="1"/>
          </p:cNvSpPr>
          <p:nvPr>
            <p:ph type="ftr" sz="quarter" idx="11"/>
          </p:nvPr>
        </p:nvSpPr>
        <p:spPr bwMode="gray">
          <a:xfrm rot="5400000">
            <a:off x="8952706" y="3228182"/>
            <a:ext cx="3859213" cy="304800"/>
          </a:xfrm>
        </p:spPr>
        <p:txBody>
          <a:bodyPr/>
          <a:lstStyle>
            <a:lvl1pPr>
              <a:defRPr b="0" i="0">
                <a:solidFill>
                  <a:schemeClr val="bg1">
                    <a:alpha val="60000"/>
                  </a:schemeClr>
                </a:solidFill>
              </a:defRPr>
            </a:lvl1pPr>
          </a:lstStyle>
          <a:p>
            <a:pPr>
              <a:defRPr/>
            </a:pPr>
            <a:endParaRPr lang="tr-TR"/>
          </a:p>
        </p:txBody>
      </p:sp>
      <p:sp>
        <p:nvSpPr>
          <p:cNvPr id="10" name="Slide Number Placeholder 5"/>
          <p:cNvSpPr>
            <a:spLocks noGrp="1"/>
          </p:cNvSpPr>
          <p:nvPr>
            <p:ph type="sldNum" sz="quarter" idx="12"/>
          </p:nvPr>
        </p:nvSpPr>
        <p:spPr/>
        <p:txBody>
          <a:bodyPr/>
          <a:lstStyle>
            <a:lvl1pPr>
              <a:defRPr/>
            </a:lvl1pPr>
          </a:lstStyle>
          <a:p>
            <a:pPr>
              <a:defRPr/>
            </a:pPr>
            <a:fld id="{B9524A2A-D295-495E-B32A-9FD3A18B3FCD}" type="slidenum">
              <a:rPr lang="tr-TR"/>
              <a:pPr>
                <a:defRP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lvl1pPr>
              <a:defRPr/>
            </a:lvl1pPr>
          </a:lstStyle>
          <a:p>
            <a:pPr>
              <a:defRPr/>
            </a:pPr>
            <a:fld id="{63F6BB6F-1315-4933-8F06-DC5F9A387E8B}" type="datetimeFigureOut">
              <a:rPr lang="tr-TR"/>
              <a:pPr>
                <a:defRPr/>
              </a:pPr>
              <a:t>22.05.2018</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8532240B-0EFD-4AEA-92EA-556408A66EED}" type="slidenum">
              <a:rPr lang="tr-TR"/>
              <a:pPr>
                <a:defRPr/>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12192000" cy="6858000"/>
            <a:chOff x="0" y="0"/>
            <a:chExt cx="12192000" cy="6858000"/>
          </a:xfrm>
        </p:grpSpPr>
        <p:sp>
          <p:nvSpPr>
            <p:cNvPr id="5"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9"/>
            <p:cNvSpPr/>
            <p:nvPr/>
          </p:nvSpPr>
          <p:spPr bwMode="gray">
            <a:xfrm>
              <a:off x="7289800" y="401638"/>
              <a:ext cx="4478338"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400000">
              <a:off x="3786188" y="2801938"/>
              <a:ext cx="6054725" cy="1254125"/>
            </a:xfrm>
            <a:custGeom>
              <a:avLst/>
              <a:gdLst/>
              <a:ahLst/>
              <a:cxnLst>
                <a:cxn ang="0">
                  <a:pos x="0" y="0"/>
                </a:cxn>
                <a:cxn ang="0">
                  <a:pos x="0" y="7970"/>
                </a:cxn>
                <a:cxn ang="0">
                  <a:pos x="10000" y="8000"/>
                </a:cxn>
                <a:cxn ang="0">
                  <a:pos x="10000" y="7"/>
                </a:cxn>
                <a:cxn ang="0">
                  <a:pos x="10000" y="7"/>
                </a:cxn>
                <a:cxn ang="0">
                  <a:pos x="9773" y="156"/>
                </a:cxn>
                <a:cxn ang="0">
                  <a:pos x="9547" y="298"/>
                </a:cxn>
                <a:cxn ang="0">
                  <a:pos x="9320" y="437"/>
                </a:cxn>
                <a:cxn ang="0">
                  <a:pos x="9092" y="556"/>
                </a:cxn>
                <a:cxn ang="0">
                  <a:pos x="8865" y="676"/>
                </a:cxn>
                <a:cxn ang="0">
                  <a:pos x="8637" y="788"/>
                </a:cxn>
                <a:cxn ang="0">
                  <a:pos x="8412" y="884"/>
                </a:cxn>
                <a:cxn ang="0">
                  <a:pos x="8184" y="975"/>
                </a:cxn>
                <a:cxn ang="0">
                  <a:pos x="7957" y="1058"/>
                </a:cxn>
                <a:cxn ang="0">
                  <a:pos x="7734" y="1130"/>
                </a:cxn>
                <a:cxn ang="0">
                  <a:pos x="7508" y="1202"/>
                </a:cxn>
                <a:cxn ang="0">
                  <a:pos x="7285" y="1262"/>
                </a:cxn>
                <a:cxn ang="0">
                  <a:pos x="7062" y="1309"/>
                </a:cxn>
                <a:cxn ang="0">
                  <a:pos x="6840" y="1358"/>
                </a:cxn>
                <a:cxn ang="0">
                  <a:pos x="6620" y="1399"/>
                </a:cxn>
                <a:cxn ang="0">
                  <a:pos x="6402" y="1428"/>
                </a:cxn>
                <a:cxn ang="0">
                  <a:pos x="6184" y="1453"/>
                </a:cxn>
                <a:cxn ang="0">
                  <a:pos x="5968" y="1477"/>
                </a:cxn>
                <a:cxn ang="0">
                  <a:pos x="5755" y="1488"/>
                </a:cxn>
                <a:cxn ang="0">
                  <a:pos x="5542" y="1500"/>
                </a:cxn>
                <a:cxn ang="0">
                  <a:pos x="5332" y="1506"/>
                </a:cxn>
                <a:cxn ang="0">
                  <a:pos x="5124" y="1500"/>
                </a:cxn>
                <a:cxn ang="0">
                  <a:pos x="4918" y="1500"/>
                </a:cxn>
                <a:cxn ang="0">
                  <a:pos x="4714" y="1488"/>
                </a:cxn>
                <a:cxn ang="0">
                  <a:pos x="4514" y="1470"/>
                </a:cxn>
                <a:cxn ang="0">
                  <a:pos x="4316" y="1453"/>
                </a:cxn>
                <a:cxn ang="0">
                  <a:pos x="4122" y="1434"/>
                </a:cxn>
                <a:cxn ang="0">
                  <a:pos x="3929" y="1405"/>
                </a:cxn>
                <a:cxn ang="0">
                  <a:pos x="3739" y="1374"/>
                </a:cxn>
                <a:cxn ang="0">
                  <a:pos x="3553" y="1346"/>
                </a:cxn>
                <a:cxn ang="0">
                  <a:pos x="3190" y="1267"/>
                </a:cxn>
                <a:cxn ang="0">
                  <a:pos x="2842" y="1183"/>
                </a:cxn>
                <a:cxn ang="0">
                  <a:pos x="2508" y="1095"/>
                </a:cxn>
                <a:cxn ang="0">
                  <a:pos x="2192" y="998"/>
                </a:cxn>
                <a:cxn ang="0">
                  <a:pos x="1890" y="897"/>
                </a:cxn>
                <a:cxn ang="0">
                  <a:pos x="1610" y="788"/>
                </a:cxn>
                <a:cxn ang="0">
                  <a:pos x="1347" y="681"/>
                </a:cxn>
                <a:cxn ang="0">
                  <a:pos x="1105" y="574"/>
                </a:cxn>
                <a:cxn ang="0">
                  <a:pos x="883" y="473"/>
                </a:cxn>
                <a:cxn ang="0">
                  <a:pos x="686" y="377"/>
                </a:cxn>
                <a:cxn ang="0">
                  <a:pos x="508" y="286"/>
                </a:cxn>
                <a:cxn ang="0">
                  <a:pos x="358" y="210"/>
                </a:cxn>
                <a:cxn ang="0">
                  <a:pos x="232" y="138"/>
                </a:cxn>
                <a:cxn ang="0">
                  <a:pos x="59" y="35"/>
                </a:cxn>
                <a:cxn ang="0">
                  <a:pos x="0" y="0"/>
                </a:cxn>
                <a:cxn ang="0">
                  <a:pos x="0" y="0"/>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w="9525">
              <a:noFill/>
              <a:round/>
              <a:headEnd/>
              <a:tailEnd/>
            </a:ln>
          </p:spPr>
          <p:txBody>
            <a:bodyPr/>
            <a:lstStyle/>
            <a:p>
              <a:pPr>
                <a:defRPr/>
              </a:pPr>
              <a:endParaRPr lang="tr-TR"/>
            </a:p>
          </p:txBody>
        </p:sp>
        <p:sp>
          <p:nvSpPr>
            <p:cNvPr id="13" name="Freeform 5"/>
            <p:cNvSpPr>
              <a:spLocks/>
            </p:cNvSpPr>
            <p:nvPr/>
          </p:nvSpPr>
          <p:spPr bwMode="gray">
            <a:xfrm rot="-5677511">
              <a:off x="4699000" y="1825625"/>
              <a:ext cx="3298825" cy="441325"/>
            </a:xfrm>
            <a:custGeom>
              <a:avLst/>
              <a:gdLst/>
              <a:ahLst/>
              <a:cxnLst>
                <a:cxn ang="0">
                  <a:pos x="85" y="2532"/>
                </a:cxn>
                <a:cxn ang="0">
                  <a:pos x="9958" y="5291"/>
                </a:cxn>
                <a:cxn ang="0">
                  <a:pos x="10000" y="0"/>
                </a:cxn>
                <a:cxn ang="0">
                  <a:pos x="10000" y="0"/>
                </a:cxn>
                <a:cxn ang="0">
                  <a:pos x="9667" y="204"/>
                </a:cxn>
                <a:cxn ang="0">
                  <a:pos x="9334" y="400"/>
                </a:cxn>
                <a:cxn ang="0">
                  <a:pos x="9001" y="590"/>
                </a:cxn>
                <a:cxn ang="0">
                  <a:pos x="8667" y="753"/>
                </a:cxn>
                <a:cxn ang="0">
                  <a:pos x="8333" y="917"/>
                </a:cxn>
                <a:cxn ang="0">
                  <a:pos x="7999" y="1071"/>
                </a:cxn>
                <a:cxn ang="0">
                  <a:pos x="7669" y="1202"/>
                </a:cxn>
                <a:cxn ang="0">
                  <a:pos x="7333" y="1325"/>
                </a:cxn>
                <a:cxn ang="0">
                  <a:pos x="7000" y="1440"/>
                </a:cxn>
                <a:cxn ang="0">
                  <a:pos x="6673" y="1538"/>
                </a:cxn>
                <a:cxn ang="0">
                  <a:pos x="6340" y="1636"/>
                </a:cxn>
                <a:cxn ang="0">
                  <a:pos x="6013" y="1719"/>
                </a:cxn>
                <a:cxn ang="0">
                  <a:pos x="5686" y="1784"/>
                </a:cxn>
                <a:cxn ang="0">
                  <a:pos x="5359" y="1850"/>
                </a:cxn>
                <a:cxn ang="0">
                  <a:pos x="5036" y="1906"/>
                </a:cxn>
                <a:cxn ang="0">
                  <a:pos x="4717" y="1948"/>
                </a:cxn>
                <a:cxn ang="0">
                  <a:pos x="4396" y="1980"/>
                </a:cxn>
                <a:cxn ang="0">
                  <a:pos x="4079" y="2013"/>
                </a:cxn>
                <a:cxn ang="0">
                  <a:pos x="3766" y="2029"/>
                </a:cxn>
                <a:cxn ang="0">
                  <a:pos x="3454" y="2046"/>
                </a:cxn>
                <a:cxn ang="0">
                  <a:pos x="3145" y="2053"/>
                </a:cxn>
                <a:cxn ang="0">
                  <a:pos x="2839" y="2046"/>
                </a:cxn>
                <a:cxn ang="0">
                  <a:pos x="2537" y="2046"/>
                </a:cxn>
                <a:cxn ang="0">
                  <a:pos x="2238" y="2029"/>
                </a:cxn>
                <a:cxn ang="0">
                  <a:pos x="1943" y="2004"/>
                </a:cxn>
                <a:cxn ang="0">
                  <a:pos x="1653" y="1980"/>
                </a:cxn>
                <a:cxn ang="0">
                  <a:pos x="1368" y="1955"/>
                </a:cxn>
                <a:cxn ang="0">
                  <a:pos x="1085" y="1915"/>
                </a:cxn>
                <a:cxn ang="0">
                  <a:pos x="806" y="1873"/>
                </a:cxn>
                <a:cxn ang="0">
                  <a:pos x="533" y="1833"/>
                </a:cxn>
                <a:cxn ang="0">
                  <a:pos x="0" y="1726"/>
                </a:cxn>
                <a:cxn ang="0">
                  <a:pos x="85" y="2532"/>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w="9525">
              <a:noFill/>
              <a:round/>
              <a:headEnd/>
              <a:tailEnd/>
            </a:ln>
          </p:spPr>
          <p:txBody>
            <a:bodyPr/>
            <a:lstStyle/>
            <a:p>
              <a:pPr>
                <a:defRPr/>
              </a:pPr>
              <a:endParaRPr lang="tr-TR"/>
            </a:p>
          </p:txBody>
        </p:sp>
        <p:sp>
          <p:nvSpPr>
            <p:cNvPr id="14" name="Freeform 5"/>
            <p:cNvSpPr>
              <a:spLocks noEditPoints="1"/>
            </p:cNvSpPr>
            <p:nvPr/>
          </p:nvSpPr>
          <p:spPr bwMode="gray">
            <a:xfrm>
              <a:off x="0" y="1588"/>
              <a:ext cx="12192000" cy="6856412"/>
            </a:xfrm>
            <a:custGeom>
              <a:avLst/>
              <a:gdLst>
                <a:gd name="T0" fmla="*/ 0 w 15356"/>
                <a:gd name="T1" fmla="*/ 0 h 8638"/>
                <a:gd name="T2" fmla="*/ 15356 w 15356"/>
                <a:gd name="T3" fmla="*/ 8638 h 8638"/>
              </a:gdLst>
              <a:ahLst/>
              <a:cxnLst>
                <a:cxn ang="0">
                  <a:pos x="0" y="0"/>
                </a:cxn>
                <a:cxn ang="0">
                  <a:pos x="0" y="8638"/>
                </a:cxn>
                <a:cxn ang="0">
                  <a:pos x="15356" y="8638"/>
                </a:cxn>
                <a:cxn ang="0">
                  <a:pos x="15356" y="0"/>
                </a:cxn>
                <a:cxn ang="0">
                  <a:pos x="0" y="0"/>
                </a:cxn>
                <a:cxn ang="0">
                  <a:pos x="14748" y="8038"/>
                </a:cxn>
                <a:cxn ang="0">
                  <a:pos x="600" y="8038"/>
                </a:cxn>
                <a:cxn ang="0">
                  <a:pos x="600" y="592"/>
                </a:cxn>
                <a:cxn ang="0">
                  <a:pos x="14748" y="592"/>
                </a:cxn>
                <a:cxn ang="0">
                  <a:pos x="14748" y="8038"/>
                </a:cxn>
              </a:cxnLst>
              <a:rect l="T0" t="T1" r="T2" b="T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w="9525">
              <a:noFill/>
              <a:round/>
              <a:headEnd/>
              <a:tailEnd/>
            </a:ln>
          </p:spPr>
          <p:txBody>
            <a:bodyPr/>
            <a:lstStyle/>
            <a:p>
              <a:pPr>
                <a:defRPr/>
              </a:pPr>
              <a:endParaRPr lang="tr-TR"/>
            </a:p>
          </p:txBody>
        </p:sp>
      </p:grpSp>
      <p:sp>
        <p:nvSpPr>
          <p:cNvPr id="15" name="Rectangle 15"/>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4" y="2677645"/>
            <a:ext cx="4351025" cy="2283824"/>
          </a:xfrm>
        </p:spPr>
        <p:txBody>
          <a:bodyPr/>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16" name="Date Placeholder 3"/>
          <p:cNvSpPr>
            <a:spLocks noGrp="1"/>
          </p:cNvSpPr>
          <p:nvPr>
            <p:ph type="dt" sz="half" idx="10"/>
          </p:nvPr>
        </p:nvSpPr>
        <p:spPr/>
        <p:txBody>
          <a:bodyPr/>
          <a:lstStyle>
            <a:lvl1pPr>
              <a:defRPr/>
            </a:lvl1pPr>
          </a:lstStyle>
          <a:p>
            <a:pPr>
              <a:defRPr/>
            </a:pPr>
            <a:fld id="{E7D1FCFA-62BB-43F6-A974-A7604E37BCFA}" type="datetimeFigureOut">
              <a:rPr lang="tr-TR"/>
              <a:pPr>
                <a:defRPr/>
              </a:pPr>
              <a:t>22.05.2018</a:t>
            </a:fld>
            <a:endParaRPr lang="tr-TR"/>
          </a:p>
        </p:txBody>
      </p:sp>
      <p:sp>
        <p:nvSpPr>
          <p:cNvPr id="17" name="Footer Placeholder 4"/>
          <p:cNvSpPr>
            <a:spLocks noGrp="1"/>
          </p:cNvSpPr>
          <p:nvPr>
            <p:ph type="ftr" sz="quarter" idx="11"/>
          </p:nvPr>
        </p:nvSpPr>
        <p:spPr/>
        <p:txBody>
          <a:bodyPr/>
          <a:lstStyle>
            <a:lvl1pPr>
              <a:defRPr/>
            </a:lvl1pPr>
          </a:lstStyle>
          <a:p>
            <a:pPr>
              <a:defRPr/>
            </a:pPr>
            <a:endParaRPr lang="tr-TR"/>
          </a:p>
        </p:txBody>
      </p:sp>
      <p:sp>
        <p:nvSpPr>
          <p:cNvPr id="18" name="Slide Number Placeholder 5"/>
          <p:cNvSpPr>
            <a:spLocks noGrp="1"/>
          </p:cNvSpPr>
          <p:nvPr>
            <p:ph type="sldNum" sz="quarter" idx="12"/>
          </p:nvPr>
        </p:nvSpPr>
        <p:spPr/>
        <p:txBody>
          <a:bodyPr/>
          <a:lstStyle>
            <a:lvl1pPr>
              <a:defRPr/>
            </a:lvl1pPr>
          </a:lstStyle>
          <a:p>
            <a:pPr>
              <a:defRPr/>
            </a:pPr>
            <a:fld id="{BE5A1DE4-497D-4895-AAB3-00069D3D3083}" type="slidenum">
              <a:rPr lang="tr-TR"/>
              <a:pPr>
                <a:defRPr/>
              </a:pPr>
              <a:t>‹#›</a:t>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fld id="{AFE8D743-B5C6-491E-B74D-6926936C98C5}" type="datetimeFigureOut">
              <a:rPr lang="tr-TR"/>
              <a:pPr>
                <a:defRPr/>
              </a:pPr>
              <a:t>22.05.2018</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54DFF28B-A931-4F27-ABB0-A6C67F05F03C}" type="slidenum">
              <a:rPr lang="tr-TR"/>
              <a:pPr>
                <a:defRPr/>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3"/>
          <p:cNvSpPr>
            <a:spLocks noGrp="1"/>
          </p:cNvSpPr>
          <p:nvPr>
            <p:ph type="dt" sz="half" idx="10"/>
          </p:nvPr>
        </p:nvSpPr>
        <p:spPr/>
        <p:txBody>
          <a:bodyPr/>
          <a:lstStyle>
            <a:lvl1pPr>
              <a:defRPr/>
            </a:lvl1pPr>
          </a:lstStyle>
          <a:p>
            <a:pPr>
              <a:defRPr/>
            </a:pPr>
            <a:fld id="{AAD607C0-4F0E-42CA-B011-D5CEF58012EA}" type="datetimeFigureOut">
              <a:rPr lang="tr-TR"/>
              <a:pPr>
                <a:defRPr/>
              </a:pPr>
              <a:t>22.05.2018</a:t>
            </a:fld>
            <a:endParaRPr lang="tr-TR"/>
          </a:p>
        </p:txBody>
      </p:sp>
      <p:sp>
        <p:nvSpPr>
          <p:cNvPr id="8" name="Footer Placeholder 4"/>
          <p:cNvSpPr>
            <a:spLocks noGrp="1"/>
          </p:cNvSpPr>
          <p:nvPr>
            <p:ph type="ftr" sz="quarter" idx="11"/>
          </p:nvPr>
        </p:nvSpPr>
        <p:spPr/>
        <p:txBody>
          <a:bodyPr/>
          <a:lstStyle>
            <a:lvl1pPr>
              <a:defRPr/>
            </a:lvl1pPr>
          </a:lstStyle>
          <a:p>
            <a:pPr>
              <a:defRPr/>
            </a:pPr>
            <a:endParaRPr lang="tr-TR"/>
          </a:p>
        </p:txBody>
      </p:sp>
      <p:sp>
        <p:nvSpPr>
          <p:cNvPr id="9" name="Slide Number Placeholder 5"/>
          <p:cNvSpPr>
            <a:spLocks noGrp="1"/>
          </p:cNvSpPr>
          <p:nvPr>
            <p:ph type="sldNum" sz="quarter" idx="12"/>
          </p:nvPr>
        </p:nvSpPr>
        <p:spPr/>
        <p:txBody>
          <a:bodyPr/>
          <a:lstStyle>
            <a:lvl1pPr>
              <a:defRPr/>
            </a:lvl1pPr>
          </a:lstStyle>
          <a:p>
            <a:pPr>
              <a:defRPr/>
            </a:pPr>
            <a:fld id="{B8CCCCA1-DDB4-467B-8155-106B9123CCE1}" type="slidenum">
              <a:rPr lang="tr-TR"/>
              <a:pPr>
                <a:defRPr/>
              </a:pPr>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tr-TR"/>
              <a:t>Asıl başlık stilini düzenlemek için tıklayın</a:t>
            </a:r>
            <a:endParaRPr lang="en-US" dirty="0"/>
          </a:p>
        </p:txBody>
      </p:sp>
      <p:sp>
        <p:nvSpPr>
          <p:cNvPr id="3" name="Date Placeholder 3"/>
          <p:cNvSpPr>
            <a:spLocks noGrp="1"/>
          </p:cNvSpPr>
          <p:nvPr>
            <p:ph type="dt" sz="half" idx="10"/>
          </p:nvPr>
        </p:nvSpPr>
        <p:spPr/>
        <p:txBody>
          <a:bodyPr/>
          <a:lstStyle>
            <a:lvl1pPr>
              <a:defRPr/>
            </a:lvl1pPr>
          </a:lstStyle>
          <a:p>
            <a:pPr>
              <a:defRPr/>
            </a:pPr>
            <a:fld id="{A46D47AA-F0A5-4597-8A7F-D22EBEAA76D4}" type="datetimeFigureOut">
              <a:rPr lang="tr-TR"/>
              <a:pPr>
                <a:defRPr/>
              </a:pPr>
              <a:t>22.05.2018</a:t>
            </a:fld>
            <a:endParaRPr lang="tr-TR"/>
          </a:p>
        </p:txBody>
      </p:sp>
      <p:sp>
        <p:nvSpPr>
          <p:cNvPr id="4" name="Footer Placeholder 4"/>
          <p:cNvSpPr>
            <a:spLocks noGrp="1"/>
          </p:cNvSpPr>
          <p:nvPr>
            <p:ph type="ftr" sz="quarter" idx="11"/>
          </p:nvPr>
        </p:nvSpPr>
        <p:spPr/>
        <p:txBody>
          <a:bodyPr/>
          <a:lstStyle>
            <a:lvl1pPr>
              <a:defRPr/>
            </a:lvl1pPr>
          </a:lstStyle>
          <a:p>
            <a:pPr>
              <a:defRPr/>
            </a:pPr>
            <a:endParaRPr lang="tr-TR"/>
          </a:p>
        </p:txBody>
      </p:sp>
      <p:sp>
        <p:nvSpPr>
          <p:cNvPr id="5" name="Slide Number Placeholder 5"/>
          <p:cNvSpPr>
            <a:spLocks noGrp="1"/>
          </p:cNvSpPr>
          <p:nvPr>
            <p:ph type="sldNum" sz="quarter" idx="12"/>
          </p:nvPr>
        </p:nvSpPr>
        <p:spPr/>
        <p:txBody>
          <a:bodyPr/>
          <a:lstStyle>
            <a:lvl1pPr>
              <a:defRPr/>
            </a:lvl1pPr>
          </a:lstStyle>
          <a:p>
            <a:pPr>
              <a:defRPr/>
            </a:pPr>
            <a:fld id="{697D5FF9-876F-49EE-87D0-18D8F1739979}" type="slidenum">
              <a:rPr lang="tr-TR"/>
              <a:pPr>
                <a:defRPr/>
              </a:pPr>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6"/>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Date Placeholder 1"/>
          <p:cNvSpPr>
            <a:spLocks noGrp="1"/>
          </p:cNvSpPr>
          <p:nvPr>
            <p:ph type="dt" sz="half" idx="10"/>
          </p:nvPr>
        </p:nvSpPr>
        <p:spPr/>
        <p:txBody>
          <a:bodyPr/>
          <a:lstStyle>
            <a:lvl1pPr>
              <a:defRPr/>
            </a:lvl1pPr>
          </a:lstStyle>
          <a:p>
            <a:pPr>
              <a:defRPr/>
            </a:pPr>
            <a:fld id="{1DA8EE7F-6B6A-472B-A896-C98CF6142D38}" type="datetimeFigureOut">
              <a:rPr lang="tr-TR"/>
              <a:pPr>
                <a:defRPr/>
              </a:pPr>
              <a:t>22.05.2018</a:t>
            </a:fld>
            <a:endParaRPr lang="tr-TR"/>
          </a:p>
        </p:txBody>
      </p:sp>
      <p:sp>
        <p:nvSpPr>
          <p:cNvPr id="4" name="Footer Placeholder 2"/>
          <p:cNvSpPr>
            <a:spLocks noGrp="1"/>
          </p:cNvSpPr>
          <p:nvPr>
            <p:ph type="ftr" sz="quarter" idx="11"/>
          </p:nvPr>
        </p:nvSpPr>
        <p:spPr/>
        <p:txBody>
          <a:bodyPr/>
          <a:lstStyle>
            <a:lvl1pPr>
              <a:defRPr/>
            </a:lvl1pPr>
          </a:lstStyle>
          <a:p>
            <a:pPr>
              <a:defRPr/>
            </a:pPr>
            <a:endParaRPr lang="tr-TR"/>
          </a:p>
        </p:txBody>
      </p:sp>
      <p:sp>
        <p:nvSpPr>
          <p:cNvPr id="5" name="Slide Number Placeholder 3"/>
          <p:cNvSpPr>
            <a:spLocks noGrp="1"/>
          </p:cNvSpPr>
          <p:nvPr>
            <p:ph type="sldNum" sz="quarter" idx="12"/>
          </p:nvPr>
        </p:nvSpPr>
        <p:spPr/>
        <p:txBody>
          <a:bodyPr/>
          <a:lstStyle>
            <a:lvl1pPr>
              <a:defRPr/>
            </a:lvl1pPr>
          </a:lstStyle>
          <a:p>
            <a:pPr>
              <a:defRPr/>
            </a:pPr>
            <a:fld id="{B9001B8E-3D2B-4E22-A67A-1354D62F92FB}" type="slidenum">
              <a:rPr lang="tr-TR"/>
              <a:pPr>
                <a:defRPr/>
              </a:pPr>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5" name="Group 8"/>
          <p:cNvGrpSpPr>
            <a:grpSpLocks/>
          </p:cNvGrpSpPr>
          <p:nvPr/>
        </p:nvGrpSpPr>
        <p:grpSpPr bwMode="auto">
          <a:xfrm>
            <a:off x="0" y="0"/>
            <a:ext cx="12192000" cy="6858000"/>
            <a:chOff x="0" y="0"/>
            <a:chExt cx="12192000" cy="6858000"/>
          </a:xfrm>
        </p:grpSpPr>
        <p:sp>
          <p:nvSpPr>
            <p:cNvPr id="6"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0"/>
            <p:cNvSpPr/>
            <p:nvPr/>
          </p:nvSpPr>
          <p:spPr bwMode="gray">
            <a:xfrm>
              <a:off x="5713413" y="401638"/>
              <a:ext cx="6054725"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5677511">
              <a:off x="3140869" y="1826419"/>
              <a:ext cx="3298825" cy="439737"/>
            </a:xfrm>
            <a:custGeom>
              <a:avLst/>
              <a:gdLst/>
              <a:ahLst/>
              <a:cxnLst>
                <a:cxn ang="0">
                  <a:pos x="85" y="2532"/>
                </a:cxn>
                <a:cxn ang="0">
                  <a:pos x="9958" y="5291"/>
                </a:cxn>
                <a:cxn ang="0">
                  <a:pos x="10000" y="0"/>
                </a:cxn>
                <a:cxn ang="0">
                  <a:pos x="10000" y="0"/>
                </a:cxn>
                <a:cxn ang="0">
                  <a:pos x="9667" y="204"/>
                </a:cxn>
                <a:cxn ang="0">
                  <a:pos x="9334" y="400"/>
                </a:cxn>
                <a:cxn ang="0">
                  <a:pos x="9001" y="590"/>
                </a:cxn>
                <a:cxn ang="0">
                  <a:pos x="8667" y="753"/>
                </a:cxn>
                <a:cxn ang="0">
                  <a:pos x="8333" y="917"/>
                </a:cxn>
                <a:cxn ang="0">
                  <a:pos x="7999" y="1071"/>
                </a:cxn>
                <a:cxn ang="0">
                  <a:pos x="7669" y="1202"/>
                </a:cxn>
                <a:cxn ang="0">
                  <a:pos x="7333" y="1325"/>
                </a:cxn>
                <a:cxn ang="0">
                  <a:pos x="7000" y="1440"/>
                </a:cxn>
                <a:cxn ang="0">
                  <a:pos x="6673" y="1538"/>
                </a:cxn>
                <a:cxn ang="0">
                  <a:pos x="6340" y="1636"/>
                </a:cxn>
                <a:cxn ang="0">
                  <a:pos x="6013" y="1719"/>
                </a:cxn>
                <a:cxn ang="0">
                  <a:pos x="5686" y="1784"/>
                </a:cxn>
                <a:cxn ang="0">
                  <a:pos x="5359" y="1850"/>
                </a:cxn>
                <a:cxn ang="0">
                  <a:pos x="5036" y="1906"/>
                </a:cxn>
                <a:cxn ang="0">
                  <a:pos x="4717" y="1948"/>
                </a:cxn>
                <a:cxn ang="0">
                  <a:pos x="4396" y="1980"/>
                </a:cxn>
                <a:cxn ang="0">
                  <a:pos x="4079" y="2013"/>
                </a:cxn>
                <a:cxn ang="0">
                  <a:pos x="3766" y="2029"/>
                </a:cxn>
                <a:cxn ang="0">
                  <a:pos x="3454" y="2046"/>
                </a:cxn>
                <a:cxn ang="0">
                  <a:pos x="3145" y="2053"/>
                </a:cxn>
                <a:cxn ang="0">
                  <a:pos x="2839" y="2046"/>
                </a:cxn>
                <a:cxn ang="0">
                  <a:pos x="2537" y="2046"/>
                </a:cxn>
                <a:cxn ang="0">
                  <a:pos x="2238" y="2029"/>
                </a:cxn>
                <a:cxn ang="0">
                  <a:pos x="1943" y="2004"/>
                </a:cxn>
                <a:cxn ang="0">
                  <a:pos x="1653" y="1980"/>
                </a:cxn>
                <a:cxn ang="0">
                  <a:pos x="1368" y="1955"/>
                </a:cxn>
                <a:cxn ang="0">
                  <a:pos x="1085" y="1915"/>
                </a:cxn>
                <a:cxn ang="0">
                  <a:pos x="806" y="1873"/>
                </a:cxn>
                <a:cxn ang="0">
                  <a:pos x="533" y="1833"/>
                </a:cxn>
                <a:cxn ang="0">
                  <a:pos x="0" y="1726"/>
                </a:cxn>
                <a:cxn ang="0">
                  <a:pos x="85" y="2532"/>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w="9525">
              <a:noFill/>
              <a:round/>
              <a:headEnd/>
              <a:tailEnd/>
            </a:ln>
          </p:spPr>
          <p:txBody>
            <a:bodyPr/>
            <a:lstStyle/>
            <a:p>
              <a:pPr>
                <a:defRPr/>
              </a:pPr>
              <a:endParaRPr lang="tr-TR"/>
            </a:p>
          </p:txBody>
        </p:sp>
        <p:sp>
          <p:nvSpPr>
            <p:cNvPr id="14" name="Freeform 5"/>
            <p:cNvSpPr>
              <a:spLocks/>
            </p:cNvSpPr>
            <p:nvPr/>
          </p:nvSpPr>
          <p:spPr bwMode="gray">
            <a:xfrm rot="-5400000">
              <a:off x="2228850" y="2801938"/>
              <a:ext cx="6054725" cy="1254125"/>
            </a:xfrm>
            <a:custGeom>
              <a:avLst/>
              <a:gdLst/>
              <a:ahLst/>
              <a:cxnLst>
                <a:cxn ang="0">
                  <a:pos x="0" y="0"/>
                </a:cxn>
                <a:cxn ang="0">
                  <a:pos x="0" y="7970"/>
                </a:cxn>
                <a:cxn ang="0">
                  <a:pos x="10000" y="8000"/>
                </a:cxn>
                <a:cxn ang="0">
                  <a:pos x="10000" y="7"/>
                </a:cxn>
                <a:cxn ang="0">
                  <a:pos x="10000" y="7"/>
                </a:cxn>
                <a:cxn ang="0">
                  <a:pos x="9773" y="156"/>
                </a:cxn>
                <a:cxn ang="0">
                  <a:pos x="9547" y="298"/>
                </a:cxn>
                <a:cxn ang="0">
                  <a:pos x="9320" y="437"/>
                </a:cxn>
                <a:cxn ang="0">
                  <a:pos x="9092" y="556"/>
                </a:cxn>
                <a:cxn ang="0">
                  <a:pos x="8865" y="676"/>
                </a:cxn>
                <a:cxn ang="0">
                  <a:pos x="8637" y="788"/>
                </a:cxn>
                <a:cxn ang="0">
                  <a:pos x="8412" y="884"/>
                </a:cxn>
                <a:cxn ang="0">
                  <a:pos x="8184" y="975"/>
                </a:cxn>
                <a:cxn ang="0">
                  <a:pos x="7957" y="1058"/>
                </a:cxn>
                <a:cxn ang="0">
                  <a:pos x="7734" y="1130"/>
                </a:cxn>
                <a:cxn ang="0">
                  <a:pos x="7508" y="1202"/>
                </a:cxn>
                <a:cxn ang="0">
                  <a:pos x="7285" y="1262"/>
                </a:cxn>
                <a:cxn ang="0">
                  <a:pos x="7062" y="1309"/>
                </a:cxn>
                <a:cxn ang="0">
                  <a:pos x="6840" y="1358"/>
                </a:cxn>
                <a:cxn ang="0">
                  <a:pos x="6620" y="1399"/>
                </a:cxn>
                <a:cxn ang="0">
                  <a:pos x="6402" y="1428"/>
                </a:cxn>
                <a:cxn ang="0">
                  <a:pos x="6184" y="1453"/>
                </a:cxn>
                <a:cxn ang="0">
                  <a:pos x="5968" y="1477"/>
                </a:cxn>
                <a:cxn ang="0">
                  <a:pos x="5755" y="1488"/>
                </a:cxn>
                <a:cxn ang="0">
                  <a:pos x="5542" y="1500"/>
                </a:cxn>
                <a:cxn ang="0">
                  <a:pos x="5332" y="1506"/>
                </a:cxn>
                <a:cxn ang="0">
                  <a:pos x="5124" y="1500"/>
                </a:cxn>
                <a:cxn ang="0">
                  <a:pos x="4918" y="1500"/>
                </a:cxn>
                <a:cxn ang="0">
                  <a:pos x="4714" y="1488"/>
                </a:cxn>
                <a:cxn ang="0">
                  <a:pos x="4514" y="1470"/>
                </a:cxn>
                <a:cxn ang="0">
                  <a:pos x="4316" y="1453"/>
                </a:cxn>
                <a:cxn ang="0">
                  <a:pos x="4122" y="1434"/>
                </a:cxn>
                <a:cxn ang="0">
                  <a:pos x="3929" y="1405"/>
                </a:cxn>
                <a:cxn ang="0">
                  <a:pos x="3739" y="1374"/>
                </a:cxn>
                <a:cxn ang="0">
                  <a:pos x="3553" y="1346"/>
                </a:cxn>
                <a:cxn ang="0">
                  <a:pos x="3190" y="1267"/>
                </a:cxn>
                <a:cxn ang="0">
                  <a:pos x="2842" y="1183"/>
                </a:cxn>
                <a:cxn ang="0">
                  <a:pos x="2508" y="1095"/>
                </a:cxn>
                <a:cxn ang="0">
                  <a:pos x="2192" y="998"/>
                </a:cxn>
                <a:cxn ang="0">
                  <a:pos x="1890" y="897"/>
                </a:cxn>
                <a:cxn ang="0">
                  <a:pos x="1610" y="788"/>
                </a:cxn>
                <a:cxn ang="0">
                  <a:pos x="1347" y="681"/>
                </a:cxn>
                <a:cxn ang="0">
                  <a:pos x="1105" y="574"/>
                </a:cxn>
                <a:cxn ang="0">
                  <a:pos x="883" y="473"/>
                </a:cxn>
                <a:cxn ang="0">
                  <a:pos x="686" y="377"/>
                </a:cxn>
                <a:cxn ang="0">
                  <a:pos x="508" y="286"/>
                </a:cxn>
                <a:cxn ang="0">
                  <a:pos x="358" y="210"/>
                </a:cxn>
                <a:cxn ang="0">
                  <a:pos x="232" y="138"/>
                </a:cxn>
                <a:cxn ang="0">
                  <a:pos x="59" y="35"/>
                </a:cxn>
                <a:cxn ang="0">
                  <a:pos x="0" y="0"/>
                </a:cxn>
                <a:cxn ang="0">
                  <a:pos x="0" y="0"/>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w="9525">
              <a:noFill/>
              <a:round/>
              <a:headEnd/>
              <a:tailEnd/>
            </a:ln>
          </p:spPr>
          <p:txBody>
            <a:bodyPr/>
            <a:lstStyle/>
            <a:p>
              <a:pPr>
                <a:defRPr/>
              </a:pPr>
              <a:endParaRPr lang="tr-TR"/>
            </a:p>
          </p:txBody>
        </p:sp>
        <p:sp>
          <p:nvSpPr>
            <p:cNvPr id="15" name="Freeform 5"/>
            <p:cNvSpPr>
              <a:spLocks noEditPoints="1"/>
            </p:cNvSpPr>
            <p:nvPr/>
          </p:nvSpPr>
          <p:spPr bwMode="gray">
            <a:xfrm>
              <a:off x="0" y="1588"/>
              <a:ext cx="12192000" cy="6856412"/>
            </a:xfrm>
            <a:custGeom>
              <a:avLst/>
              <a:gdLst>
                <a:gd name="T0" fmla="*/ 0 w 15356"/>
                <a:gd name="T1" fmla="*/ 0 h 8638"/>
                <a:gd name="T2" fmla="*/ 15356 w 15356"/>
                <a:gd name="T3" fmla="*/ 8638 h 8638"/>
              </a:gdLst>
              <a:ahLst/>
              <a:cxnLst>
                <a:cxn ang="0">
                  <a:pos x="0" y="0"/>
                </a:cxn>
                <a:cxn ang="0">
                  <a:pos x="0" y="8638"/>
                </a:cxn>
                <a:cxn ang="0">
                  <a:pos x="15356" y="8638"/>
                </a:cxn>
                <a:cxn ang="0">
                  <a:pos x="15356" y="0"/>
                </a:cxn>
                <a:cxn ang="0">
                  <a:pos x="0" y="0"/>
                </a:cxn>
                <a:cxn ang="0">
                  <a:pos x="14748" y="8038"/>
                </a:cxn>
                <a:cxn ang="0">
                  <a:pos x="600" y="8038"/>
                </a:cxn>
                <a:cxn ang="0">
                  <a:pos x="600" y="592"/>
                </a:cxn>
                <a:cxn ang="0">
                  <a:pos x="14748" y="592"/>
                </a:cxn>
                <a:cxn ang="0">
                  <a:pos x="14748" y="8038"/>
                </a:cxn>
              </a:cxnLst>
              <a:rect l="T0" t="T1" r="T2" b="T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w="9525">
              <a:noFill/>
              <a:round/>
              <a:headEnd/>
              <a:tailEnd/>
            </a:ln>
          </p:spPr>
          <p:txBody>
            <a:bodyPr/>
            <a:lstStyle/>
            <a:p>
              <a:pPr>
                <a:defRPr/>
              </a:pPr>
              <a:endParaRPr lang="tr-TR"/>
            </a:p>
          </p:txBody>
        </p:sp>
      </p:grpSp>
      <p:sp>
        <p:nvSpPr>
          <p:cNvPr id="16" name="Rectangle 15"/>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7" name="Date Placeholder 4"/>
          <p:cNvSpPr>
            <a:spLocks noGrp="1"/>
          </p:cNvSpPr>
          <p:nvPr>
            <p:ph type="dt" sz="half" idx="10"/>
          </p:nvPr>
        </p:nvSpPr>
        <p:spPr/>
        <p:txBody>
          <a:bodyPr/>
          <a:lstStyle>
            <a:lvl1pPr>
              <a:defRPr/>
            </a:lvl1pPr>
          </a:lstStyle>
          <a:p>
            <a:pPr>
              <a:defRPr/>
            </a:pPr>
            <a:fld id="{A157E048-7E5A-4C56-B539-A4879DEE537B}" type="datetimeFigureOut">
              <a:rPr lang="tr-TR"/>
              <a:pPr>
                <a:defRPr/>
              </a:pPr>
              <a:t>22.05.2018</a:t>
            </a:fld>
            <a:endParaRPr lang="tr-TR"/>
          </a:p>
        </p:txBody>
      </p:sp>
      <p:sp>
        <p:nvSpPr>
          <p:cNvPr id="18" name="Footer Placeholder 5"/>
          <p:cNvSpPr>
            <a:spLocks noGrp="1"/>
          </p:cNvSpPr>
          <p:nvPr>
            <p:ph type="ftr" sz="quarter" idx="11"/>
          </p:nvPr>
        </p:nvSpPr>
        <p:spPr/>
        <p:txBody>
          <a:bodyPr/>
          <a:lstStyle>
            <a:lvl1pPr>
              <a:defRPr/>
            </a:lvl1pPr>
          </a:lstStyle>
          <a:p>
            <a:pPr>
              <a:defRPr/>
            </a:pPr>
            <a:endParaRPr lang="tr-TR"/>
          </a:p>
        </p:txBody>
      </p:sp>
      <p:sp>
        <p:nvSpPr>
          <p:cNvPr id="19" name="Slide Number Placeholder 6"/>
          <p:cNvSpPr>
            <a:spLocks noGrp="1"/>
          </p:cNvSpPr>
          <p:nvPr>
            <p:ph type="sldNum" sz="quarter" idx="12"/>
          </p:nvPr>
        </p:nvSpPr>
        <p:spPr/>
        <p:txBody>
          <a:bodyPr/>
          <a:lstStyle>
            <a:lvl1pPr>
              <a:defRPr/>
            </a:lvl1pPr>
          </a:lstStyle>
          <a:p>
            <a:pPr>
              <a:defRPr/>
            </a:pPr>
            <a:fld id="{070F650D-7C46-45F0-BD1E-C63ABDED26A1}"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lvl1pPr>
              <a:defRPr/>
            </a:lvl1pPr>
          </a:lstStyle>
          <a:p>
            <a:pPr>
              <a:defRPr/>
            </a:pPr>
            <a:fld id="{DFA45666-581E-434E-9141-D8002962386F}" type="datetimeFigureOut">
              <a:rPr lang="tr-TR"/>
              <a:pPr>
                <a:defRPr/>
              </a:pPr>
              <a:t>22.05.2018</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001F902B-FAB0-46F6-A911-AAD157EB24B6}" type="slidenum">
              <a:rPr lang="tr-TR"/>
              <a:pPr>
                <a:defRPr/>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5" name="Group 8"/>
          <p:cNvGrpSpPr>
            <a:grpSpLocks/>
          </p:cNvGrpSpPr>
          <p:nvPr/>
        </p:nvGrpSpPr>
        <p:grpSpPr bwMode="auto">
          <a:xfrm>
            <a:off x="0" y="0"/>
            <a:ext cx="12192000" cy="6858000"/>
            <a:chOff x="0" y="0"/>
            <a:chExt cx="12192000" cy="6858000"/>
          </a:xfrm>
        </p:grpSpPr>
        <p:sp>
          <p:nvSpPr>
            <p:cNvPr id="6"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0"/>
            <p:cNvSpPr/>
            <p:nvPr/>
          </p:nvSpPr>
          <p:spPr bwMode="gray">
            <a:xfrm>
              <a:off x="6172200" y="401638"/>
              <a:ext cx="5595938"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5677511">
              <a:off x="4203700" y="1825625"/>
              <a:ext cx="3298825" cy="441325"/>
            </a:xfrm>
            <a:custGeom>
              <a:avLst/>
              <a:gdLst/>
              <a:ahLst/>
              <a:cxnLst>
                <a:cxn ang="0">
                  <a:pos x="85" y="2532"/>
                </a:cxn>
                <a:cxn ang="0">
                  <a:pos x="9958" y="5291"/>
                </a:cxn>
                <a:cxn ang="0">
                  <a:pos x="10000" y="0"/>
                </a:cxn>
                <a:cxn ang="0">
                  <a:pos x="10000" y="0"/>
                </a:cxn>
                <a:cxn ang="0">
                  <a:pos x="9667" y="204"/>
                </a:cxn>
                <a:cxn ang="0">
                  <a:pos x="9334" y="400"/>
                </a:cxn>
                <a:cxn ang="0">
                  <a:pos x="9001" y="590"/>
                </a:cxn>
                <a:cxn ang="0">
                  <a:pos x="8667" y="753"/>
                </a:cxn>
                <a:cxn ang="0">
                  <a:pos x="8333" y="917"/>
                </a:cxn>
                <a:cxn ang="0">
                  <a:pos x="7999" y="1071"/>
                </a:cxn>
                <a:cxn ang="0">
                  <a:pos x="7669" y="1202"/>
                </a:cxn>
                <a:cxn ang="0">
                  <a:pos x="7333" y="1325"/>
                </a:cxn>
                <a:cxn ang="0">
                  <a:pos x="7000" y="1440"/>
                </a:cxn>
                <a:cxn ang="0">
                  <a:pos x="6673" y="1538"/>
                </a:cxn>
                <a:cxn ang="0">
                  <a:pos x="6340" y="1636"/>
                </a:cxn>
                <a:cxn ang="0">
                  <a:pos x="6013" y="1719"/>
                </a:cxn>
                <a:cxn ang="0">
                  <a:pos x="5686" y="1784"/>
                </a:cxn>
                <a:cxn ang="0">
                  <a:pos x="5359" y="1850"/>
                </a:cxn>
                <a:cxn ang="0">
                  <a:pos x="5036" y="1906"/>
                </a:cxn>
                <a:cxn ang="0">
                  <a:pos x="4717" y="1948"/>
                </a:cxn>
                <a:cxn ang="0">
                  <a:pos x="4396" y="1980"/>
                </a:cxn>
                <a:cxn ang="0">
                  <a:pos x="4079" y="2013"/>
                </a:cxn>
                <a:cxn ang="0">
                  <a:pos x="3766" y="2029"/>
                </a:cxn>
                <a:cxn ang="0">
                  <a:pos x="3454" y="2046"/>
                </a:cxn>
                <a:cxn ang="0">
                  <a:pos x="3145" y="2053"/>
                </a:cxn>
                <a:cxn ang="0">
                  <a:pos x="2839" y="2046"/>
                </a:cxn>
                <a:cxn ang="0">
                  <a:pos x="2537" y="2046"/>
                </a:cxn>
                <a:cxn ang="0">
                  <a:pos x="2238" y="2029"/>
                </a:cxn>
                <a:cxn ang="0">
                  <a:pos x="1943" y="2004"/>
                </a:cxn>
                <a:cxn ang="0">
                  <a:pos x="1653" y="1980"/>
                </a:cxn>
                <a:cxn ang="0">
                  <a:pos x="1368" y="1955"/>
                </a:cxn>
                <a:cxn ang="0">
                  <a:pos x="1085" y="1915"/>
                </a:cxn>
                <a:cxn ang="0">
                  <a:pos x="806" y="1873"/>
                </a:cxn>
                <a:cxn ang="0">
                  <a:pos x="533" y="1833"/>
                </a:cxn>
                <a:cxn ang="0">
                  <a:pos x="0" y="1726"/>
                </a:cxn>
                <a:cxn ang="0">
                  <a:pos x="85" y="2532"/>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w="9525">
              <a:noFill/>
              <a:round/>
              <a:headEnd/>
              <a:tailEnd/>
            </a:ln>
          </p:spPr>
          <p:txBody>
            <a:bodyPr/>
            <a:lstStyle/>
            <a:p>
              <a:pPr>
                <a:defRPr/>
              </a:pPr>
              <a:endParaRPr lang="tr-TR"/>
            </a:p>
          </p:txBody>
        </p:sp>
        <p:sp>
          <p:nvSpPr>
            <p:cNvPr id="14" name="Freeform 5"/>
            <p:cNvSpPr>
              <a:spLocks/>
            </p:cNvSpPr>
            <p:nvPr/>
          </p:nvSpPr>
          <p:spPr bwMode="gray">
            <a:xfrm rot="-5400000">
              <a:off x="3294856" y="2801145"/>
              <a:ext cx="6054725" cy="1255712"/>
            </a:xfrm>
            <a:custGeom>
              <a:avLst/>
              <a:gdLst/>
              <a:ahLst/>
              <a:cxnLst>
                <a:cxn ang="0">
                  <a:pos x="0" y="0"/>
                </a:cxn>
                <a:cxn ang="0">
                  <a:pos x="0" y="7970"/>
                </a:cxn>
                <a:cxn ang="0">
                  <a:pos x="10000" y="8000"/>
                </a:cxn>
                <a:cxn ang="0">
                  <a:pos x="10000" y="7"/>
                </a:cxn>
                <a:cxn ang="0">
                  <a:pos x="10000" y="7"/>
                </a:cxn>
                <a:cxn ang="0">
                  <a:pos x="9773" y="156"/>
                </a:cxn>
                <a:cxn ang="0">
                  <a:pos x="9547" y="298"/>
                </a:cxn>
                <a:cxn ang="0">
                  <a:pos x="9320" y="437"/>
                </a:cxn>
                <a:cxn ang="0">
                  <a:pos x="9092" y="556"/>
                </a:cxn>
                <a:cxn ang="0">
                  <a:pos x="8865" y="676"/>
                </a:cxn>
                <a:cxn ang="0">
                  <a:pos x="8637" y="788"/>
                </a:cxn>
                <a:cxn ang="0">
                  <a:pos x="8412" y="884"/>
                </a:cxn>
                <a:cxn ang="0">
                  <a:pos x="8184" y="975"/>
                </a:cxn>
                <a:cxn ang="0">
                  <a:pos x="7957" y="1058"/>
                </a:cxn>
                <a:cxn ang="0">
                  <a:pos x="7734" y="1130"/>
                </a:cxn>
                <a:cxn ang="0">
                  <a:pos x="7508" y="1202"/>
                </a:cxn>
                <a:cxn ang="0">
                  <a:pos x="7285" y="1262"/>
                </a:cxn>
                <a:cxn ang="0">
                  <a:pos x="7062" y="1309"/>
                </a:cxn>
                <a:cxn ang="0">
                  <a:pos x="6840" y="1358"/>
                </a:cxn>
                <a:cxn ang="0">
                  <a:pos x="6620" y="1399"/>
                </a:cxn>
                <a:cxn ang="0">
                  <a:pos x="6402" y="1428"/>
                </a:cxn>
                <a:cxn ang="0">
                  <a:pos x="6184" y="1453"/>
                </a:cxn>
                <a:cxn ang="0">
                  <a:pos x="5968" y="1477"/>
                </a:cxn>
                <a:cxn ang="0">
                  <a:pos x="5755" y="1488"/>
                </a:cxn>
                <a:cxn ang="0">
                  <a:pos x="5542" y="1500"/>
                </a:cxn>
                <a:cxn ang="0">
                  <a:pos x="5332" y="1506"/>
                </a:cxn>
                <a:cxn ang="0">
                  <a:pos x="5124" y="1500"/>
                </a:cxn>
                <a:cxn ang="0">
                  <a:pos x="4918" y="1500"/>
                </a:cxn>
                <a:cxn ang="0">
                  <a:pos x="4714" y="1488"/>
                </a:cxn>
                <a:cxn ang="0">
                  <a:pos x="4514" y="1470"/>
                </a:cxn>
                <a:cxn ang="0">
                  <a:pos x="4316" y="1453"/>
                </a:cxn>
                <a:cxn ang="0">
                  <a:pos x="4122" y="1434"/>
                </a:cxn>
                <a:cxn ang="0">
                  <a:pos x="3929" y="1405"/>
                </a:cxn>
                <a:cxn ang="0">
                  <a:pos x="3739" y="1374"/>
                </a:cxn>
                <a:cxn ang="0">
                  <a:pos x="3553" y="1346"/>
                </a:cxn>
                <a:cxn ang="0">
                  <a:pos x="3190" y="1267"/>
                </a:cxn>
                <a:cxn ang="0">
                  <a:pos x="2842" y="1183"/>
                </a:cxn>
                <a:cxn ang="0">
                  <a:pos x="2508" y="1095"/>
                </a:cxn>
                <a:cxn ang="0">
                  <a:pos x="2192" y="998"/>
                </a:cxn>
                <a:cxn ang="0">
                  <a:pos x="1890" y="897"/>
                </a:cxn>
                <a:cxn ang="0">
                  <a:pos x="1610" y="788"/>
                </a:cxn>
                <a:cxn ang="0">
                  <a:pos x="1347" y="681"/>
                </a:cxn>
                <a:cxn ang="0">
                  <a:pos x="1105" y="574"/>
                </a:cxn>
                <a:cxn ang="0">
                  <a:pos x="883" y="473"/>
                </a:cxn>
                <a:cxn ang="0">
                  <a:pos x="686" y="377"/>
                </a:cxn>
                <a:cxn ang="0">
                  <a:pos x="508" y="286"/>
                </a:cxn>
                <a:cxn ang="0">
                  <a:pos x="358" y="210"/>
                </a:cxn>
                <a:cxn ang="0">
                  <a:pos x="232" y="138"/>
                </a:cxn>
                <a:cxn ang="0">
                  <a:pos x="59" y="35"/>
                </a:cxn>
                <a:cxn ang="0">
                  <a:pos x="0" y="0"/>
                </a:cxn>
                <a:cxn ang="0">
                  <a:pos x="0" y="0"/>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w="9525">
              <a:noFill/>
              <a:round/>
              <a:headEnd/>
              <a:tailEnd/>
            </a:ln>
          </p:spPr>
          <p:txBody>
            <a:bodyPr/>
            <a:lstStyle/>
            <a:p>
              <a:pPr>
                <a:defRPr/>
              </a:pPr>
              <a:endParaRPr lang="tr-TR"/>
            </a:p>
          </p:txBody>
        </p:sp>
        <p:sp>
          <p:nvSpPr>
            <p:cNvPr id="15" name="Freeform 5"/>
            <p:cNvSpPr>
              <a:spLocks noEditPoints="1"/>
            </p:cNvSpPr>
            <p:nvPr/>
          </p:nvSpPr>
          <p:spPr bwMode="gray">
            <a:xfrm>
              <a:off x="0" y="1588"/>
              <a:ext cx="12192000" cy="6856412"/>
            </a:xfrm>
            <a:custGeom>
              <a:avLst/>
              <a:gdLst>
                <a:gd name="T0" fmla="*/ 0 w 15356"/>
                <a:gd name="T1" fmla="*/ 0 h 8638"/>
                <a:gd name="T2" fmla="*/ 15356 w 15356"/>
                <a:gd name="T3" fmla="*/ 8638 h 8638"/>
              </a:gdLst>
              <a:ahLst/>
              <a:cxnLst>
                <a:cxn ang="0">
                  <a:pos x="0" y="0"/>
                </a:cxn>
                <a:cxn ang="0">
                  <a:pos x="0" y="8638"/>
                </a:cxn>
                <a:cxn ang="0">
                  <a:pos x="15356" y="8638"/>
                </a:cxn>
                <a:cxn ang="0">
                  <a:pos x="15356" y="0"/>
                </a:cxn>
                <a:cxn ang="0">
                  <a:pos x="0" y="0"/>
                </a:cxn>
                <a:cxn ang="0">
                  <a:pos x="14748" y="8038"/>
                </a:cxn>
                <a:cxn ang="0">
                  <a:pos x="600" y="8038"/>
                </a:cxn>
                <a:cxn ang="0">
                  <a:pos x="600" y="592"/>
                </a:cxn>
                <a:cxn ang="0">
                  <a:pos x="14748" y="592"/>
                </a:cxn>
                <a:cxn ang="0">
                  <a:pos x="14748" y="8038"/>
                </a:cxn>
              </a:cxnLst>
              <a:rect l="T0" t="T1" r="T2" b="T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w="9525">
              <a:noFill/>
              <a:round/>
              <a:headEnd/>
              <a:tailEnd/>
            </a:ln>
          </p:spPr>
          <p:txBody>
            <a:bodyPr/>
            <a:lstStyle/>
            <a:p>
              <a:pPr>
                <a:defRPr/>
              </a:pPr>
              <a:endParaRPr lang="tr-TR"/>
            </a:p>
          </p:txBody>
        </p:sp>
      </p:grpSp>
      <p:sp>
        <p:nvSpPr>
          <p:cNvPr id="16" name="Rectangle 15"/>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a:t>Resim eklemek için simgeye tıklayın</a:t>
            </a:r>
            <a:endParaRPr lang="en-US" noProof="0"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7" name="Date Placeholder 4"/>
          <p:cNvSpPr>
            <a:spLocks noGrp="1"/>
          </p:cNvSpPr>
          <p:nvPr>
            <p:ph type="dt" sz="half" idx="10"/>
          </p:nvPr>
        </p:nvSpPr>
        <p:spPr/>
        <p:txBody>
          <a:bodyPr/>
          <a:lstStyle>
            <a:lvl1pPr>
              <a:defRPr/>
            </a:lvl1pPr>
          </a:lstStyle>
          <a:p>
            <a:pPr>
              <a:defRPr/>
            </a:pPr>
            <a:fld id="{7053782B-4D31-4D9A-84AA-50999101FE40}" type="datetimeFigureOut">
              <a:rPr lang="tr-TR"/>
              <a:pPr>
                <a:defRPr/>
              </a:pPr>
              <a:t>22.05.2018</a:t>
            </a:fld>
            <a:endParaRPr lang="tr-TR"/>
          </a:p>
        </p:txBody>
      </p:sp>
      <p:sp>
        <p:nvSpPr>
          <p:cNvPr id="18" name="Footer Placeholder 5"/>
          <p:cNvSpPr>
            <a:spLocks noGrp="1"/>
          </p:cNvSpPr>
          <p:nvPr>
            <p:ph type="ftr" sz="quarter" idx="11"/>
          </p:nvPr>
        </p:nvSpPr>
        <p:spPr/>
        <p:txBody>
          <a:bodyPr/>
          <a:lstStyle>
            <a:lvl1pPr>
              <a:defRPr/>
            </a:lvl1pPr>
          </a:lstStyle>
          <a:p>
            <a:pPr>
              <a:defRPr/>
            </a:pPr>
            <a:endParaRPr lang="tr-TR"/>
          </a:p>
        </p:txBody>
      </p:sp>
      <p:sp>
        <p:nvSpPr>
          <p:cNvPr id="19" name="Slide Number Placeholder 6"/>
          <p:cNvSpPr>
            <a:spLocks noGrp="1"/>
          </p:cNvSpPr>
          <p:nvPr>
            <p:ph type="sldNum" sz="quarter" idx="12"/>
          </p:nvPr>
        </p:nvSpPr>
        <p:spPr/>
        <p:txBody>
          <a:bodyPr/>
          <a:lstStyle>
            <a:lvl1pPr>
              <a:defRPr/>
            </a:lvl1pPr>
          </a:lstStyle>
          <a:p>
            <a:pPr>
              <a:defRPr/>
            </a:pPr>
            <a:fld id="{EB94F9D9-7C96-410B-997E-312421018031}" type="slidenum">
              <a:rPr lang="tr-TR"/>
              <a:pPr>
                <a:defRPr/>
              </a:pPr>
              <a:t>‹#›</a:t>
            </a:fld>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5" name="Group 8"/>
          <p:cNvGrpSpPr>
            <a:grpSpLocks/>
          </p:cNvGrpSpPr>
          <p:nvPr/>
        </p:nvGrpSpPr>
        <p:grpSpPr bwMode="auto">
          <a:xfrm>
            <a:off x="0" y="0"/>
            <a:ext cx="12192000" cy="6858000"/>
            <a:chOff x="0" y="0"/>
            <a:chExt cx="12192000" cy="6858000"/>
          </a:xfrm>
        </p:grpSpPr>
        <p:sp>
          <p:nvSpPr>
            <p:cNvPr id="6"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10371525">
              <a:off x="263525" y="4438650"/>
              <a:ext cx="3300413" cy="439738"/>
            </a:xfrm>
            <a:custGeom>
              <a:avLst/>
              <a:gdLst/>
              <a:ahLst/>
              <a:cxnLst>
                <a:cxn ang="0">
                  <a:pos x="85" y="2532"/>
                </a:cxn>
                <a:cxn ang="0">
                  <a:pos x="9958" y="5291"/>
                </a:cxn>
                <a:cxn ang="0">
                  <a:pos x="10000" y="0"/>
                </a:cxn>
                <a:cxn ang="0">
                  <a:pos x="10000" y="0"/>
                </a:cxn>
                <a:cxn ang="0">
                  <a:pos x="9667" y="204"/>
                </a:cxn>
                <a:cxn ang="0">
                  <a:pos x="9334" y="400"/>
                </a:cxn>
                <a:cxn ang="0">
                  <a:pos x="9001" y="590"/>
                </a:cxn>
                <a:cxn ang="0">
                  <a:pos x="8667" y="753"/>
                </a:cxn>
                <a:cxn ang="0">
                  <a:pos x="8333" y="917"/>
                </a:cxn>
                <a:cxn ang="0">
                  <a:pos x="7999" y="1071"/>
                </a:cxn>
                <a:cxn ang="0">
                  <a:pos x="7669" y="1202"/>
                </a:cxn>
                <a:cxn ang="0">
                  <a:pos x="7333" y="1325"/>
                </a:cxn>
                <a:cxn ang="0">
                  <a:pos x="7000" y="1440"/>
                </a:cxn>
                <a:cxn ang="0">
                  <a:pos x="6673" y="1538"/>
                </a:cxn>
                <a:cxn ang="0">
                  <a:pos x="6340" y="1636"/>
                </a:cxn>
                <a:cxn ang="0">
                  <a:pos x="6013" y="1719"/>
                </a:cxn>
                <a:cxn ang="0">
                  <a:pos x="5686" y="1784"/>
                </a:cxn>
                <a:cxn ang="0">
                  <a:pos x="5359" y="1850"/>
                </a:cxn>
                <a:cxn ang="0">
                  <a:pos x="5036" y="1906"/>
                </a:cxn>
                <a:cxn ang="0">
                  <a:pos x="4717" y="1948"/>
                </a:cxn>
                <a:cxn ang="0">
                  <a:pos x="4396" y="1980"/>
                </a:cxn>
                <a:cxn ang="0">
                  <a:pos x="4079" y="2013"/>
                </a:cxn>
                <a:cxn ang="0">
                  <a:pos x="3766" y="2029"/>
                </a:cxn>
                <a:cxn ang="0">
                  <a:pos x="3454" y="2046"/>
                </a:cxn>
                <a:cxn ang="0">
                  <a:pos x="3145" y="2053"/>
                </a:cxn>
                <a:cxn ang="0">
                  <a:pos x="2839" y="2046"/>
                </a:cxn>
                <a:cxn ang="0">
                  <a:pos x="2537" y="2046"/>
                </a:cxn>
                <a:cxn ang="0">
                  <a:pos x="2238" y="2029"/>
                </a:cxn>
                <a:cxn ang="0">
                  <a:pos x="1943" y="2004"/>
                </a:cxn>
                <a:cxn ang="0">
                  <a:pos x="1653" y="1980"/>
                </a:cxn>
                <a:cxn ang="0">
                  <a:pos x="1368" y="1955"/>
                </a:cxn>
                <a:cxn ang="0">
                  <a:pos x="1085" y="1915"/>
                </a:cxn>
                <a:cxn ang="0">
                  <a:pos x="806" y="1873"/>
                </a:cxn>
                <a:cxn ang="0">
                  <a:pos x="533" y="1833"/>
                </a:cxn>
                <a:cxn ang="0">
                  <a:pos x="0" y="1726"/>
                </a:cxn>
                <a:cxn ang="0">
                  <a:pos x="85" y="2532"/>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w="9525">
              <a:noFill/>
              <a:round/>
              <a:headEnd/>
              <a:tailEnd/>
            </a:ln>
          </p:spPr>
          <p:txBody>
            <a:bodyPr/>
            <a:lstStyle/>
            <a:p>
              <a:pPr>
                <a:defRPr/>
              </a:pPr>
              <a:endParaRPr lang="tr-TR"/>
            </a:p>
          </p:txBody>
        </p:sp>
        <p:sp>
          <p:nvSpPr>
            <p:cNvPr id="13" name="Freeform 5"/>
            <p:cNvSpPr>
              <a:spLocks/>
            </p:cNvSpPr>
            <p:nvPr/>
          </p:nvSpPr>
          <p:spPr bwMode="gray">
            <a:xfrm rot="10800000">
              <a:off x="458788" y="320675"/>
              <a:ext cx="11277600" cy="4533900"/>
            </a:xfrm>
            <a:custGeom>
              <a:avLst/>
              <a:gdLst>
                <a:gd name="T0" fmla="*/ 0 w 7104"/>
                <a:gd name="T1" fmla="*/ 0 h 2856"/>
                <a:gd name="T2" fmla="*/ 7104 w 7104"/>
                <a:gd name="T3" fmla="*/ 2856 h 2856"/>
              </a:gdLst>
              <a:ahLst/>
              <a:cxnLst>
                <a:cxn ang="0">
                  <a:pos x="0" y="0"/>
                </a:cxn>
                <a:cxn ang="0">
                  <a:pos x="0" y="2856"/>
                </a:cxn>
                <a:cxn ang="0">
                  <a:pos x="7104" y="2856"/>
                </a:cxn>
                <a:cxn ang="0">
                  <a:pos x="7104" y="1"/>
                </a:cxn>
                <a:cxn ang="0">
                  <a:pos x="7104" y="1"/>
                </a:cxn>
                <a:cxn ang="0">
                  <a:pos x="6943" y="26"/>
                </a:cxn>
                <a:cxn ang="0">
                  <a:pos x="6782" y="50"/>
                </a:cxn>
                <a:cxn ang="0">
                  <a:pos x="6621" y="73"/>
                </a:cxn>
                <a:cxn ang="0">
                  <a:pos x="6459" y="93"/>
                </a:cxn>
                <a:cxn ang="0">
                  <a:pos x="6298" y="113"/>
                </a:cxn>
                <a:cxn ang="0">
                  <a:pos x="6136" y="132"/>
                </a:cxn>
                <a:cxn ang="0">
                  <a:pos x="5976" y="148"/>
                </a:cxn>
                <a:cxn ang="0">
                  <a:pos x="5814" y="163"/>
                </a:cxn>
                <a:cxn ang="0">
                  <a:pos x="5653" y="177"/>
                </a:cxn>
                <a:cxn ang="0">
                  <a:pos x="5494" y="189"/>
                </a:cxn>
                <a:cxn ang="0">
                  <a:pos x="5334" y="201"/>
                </a:cxn>
                <a:cxn ang="0">
                  <a:pos x="5175" y="211"/>
                </a:cxn>
                <a:cxn ang="0">
                  <a:pos x="5017" y="219"/>
                </a:cxn>
                <a:cxn ang="0">
                  <a:pos x="4859" y="227"/>
                </a:cxn>
                <a:cxn ang="0">
                  <a:pos x="4703" y="234"/>
                </a:cxn>
                <a:cxn ang="0">
                  <a:pos x="4548" y="239"/>
                </a:cxn>
                <a:cxn ang="0">
                  <a:pos x="4393" y="243"/>
                </a:cxn>
                <a:cxn ang="0">
                  <a:pos x="4240" y="247"/>
                </a:cxn>
                <a:cxn ang="0">
                  <a:pos x="4088" y="249"/>
                </a:cxn>
                <a:cxn ang="0">
                  <a:pos x="3937" y="251"/>
                </a:cxn>
                <a:cxn ang="0">
                  <a:pos x="3788" y="252"/>
                </a:cxn>
                <a:cxn ang="0">
                  <a:pos x="3640" y="251"/>
                </a:cxn>
                <a:cxn ang="0">
                  <a:pos x="3494" y="251"/>
                </a:cxn>
                <a:cxn ang="0">
                  <a:pos x="3349" y="249"/>
                </a:cxn>
                <a:cxn ang="0">
                  <a:pos x="3207" y="246"/>
                </a:cxn>
                <a:cxn ang="0">
                  <a:pos x="3066" y="243"/>
                </a:cxn>
                <a:cxn ang="0">
                  <a:pos x="2928" y="240"/>
                </a:cxn>
                <a:cxn ang="0">
                  <a:pos x="2791" y="235"/>
                </a:cxn>
                <a:cxn ang="0">
                  <a:pos x="2656" y="230"/>
                </a:cxn>
                <a:cxn ang="0">
                  <a:pos x="2524" y="225"/>
                </a:cxn>
                <a:cxn ang="0">
                  <a:pos x="2266" y="212"/>
                </a:cxn>
                <a:cxn ang="0">
                  <a:pos x="2019" y="198"/>
                </a:cxn>
                <a:cxn ang="0">
                  <a:pos x="1782" y="183"/>
                </a:cxn>
                <a:cxn ang="0">
                  <a:pos x="1557" y="167"/>
                </a:cxn>
                <a:cxn ang="0">
                  <a:pos x="1343" y="150"/>
                </a:cxn>
                <a:cxn ang="0">
                  <a:pos x="1144" y="132"/>
                </a:cxn>
                <a:cxn ang="0">
                  <a:pos x="957" y="114"/>
                </a:cxn>
                <a:cxn ang="0">
                  <a:pos x="785" y="96"/>
                </a:cxn>
                <a:cxn ang="0">
                  <a:pos x="627" y="79"/>
                </a:cxn>
                <a:cxn ang="0">
                  <a:pos x="487" y="63"/>
                </a:cxn>
                <a:cxn ang="0">
                  <a:pos x="361" y="48"/>
                </a:cxn>
                <a:cxn ang="0">
                  <a:pos x="254" y="35"/>
                </a:cxn>
                <a:cxn ang="0">
                  <a:pos x="165" y="23"/>
                </a:cxn>
                <a:cxn ang="0">
                  <a:pos x="42" y="6"/>
                </a:cxn>
                <a:cxn ang="0">
                  <a:pos x="0" y="0"/>
                </a:cxn>
                <a:cxn ang="0">
                  <a:pos x="0" y="0"/>
                </a:cxn>
              </a:cxnLst>
              <a:rect l="T0" t="T1" r="T2" b="T3"/>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w="9525">
              <a:noFill/>
              <a:round/>
              <a:headEnd/>
              <a:tailEnd/>
            </a:ln>
          </p:spPr>
          <p:txBody>
            <a:bodyPr/>
            <a:lstStyle/>
            <a:p>
              <a:pPr>
                <a:defRPr/>
              </a:pPr>
              <a:endParaRPr lang="tr-TR"/>
            </a:p>
          </p:txBody>
        </p:sp>
        <p:sp>
          <p:nvSpPr>
            <p:cNvPr id="14" name="Freeform 5"/>
            <p:cNvSpPr>
              <a:spLocks noEditPoints="1"/>
            </p:cNvSpPr>
            <p:nvPr/>
          </p:nvSpPr>
          <p:spPr bwMode="gray">
            <a:xfrm>
              <a:off x="0" y="1588"/>
              <a:ext cx="12192000" cy="6856412"/>
            </a:xfrm>
            <a:custGeom>
              <a:avLst/>
              <a:gdLst>
                <a:gd name="T0" fmla="*/ 0 w 15356"/>
                <a:gd name="T1" fmla="*/ 0 h 8638"/>
                <a:gd name="T2" fmla="*/ 15356 w 15356"/>
                <a:gd name="T3" fmla="*/ 8638 h 8638"/>
              </a:gdLst>
              <a:ahLst/>
              <a:cxnLst>
                <a:cxn ang="0">
                  <a:pos x="0" y="0"/>
                </a:cxn>
                <a:cxn ang="0">
                  <a:pos x="0" y="8638"/>
                </a:cxn>
                <a:cxn ang="0">
                  <a:pos x="15356" y="8638"/>
                </a:cxn>
                <a:cxn ang="0">
                  <a:pos x="15356" y="0"/>
                </a:cxn>
                <a:cxn ang="0">
                  <a:pos x="0" y="0"/>
                </a:cxn>
                <a:cxn ang="0">
                  <a:pos x="14748" y="8038"/>
                </a:cxn>
                <a:cxn ang="0">
                  <a:pos x="600" y="8038"/>
                </a:cxn>
                <a:cxn ang="0">
                  <a:pos x="600" y="592"/>
                </a:cxn>
                <a:cxn ang="0">
                  <a:pos x="14748" y="592"/>
                </a:cxn>
                <a:cxn ang="0">
                  <a:pos x="14748" y="8038"/>
                </a:cxn>
              </a:cxnLst>
              <a:rect l="T0" t="T1" r="T2" b="T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w="9525">
              <a:noFill/>
              <a:round/>
              <a:headEnd/>
              <a:tailEnd/>
            </a:ln>
          </p:spPr>
          <p:txBody>
            <a:bodyPr/>
            <a:lstStyle/>
            <a:p>
              <a:pPr>
                <a:defRPr/>
              </a:pPr>
              <a:endParaRPr lang="tr-TR"/>
            </a:p>
          </p:txBody>
        </p:sp>
      </p:grpSp>
      <p:sp>
        <p:nvSpPr>
          <p:cNvPr id="15" name="Rectangle 15"/>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a:t>Resim eklemek için simgeye tıklayın</a:t>
            </a:r>
            <a:endParaRPr lang="en-US" noProof="0"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6" name="Date Placeholder 4"/>
          <p:cNvSpPr>
            <a:spLocks noGrp="1"/>
          </p:cNvSpPr>
          <p:nvPr>
            <p:ph type="dt" sz="half" idx="10"/>
          </p:nvPr>
        </p:nvSpPr>
        <p:spPr/>
        <p:txBody>
          <a:bodyPr/>
          <a:lstStyle>
            <a:lvl1pPr>
              <a:defRPr/>
            </a:lvl1pPr>
          </a:lstStyle>
          <a:p>
            <a:pPr>
              <a:defRPr/>
            </a:pPr>
            <a:fld id="{277FF141-AF76-40AB-8DFA-CC5D93CED5EF}" type="datetimeFigureOut">
              <a:rPr lang="tr-TR"/>
              <a:pPr>
                <a:defRPr/>
              </a:pPr>
              <a:t>22.05.2018</a:t>
            </a:fld>
            <a:endParaRPr lang="tr-TR"/>
          </a:p>
        </p:txBody>
      </p:sp>
      <p:sp>
        <p:nvSpPr>
          <p:cNvPr id="17" name="Footer Placeholder 5"/>
          <p:cNvSpPr>
            <a:spLocks noGrp="1"/>
          </p:cNvSpPr>
          <p:nvPr>
            <p:ph type="ftr" sz="quarter" idx="11"/>
          </p:nvPr>
        </p:nvSpPr>
        <p:spPr/>
        <p:txBody>
          <a:bodyPr/>
          <a:lstStyle>
            <a:lvl1pPr>
              <a:defRPr/>
            </a:lvl1pPr>
          </a:lstStyle>
          <a:p>
            <a:pPr>
              <a:defRPr/>
            </a:pPr>
            <a:endParaRPr lang="tr-TR"/>
          </a:p>
        </p:txBody>
      </p:sp>
      <p:sp>
        <p:nvSpPr>
          <p:cNvPr id="18" name="Slide Number Placeholder 6"/>
          <p:cNvSpPr>
            <a:spLocks noGrp="1"/>
          </p:cNvSpPr>
          <p:nvPr>
            <p:ph type="sldNum" sz="quarter" idx="12"/>
          </p:nvPr>
        </p:nvSpPr>
        <p:spPr/>
        <p:txBody>
          <a:bodyPr/>
          <a:lstStyle>
            <a:lvl1pPr>
              <a:defRPr/>
            </a:lvl1pPr>
          </a:lstStyle>
          <a:p>
            <a:pPr>
              <a:defRPr/>
            </a:pPr>
            <a:fld id="{7E20C97A-ACDD-4121-BBAC-04C7F8D3B55E}" type="slidenum">
              <a:rPr lang="tr-TR"/>
              <a:pPr>
                <a:defRPr/>
              </a:pPr>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4" name="Group 6"/>
          <p:cNvGrpSpPr>
            <a:grpSpLocks/>
          </p:cNvGrpSpPr>
          <p:nvPr/>
        </p:nvGrpSpPr>
        <p:grpSpPr bwMode="auto">
          <a:xfrm>
            <a:off x="0" y="0"/>
            <a:ext cx="12192000" cy="6858000"/>
            <a:chOff x="0" y="0"/>
            <a:chExt cx="12192000" cy="6858000"/>
          </a:xfrm>
        </p:grpSpPr>
        <p:sp>
          <p:nvSpPr>
            <p:cNvPr id="5"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89932">
              <a:off x="8491538" y="2714625"/>
              <a:ext cx="3298825" cy="441325"/>
            </a:xfrm>
            <a:custGeom>
              <a:avLst/>
              <a:gdLst/>
              <a:ahLst/>
              <a:cxnLst>
                <a:cxn ang="0">
                  <a:pos x="85" y="2532"/>
                </a:cxn>
                <a:cxn ang="0">
                  <a:pos x="9958" y="5291"/>
                </a:cxn>
                <a:cxn ang="0">
                  <a:pos x="10000" y="0"/>
                </a:cxn>
                <a:cxn ang="0">
                  <a:pos x="10000" y="0"/>
                </a:cxn>
                <a:cxn ang="0">
                  <a:pos x="9667" y="204"/>
                </a:cxn>
                <a:cxn ang="0">
                  <a:pos x="9334" y="400"/>
                </a:cxn>
                <a:cxn ang="0">
                  <a:pos x="9001" y="590"/>
                </a:cxn>
                <a:cxn ang="0">
                  <a:pos x="8667" y="753"/>
                </a:cxn>
                <a:cxn ang="0">
                  <a:pos x="8333" y="917"/>
                </a:cxn>
                <a:cxn ang="0">
                  <a:pos x="7999" y="1071"/>
                </a:cxn>
                <a:cxn ang="0">
                  <a:pos x="7669" y="1202"/>
                </a:cxn>
                <a:cxn ang="0">
                  <a:pos x="7333" y="1325"/>
                </a:cxn>
                <a:cxn ang="0">
                  <a:pos x="7000" y="1440"/>
                </a:cxn>
                <a:cxn ang="0">
                  <a:pos x="6673" y="1538"/>
                </a:cxn>
                <a:cxn ang="0">
                  <a:pos x="6340" y="1636"/>
                </a:cxn>
                <a:cxn ang="0">
                  <a:pos x="6013" y="1719"/>
                </a:cxn>
                <a:cxn ang="0">
                  <a:pos x="5686" y="1784"/>
                </a:cxn>
                <a:cxn ang="0">
                  <a:pos x="5359" y="1850"/>
                </a:cxn>
                <a:cxn ang="0">
                  <a:pos x="5036" y="1906"/>
                </a:cxn>
                <a:cxn ang="0">
                  <a:pos x="4717" y="1948"/>
                </a:cxn>
                <a:cxn ang="0">
                  <a:pos x="4396" y="1980"/>
                </a:cxn>
                <a:cxn ang="0">
                  <a:pos x="4079" y="2013"/>
                </a:cxn>
                <a:cxn ang="0">
                  <a:pos x="3766" y="2029"/>
                </a:cxn>
                <a:cxn ang="0">
                  <a:pos x="3454" y="2046"/>
                </a:cxn>
                <a:cxn ang="0">
                  <a:pos x="3145" y="2053"/>
                </a:cxn>
                <a:cxn ang="0">
                  <a:pos x="2839" y="2046"/>
                </a:cxn>
                <a:cxn ang="0">
                  <a:pos x="2537" y="2046"/>
                </a:cxn>
                <a:cxn ang="0">
                  <a:pos x="2238" y="2029"/>
                </a:cxn>
                <a:cxn ang="0">
                  <a:pos x="1943" y="2004"/>
                </a:cxn>
                <a:cxn ang="0">
                  <a:pos x="1653" y="1980"/>
                </a:cxn>
                <a:cxn ang="0">
                  <a:pos x="1368" y="1955"/>
                </a:cxn>
                <a:cxn ang="0">
                  <a:pos x="1085" y="1915"/>
                </a:cxn>
                <a:cxn ang="0">
                  <a:pos x="806" y="1873"/>
                </a:cxn>
                <a:cxn ang="0">
                  <a:pos x="533" y="1833"/>
                </a:cxn>
                <a:cxn ang="0">
                  <a:pos x="0" y="1726"/>
                </a:cxn>
                <a:cxn ang="0">
                  <a:pos x="85" y="2532"/>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w="9525">
              <a:noFill/>
              <a:round/>
              <a:headEnd/>
              <a:tailEnd/>
            </a:ln>
          </p:spPr>
          <p:txBody>
            <a:bodyPr/>
            <a:lstStyle/>
            <a:p>
              <a:pPr>
                <a:defRPr/>
              </a:pPr>
              <a:endParaRPr lang="tr-TR"/>
            </a:p>
          </p:txBody>
        </p:sp>
        <p:sp>
          <p:nvSpPr>
            <p:cNvPr id="13" name="Freeform 5"/>
            <p:cNvSpPr>
              <a:spLocks/>
            </p:cNvSpPr>
            <p:nvPr/>
          </p:nvSpPr>
          <p:spPr bwMode="gray">
            <a:xfrm>
              <a:off x="455613" y="2801938"/>
              <a:ext cx="11277600" cy="3602037"/>
            </a:xfrm>
            <a:custGeom>
              <a:avLst/>
              <a:gdLst/>
              <a:ahLst/>
              <a:cxnLst>
                <a:cxn ang="0">
                  <a:pos x="0" y="0"/>
                </a:cxn>
                <a:cxn ang="0">
                  <a:pos x="0" y="7945"/>
                </a:cxn>
                <a:cxn ang="0">
                  <a:pos x="10000" y="7946"/>
                </a:cxn>
                <a:cxn ang="0">
                  <a:pos x="10000" y="4"/>
                </a:cxn>
                <a:cxn ang="0">
                  <a:pos x="10000" y="4"/>
                </a:cxn>
                <a:cxn ang="0">
                  <a:pos x="9773" y="91"/>
                </a:cxn>
                <a:cxn ang="0">
                  <a:pos x="9547" y="175"/>
                </a:cxn>
                <a:cxn ang="0">
                  <a:pos x="9320" y="256"/>
                </a:cxn>
                <a:cxn ang="0">
                  <a:pos x="9092" y="326"/>
                </a:cxn>
                <a:cxn ang="0">
                  <a:pos x="8865" y="396"/>
                </a:cxn>
                <a:cxn ang="0">
                  <a:pos x="8637" y="462"/>
                </a:cxn>
                <a:cxn ang="0">
                  <a:pos x="8412" y="518"/>
                </a:cxn>
                <a:cxn ang="0">
                  <a:pos x="8184" y="571"/>
                </a:cxn>
                <a:cxn ang="0">
                  <a:pos x="7957" y="620"/>
                </a:cxn>
                <a:cxn ang="0">
                  <a:pos x="7734" y="662"/>
                </a:cxn>
                <a:cxn ang="0">
                  <a:pos x="7508" y="704"/>
                </a:cxn>
                <a:cxn ang="0">
                  <a:pos x="7285" y="739"/>
                </a:cxn>
                <a:cxn ang="0">
                  <a:pos x="7062" y="767"/>
                </a:cxn>
                <a:cxn ang="0">
                  <a:pos x="6840" y="795"/>
                </a:cxn>
                <a:cxn ang="0">
                  <a:pos x="6620" y="819"/>
                </a:cxn>
                <a:cxn ang="0">
                  <a:pos x="6402" y="837"/>
                </a:cxn>
                <a:cxn ang="0">
                  <a:pos x="6184" y="851"/>
                </a:cxn>
                <a:cxn ang="0">
                  <a:pos x="5968" y="865"/>
                </a:cxn>
                <a:cxn ang="0">
                  <a:pos x="5755" y="872"/>
                </a:cxn>
                <a:cxn ang="0">
                  <a:pos x="5542" y="879"/>
                </a:cxn>
                <a:cxn ang="0">
                  <a:pos x="5332" y="882"/>
                </a:cxn>
                <a:cxn ang="0">
                  <a:pos x="5124" y="879"/>
                </a:cxn>
                <a:cxn ang="0">
                  <a:pos x="4918" y="879"/>
                </a:cxn>
                <a:cxn ang="0">
                  <a:pos x="4714" y="872"/>
                </a:cxn>
                <a:cxn ang="0">
                  <a:pos x="4514" y="861"/>
                </a:cxn>
                <a:cxn ang="0">
                  <a:pos x="4316" y="851"/>
                </a:cxn>
                <a:cxn ang="0">
                  <a:pos x="4122" y="840"/>
                </a:cxn>
                <a:cxn ang="0">
                  <a:pos x="3929" y="823"/>
                </a:cxn>
                <a:cxn ang="0">
                  <a:pos x="3739" y="805"/>
                </a:cxn>
                <a:cxn ang="0">
                  <a:pos x="3553" y="788"/>
                </a:cxn>
                <a:cxn ang="0">
                  <a:pos x="3190" y="742"/>
                </a:cxn>
                <a:cxn ang="0">
                  <a:pos x="2842" y="693"/>
                </a:cxn>
                <a:cxn ang="0">
                  <a:pos x="2508" y="641"/>
                </a:cxn>
                <a:cxn ang="0">
                  <a:pos x="2192" y="585"/>
                </a:cxn>
                <a:cxn ang="0">
                  <a:pos x="1890" y="525"/>
                </a:cxn>
                <a:cxn ang="0">
                  <a:pos x="1610" y="462"/>
                </a:cxn>
                <a:cxn ang="0">
                  <a:pos x="1347" y="399"/>
                </a:cxn>
                <a:cxn ang="0">
                  <a:pos x="1105" y="336"/>
                </a:cxn>
                <a:cxn ang="0">
                  <a:pos x="883" y="277"/>
                </a:cxn>
                <a:cxn ang="0">
                  <a:pos x="686" y="221"/>
                </a:cxn>
                <a:cxn ang="0">
                  <a:pos x="508" y="168"/>
                </a:cxn>
                <a:cxn ang="0">
                  <a:pos x="358" y="123"/>
                </a:cxn>
                <a:cxn ang="0">
                  <a:pos x="232" y="81"/>
                </a:cxn>
                <a:cxn ang="0">
                  <a:pos x="59" y="21"/>
                </a:cxn>
                <a:cxn ang="0">
                  <a:pos x="0" y="0"/>
                </a:cxn>
                <a:cxn ang="0">
                  <a:pos x="0" y="0"/>
                </a:cxn>
              </a:cxnLst>
              <a:rect l="0" t="0" r="r" b="b"/>
              <a:pathLst>
                <a:path w="10000" h="7946">
                  <a:moveTo>
                    <a:pt x="0" y="0"/>
                  </a:moveTo>
                  <a:lnTo>
                    <a:pt x="0" y="7945"/>
                  </a:lnTo>
                  <a:lnTo>
                    <a:pt x="10000" y="7946"/>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close/>
                </a:path>
              </a:pathLst>
            </a:custGeom>
            <a:solidFill>
              <a:schemeClr val="bg1"/>
            </a:solidFill>
            <a:ln w="9525">
              <a:noFill/>
              <a:round/>
              <a:headEnd/>
              <a:tailEnd/>
            </a:ln>
          </p:spPr>
          <p:txBody>
            <a:bodyPr/>
            <a:lstStyle/>
            <a:p>
              <a:pPr>
                <a:defRPr/>
              </a:pPr>
              <a:endParaRPr lang="tr-TR"/>
            </a:p>
          </p:txBody>
        </p:sp>
        <p:sp>
          <p:nvSpPr>
            <p:cNvPr id="14" name="Freeform 5"/>
            <p:cNvSpPr>
              <a:spLocks noEditPoints="1"/>
            </p:cNvSpPr>
            <p:nvPr/>
          </p:nvSpPr>
          <p:spPr bwMode="gray">
            <a:xfrm>
              <a:off x="0" y="1588"/>
              <a:ext cx="12192000" cy="6856412"/>
            </a:xfrm>
            <a:custGeom>
              <a:avLst/>
              <a:gdLst>
                <a:gd name="T0" fmla="*/ 0 w 15356"/>
                <a:gd name="T1" fmla="*/ 0 h 8638"/>
                <a:gd name="T2" fmla="*/ 15356 w 15356"/>
                <a:gd name="T3" fmla="*/ 8638 h 8638"/>
              </a:gdLst>
              <a:ahLst/>
              <a:cxnLst>
                <a:cxn ang="0">
                  <a:pos x="0" y="0"/>
                </a:cxn>
                <a:cxn ang="0">
                  <a:pos x="0" y="8638"/>
                </a:cxn>
                <a:cxn ang="0">
                  <a:pos x="15356" y="8638"/>
                </a:cxn>
                <a:cxn ang="0">
                  <a:pos x="15356" y="0"/>
                </a:cxn>
                <a:cxn ang="0">
                  <a:pos x="0" y="0"/>
                </a:cxn>
                <a:cxn ang="0">
                  <a:pos x="14748" y="8038"/>
                </a:cxn>
                <a:cxn ang="0">
                  <a:pos x="600" y="8038"/>
                </a:cxn>
                <a:cxn ang="0">
                  <a:pos x="600" y="592"/>
                </a:cxn>
                <a:cxn ang="0">
                  <a:pos x="14748" y="592"/>
                </a:cxn>
                <a:cxn ang="0">
                  <a:pos x="14748" y="8038"/>
                </a:cxn>
              </a:cxnLst>
              <a:rect l="T0" t="T1" r="T2" b="T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w="9525">
              <a:noFill/>
              <a:round/>
              <a:headEnd/>
              <a:tailEnd/>
            </a:ln>
          </p:spPr>
          <p:txBody>
            <a:bodyPr/>
            <a:lstStyle/>
            <a:p>
              <a:pPr>
                <a:defRPr/>
              </a:pPr>
              <a:endParaRPr lang="tr-TR"/>
            </a:p>
          </p:txBody>
        </p:sp>
      </p:grpSp>
      <p:sp>
        <p:nvSpPr>
          <p:cNvPr id="15" name="Rectangle 12"/>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48798" y="1063417"/>
            <a:ext cx="8831816" cy="1372986"/>
          </a:xfrm>
        </p:spPr>
        <p:txBody>
          <a:bodyPr/>
          <a:lstStyle>
            <a:lvl1pPr>
              <a:defRPr sz="4000"/>
            </a:lvl1pPr>
          </a:lstStyle>
          <a:p>
            <a:r>
              <a:rPr lang="tr-TR"/>
              <a:t>Asıl başlık stilini düzenlemek için tıklayın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6" name="Date Placeholder 3"/>
          <p:cNvSpPr>
            <a:spLocks noGrp="1"/>
          </p:cNvSpPr>
          <p:nvPr>
            <p:ph type="dt" sz="half" idx="10"/>
          </p:nvPr>
        </p:nvSpPr>
        <p:spPr/>
        <p:txBody>
          <a:bodyPr/>
          <a:lstStyle>
            <a:lvl1pPr>
              <a:defRPr/>
            </a:lvl1pPr>
          </a:lstStyle>
          <a:p>
            <a:pPr>
              <a:defRPr/>
            </a:pPr>
            <a:fld id="{DD7AD7E6-8F99-4F2B-A8A7-552E94B77802}" type="datetimeFigureOut">
              <a:rPr lang="tr-TR"/>
              <a:pPr>
                <a:defRPr/>
              </a:pPr>
              <a:t>22.05.2018</a:t>
            </a:fld>
            <a:endParaRPr lang="tr-TR"/>
          </a:p>
        </p:txBody>
      </p:sp>
      <p:sp>
        <p:nvSpPr>
          <p:cNvPr id="17" name="Footer Placeholder 4"/>
          <p:cNvSpPr>
            <a:spLocks noGrp="1"/>
          </p:cNvSpPr>
          <p:nvPr>
            <p:ph type="ftr" sz="quarter" idx="11"/>
          </p:nvPr>
        </p:nvSpPr>
        <p:spPr/>
        <p:txBody>
          <a:bodyPr/>
          <a:lstStyle>
            <a:lvl1pPr>
              <a:defRPr/>
            </a:lvl1pPr>
          </a:lstStyle>
          <a:p>
            <a:pPr>
              <a:defRPr/>
            </a:pPr>
            <a:endParaRPr lang="tr-TR"/>
          </a:p>
        </p:txBody>
      </p:sp>
      <p:sp>
        <p:nvSpPr>
          <p:cNvPr id="18" name="Slide Number Placeholder 5"/>
          <p:cNvSpPr>
            <a:spLocks noGrp="1"/>
          </p:cNvSpPr>
          <p:nvPr>
            <p:ph type="sldNum" sz="quarter" idx="12"/>
          </p:nvPr>
        </p:nvSpPr>
        <p:spPr/>
        <p:txBody>
          <a:bodyPr/>
          <a:lstStyle>
            <a:lvl1pPr>
              <a:defRPr/>
            </a:lvl1pPr>
          </a:lstStyle>
          <a:p>
            <a:pPr>
              <a:defRPr/>
            </a:pPr>
            <a:fld id="{02A44ED9-569B-41B8-AB29-4BC8DE39C0B9}" type="slidenum">
              <a:rPr lang="tr-TR"/>
              <a:pPr>
                <a:defRPr/>
              </a:pPr>
              <a:t>‹#›</a:t>
            </a:fld>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5" name="Group 2"/>
          <p:cNvGrpSpPr>
            <a:grpSpLocks/>
          </p:cNvGrpSpPr>
          <p:nvPr/>
        </p:nvGrpSpPr>
        <p:grpSpPr bwMode="auto">
          <a:xfrm>
            <a:off x="0" y="0"/>
            <a:ext cx="12192000" cy="6858000"/>
            <a:chOff x="0" y="0"/>
            <a:chExt cx="12192000" cy="6858000"/>
          </a:xfrm>
        </p:grpSpPr>
        <p:sp>
          <p:nvSpPr>
            <p:cNvPr id="6"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589932">
              <a:off x="8491538" y="4184650"/>
              <a:ext cx="3298825" cy="441325"/>
            </a:xfrm>
            <a:custGeom>
              <a:avLst/>
              <a:gdLst/>
              <a:ahLst/>
              <a:cxnLst>
                <a:cxn ang="0">
                  <a:pos x="85" y="2532"/>
                </a:cxn>
                <a:cxn ang="0">
                  <a:pos x="9958" y="5291"/>
                </a:cxn>
                <a:cxn ang="0">
                  <a:pos x="10000" y="0"/>
                </a:cxn>
                <a:cxn ang="0">
                  <a:pos x="10000" y="0"/>
                </a:cxn>
                <a:cxn ang="0">
                  <a:pos x="9667" y="204"/>
                </a:cxn>
                <a:cxn ang="0">
                  <a:pos x="9334" y="400"/>
                </a:cxn>
                <a:cxn ang="0">
                  <a:pos x="9001" y="590"/>
                </a:cxn>
                <a:cxn ang="0">
                  <a:pos x="8667" y="753"/>
                </a:cxn>
                <a:cxn ang="0">
                  <a:pos x="8333" y="917"/>
                </a:cxn>
                <a:cxn ang="0">
                  <a:pos x="7999" y="1071"/>
                </a:cxn>
                <a:cxn ang="0">
                  <a:pos x="7669" y="1202"/>
                </a:cxn>
                <a:cxn ang="0">
                  <a:pos x="7333" y="1325"/>
                </a:cxn>
                <a:cxn ang="0">
                  <a:pos x="7000" y="1440"/>
                </a:cxn>
                <a:cxn ang="0">
                  <a:pos x="6673" y="1538"/>
                </a:cxn>
                <a:cxn ang="0">
                  <a:pos x="6340" y="1636"/>
                </a:cxn>
                <a:cxn ang="0">
                  <a:pos x="6013" y="1719"/>
                </a:cxn>
                <a:cxn ang="0">
                  <a:pos x="5686" y="1784"/>
                </a:cxn>
                <a:cxn ang="0">
                  <a:pos x="5359" y="1850"/>
                </a:cxn>
                <a:cxn ang="0">
                  <a:pos x="5036" y="1906"/>
                </a:cxn>
                <a:cxn ang="0">
                  <a:pos x="4717" y="1948"/>
                </a:cxn>
                <a:cxn ang="0">
                  <a:pos x="4396" y="1980"/>
                </a:cxn>
                <a:cxn ang="0">
                  <a:pos x="4079" y="2013"/>
                </a:cxn>
                <a:cxn ang="0">
                  <a:pos x="3766" y="2029"/>
                </a:cxn>
                <a:cxn ang="0">
                  <a:pos x="3454" y="2046"/>
                </a:cxn>
                <a:cxn ang="0">
                  <a:pos x="3145" y="2053"/>
                </a:cxn>
                <a:cxn ang="0">
                  <a:pos x="2839" y="2046"/>
                </a:cxn>
                <a:cxn ang="0">
                  <a:pos x="2537" y="2046"/>
                </a:cxn>
                <a:cxn ang="0">
                  <a:pos x="2238" y="2029"/>
                </a:cxn>
                <a:cxn ang="0">
                  <a:pos x="1943" y="2004"/>
                </a:cxn>
                <a:cxn ang="0">
                  <a:pos x="1653" y="1980"/>
                </a:cxn>
                <a:cxn ang="0">
                  <a:pos x="1368" y="1955"/>
                </a:cxn>
                <a:cxn ang="0">
                  <a:pos x="1085" y="1915"/>
                </a:cxn>
                <a:cxn ang="0">
                  <a:pos x="806" y="1873"/>
                </a:cxn>
                <a:cxn ang="0">
                  <a:pos x="533" y="1833"/>
                </a:cxn>
                <a:cxn ang="0">
                  <a:pos x="0" y="1726"/>
                </a:cxn>
                <a:cxn ang="0">
                  <a:pos x="85" y="2532"/>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w="9525">
              <a:noFill/>
              <a:round/>
              <a:headEnd/>
              <a:tailEnd/>
            </a:ln>
          </p:spPr>
          <p:txBody>
            <a:bodyPr/>
            <a:lstStyle/>
            <a:p>
              <a:pPr>
                <a:defRPr/>
              </a:pPr>
              <a:endParaRPr lang="tr-TR"/>
            </a:p>
          </p:txBody>
        </p:sp>
        <p:sp>
          <p:nvSpPr>
            <p:cNvPr id="15" name="Freeform 5"/>
            <p:cNvSpPr>
              <a:spLocks/>
            </p:cNvSpPr>
            <p:nvPr/>
          </p:nvSpPr>
          <p:spPr bwMode="gray">
            <a:xfrm>
              <a:off x="455613" y="4241800"/>
              <a:ext cx="11277600" cy="2336800"/>
            </a:xfrm>
            <a:custGeom>
              <a:avLst/>
              <a:gdLst/>
              <a:ahLst/>
              <a:cxnLst>
                <a:cxn ang="0">
                  <a:pos x="0" y="0"/>
                </a:cxn>
                <a:cxn ang="0">
                  <a:pos x="0" y="7970"/>
                </a:cxn>
                <a:cxn ang="0">
                  <a:pos x="10000" y="8000"/>
                </a:cxn>
                <a:cxn ang="0">
                  <a:pos x="10000" y="7"/>
                </a:cxn>
                <a:cxn ang="0">
                  <a:pos x="10000" y="7"/>
                </a:cxn>
                <a:cxn ang="0">
                  <a:pos x="9773" y="156"/>
                </a:cxn>
                <a:cxn ang="0">
                  <a:pos x="9547" y="298"/>
                </a:cxn>
                <a:cxn ang="0">
                  <a:pos x="9320" y="437"/>
                </a:cxn>
                <a:cxn ang="0">
                  <a:pos x="9092" y="556"/>
                </a:cxn>
                <a:cxn ang="0">
                  <a:pos x="8865" y="676"/>
                </a:cxn>
                <a:cxn ang="0">
                  <a:pos x="8637" y="788"/>
                </a:cxn>
                <a:cxn ang="0">
                  <a:pos x="8412" y="884"/>
                </a:cxn>
                <a:cxn ang="0">
                  <a:pos x="8184" y="975"/>
                </a:cxn>
                <a:cxn ang="0">
                  <a:pos x="7957" y="1058"/>
                </a:cxn>
                <a:cxn ang="0">
                  <a:pos x="7734" y="1130"/>
                </a:cxn>
                <a:cxn ang="0">
                  <a:pos x="7508" y="1202"/>
                </a:cxn>
                <a:cxn ang="0">
                  <a:pos x="7285" y="1262"/>
                </a:cxn>
                <a:cxn ang="0">
                  <a:pos x="7062" y="1309"/>
                </a:cxn>
                <a:cxn ang="0">
                  <a:pos x="6840" y="1358"/>
                </a:cxn>
                <a:cxn ang="0">
                  <a:pos x="6620" y="1399"/>
                </a:cxn>
                <a:cxn ang="0">
                  <a:pos x="6402" y="1428"/>
                </a:cxn>
                <a:cxn ang="0">
                  <a:pos x="6184" y="1453"/>
                </a:cxn>
                <a:cxn ang="0">
                  <a:pos x="5968" y="1477"/>
                </a:cxn>
                <a:cxn ang="0">
                  <a:pos x="5755" y="1488"/>
                </a:cxn>
                <a:cxn ang="0">
                  <a:pos x="5542" y="1500"/>
                </a:cxn>
                <a:cxn ang="0">
                  <a:pos x="5332" y="1506"/>
                </a:cxn>
                <a:cxn ang="0">
                  <a:pos x="5124" y="1500"/>
                </a:cxn>
                <a:cxn ang="0">
                  <a:pos x="4918" y="1500"/>
                </a:cxn>
                <a:cxn ang="0">
                  <a:pos x="4714" y="1488"/>
                </a:cxn>
                <a:cxn ang="0">
                  <a:pos x="4514" y="1470"/>
                </a:cxn>
                <a:cxn ang="0">
                  <a:pos x="4316" y="1453"/>
                </a:cxn>
                <a:cxn ang="0">
                  <a:pos x="4122" y="1434"/>
                </a:cxn>
                <a:cxn ang="0">
                  <a:pos x="3929" y="1405"/>
                </a:cxn>
                <a:cxn ang="0">
                  <a:pos x="3739" y="1374"/>
                </a:cxn>
                <a:cxn ang="0">
                  <a:pos x="3553" y="1346"/>
                </a:cxn>
                <a:cxn ang="0">
                  <a:pos x="3190" y="1267"/>
                </a:cxn>
                <a:cxn ang="0">
                  <a:pos x="2842" y="1183"/>
                </a:cxn>
                <a:cxn ang="0">
                  <a:pos x="2508" y="1095"/>
                </a:cxn>
                <a:cxn ang="0">
                  <a:pos x="2192" y="998"/>
                </a:cxn>
                <a:cxn ang="0">
                  <a:pos x="1890" y="897"/>
                </a:cxn>
                <a:cxn ang="0">
                  <a:pos x="1610" y="788"/>
                </a:cxn>
                <a:cxn ang="0">
                  <a:pos x="1347" y="681"/>
                </a:cxn>
                <a:cxn ang="0">
                  <a:pos x="1105" y="574"/>
                </a:cxn>
                <a:cxn ang="0">
                  <a:pos x="883" y="473"/>
                </a:cxn>
                <a:cxn ang="0">
                  <a:pos x="686" y="377"/>
                </a:cxn>
                <a:cxn ang="0">
                  <a:pos x="508" y="286"/>
                </a:cxn>
                <a:cxn ang="0">
                  <a:pos x="358" y="210"/>
                </a:cxn>
                <a:cxn ang="0">
                  <a:pos x="232" y="138"/>
                </a:cxn>
                <a:cxn ang="0">
                  <a:pos x="59" y="35"/>
                </a:cxn>
                <a:cxn ang="0">
                  <a:pos x="0" y="0"/>
                </a:cxn>
                <a:cxn ang="0">
                  <a:pos x="0" y="0"/>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w="9525">
              <a:noFill/>
              <a:round/>
              <a:headEnd/>
              <a:tailEnd/>
            </a:ln>
          </p:spPr>
          <p:txBody>
            <a:bodyPr/>
            <a:lstStyle/>
            <a:p>
              <a:pPr>
                <a:defRPr/>
              </a:pPr>
              <a:endParaRPr lang="tr-TR"/>
            </a:p>
          </p:txBody>
        </p:sp>
        <p:sp>
          <p:nvSpPr>
            <p:cNvPr id="16" name="Freeform 5"/>
            <p:cNvSpPr>
              <a:spLocks noEditPoints="1"/>
            </p:cNvSpPr>
            <p:nvPr/>
          </p:nvSpPr>
          <p:spPr bwMode="gray">
            <a:xfrm>
              <a:off x="0" y="1588"/>
              <a:ext cx="12192000" cy="6856412"/>
            </a:xfrm>
            <a:custGeom>
              <a:avLst/>
              <a:gdLst>
                <a:gd name="T0" fmla="*/ 0 w 15356"/>
                <a:gd name="T1" fmla="*/ 0 h 8638"/>
                <a:gd name="T2" fmla="*/ 15356 w 15356"/>
                <a:gd name="T3" fmla="*/ 8638 h 8638"/>
              </a:gdLst>
              <a:ahLst/>
              <a:cxnLst>
                <a:cxn ang="0">
                  <a:pos x="0" y="0"/>
                </a:cxn>
                <a:cxn ang="0">
                  <a:pos x="0" y="8638"/>
                </a:cxn>
                <a:cxn ang="0">
                  <a:pos x="15356" y="8638"/>
                </a:cxn>
                <a:cxn ang="0">
                  <a:pos x="15356" y="0"/>
                </a:cxn>
                <a:cxn ang="0">
                  <a:pos x="0" y="0"/>
                </a:cxn>
                <a:cxn ang="0">
                  <a:pos x="14748" y="8038"/>
                </a:cxn>
                <a:cxn ang="0">
                  <a:pos x="600" y="8038"/>
                </a:cxn>
                <a:cxn ang="0">
                  <a:pos x="600" y="592"/>
                </a:cxn>
                <a:cxn ang="0">
                  <a:pos x="14748" y="592"/>
                </a:cxn>
                <a:cxn ang="0">
                  <a:pos x="14748" y="8038"/>
                </a:cxn>
              </a:cxnLst>
              <a:rect l="T0" t="T1" r="T2" b="T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w="9525">
              <a:noFill/>
              <a:round/>
              <a:headEnd/>
              <a:tailEnd/>
            </a:ln>
          </p:spPr>
          <p:txBody>
            <a:bodyPr/>
            <a:lstStyle/>
            <a:p>
              <a:pPr>
                <a:defRPr/>
              </a:pPr>
              <a:endParaRPr lang="tr-TR"/>
            </a:p>
          </p:txBody>
        </p:sp>
      </p:grpSp>
      <p:sp>
        <p:nvSpPr>
          <p:cNvPr id="17" name="TextBox 15"/>
          <p:cNvSpPr txBox="1"/>
          <p:nvPr/>
        </p:nvSpPr>
        <p:spPr bwMode="gray">
          <a:xfrm>
            <a:off x="881063" y="608013"/>
            <a:ext cx="801687" cy="1568450"/>
          </a:xfrm>
          <a:prstGeom prst="rect">
            <a:avLst/>
          </a:prstGeom>
          <a:noFill/>
        </p:spPr>
        <p:txBody>
          <a:bodyPr>
            <a:spAutoFit/>
          </a:bodyPr>
          <a:lstStyle/>
          <a:p>
            <a:pPr algn="r" fontAlgn="auto">
              <a:spcBef>
                <a:spcPts val="0"/>
              </a:spcBef>
              <a:spcAft>
                <a:spcPts val="0"/>
              </a:spcAft>
              <a:defRPr/>
            </a:pPr>
            <a:r>
              <a:rPr lang="en-US" sz="9600" dirty="0">
                <a:solidFill>
                  <a:schemeClr val="accent1">
                    <a:lumMod val="60000"/>
                    <a:lumOff val="40000"/>
                  </a:schemeClr>
                </a:solidFill>
                <a:latin typeface="Arial"/>
                <a:cs typeface="Arial"/>
              </a:rPr>
              <a:t>“</a:t>
            </a:r>
          </a:p>
        </p:txBody>
      </p:sp>
      <p:sp>
        <p:nvSpPr>
          <p:cNvPr id="18" name="TextBox 12"/>
          <p:cNvSpPr txBox="1"/>
          <p:nvPr/>
        </p:nvSpPr>
        <p:spPr bwMode="gray">
          <a:xfrm>
            <a:off x="9883775" y="2613025"/>
            <a:ext cx="654050" cy="1570038"/>
          </a:xfrm>
          <a:prstGeom prst="rect">
            <a:avLst/>
          </a:prstGeom>
          <a:noFill/>
        </p:spPr>
        <p:txBody>
          <a:bodyPr>
            <a:spAutoFit/>
          </a:bodyPr>
          <a:lstStyle/>
          <a:p>
            <a:pPr algn="r" fontAlgn="auto">
              <a:spcBef>
                <a:spcPts val="0"/>
              </a:spcBef>
              <a:spcAft>
                <a:spcPts val="0"/>
              </a:spcAft>
              <a:defRPr/>
            </a:pPr>
            <a:r>
              <a:rPr lang="en-US" sz="9600" dirty="0">
                <a:solidFill>
                  <a:schemeClr val="accent1">
                    <a:lumMod val="60000"/>
                    <a:lumOff val="40000"/>
                  </a:schemeClr>
                </a:solidFill>
                <a:latin typeface="Arial"/>
                <a:cs typeface="Arial"/>
              </a:rPr>
              <a:t>”</a:t>
            </a:r>
          </a:p>
        </p:txBody>
      </p:sp>
      <p:sp>
        <p:nvSpPr>
          <p:cNvPr id="19" name="Rectangle 18"/>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581878" y="982134"/>
            <a:ext cx="8453906" cy="2696632"/>
          </a:xfrm>
        </p:spPr>
        <p:txBody>
          <a:bodyPr/>
          <a:lstStyle>
            <a:lvl1pPr>
              <a:defRPr sz="4000"/>
            </a:lvl1pPr>
          </a:lstStyle>
          <a:p>
            <a:r>
              <a:rPr lang="tr-TR"/>
              <a:t>Asıl başlık stilini düzenlemek için tıklayın</a:t>
            </a:r>
            <a:endParaRPr lang="en-US" dirty="0"/>
          </a:p>
        </p:txBody>
      </p:sp>
      <p:sp>
        <p:nvSpPr>
          <p:cNvPr id="14" name="Text Placeholder 3"/>
          <p:cNvSpPr>
            <a:spLocks noGrp="1"/>
          </p:cNvSpPr>
          <p:nvPr>
            <p:ph type="body" sz="half" idx="13"/>
          </p:nvPr>
        </p:nvSpPr>
        <p:spPr bwMode="gray">
          <a:xfrm>
            <a:off x="1945945" y="3678766"/>
            <a:ext cx="7731219" cy="342174"/>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20" name="Date Placeholder 3"/>
          <p:cNvSpPr>
            <a:spLocks noGrp="1"/>
          </p:cNvSpPr>
          <p:nvPr>
            <p:ph type="dt" sz="half" idx="14"/>
          </p:nvPr>
        </p:nvSpPr>
        <p:spPr/>
        <p:txBody>
          <a:bodyPr/>
          <a:lstStyle>
            <a:lvl1pPr>
              <a:defRPr/>
            </a:lvl1pPr>
          </a:lstStyle>
          <a:p>
            <a:pPr>
              <a:defRPr/>
            </a:pPr>
            <a:fld id="{B9B5601E-FA3E-438A-BFFF-A9D6AE5263C4}" type="datetimeFigureOut">
              <a:rPr lang="tr-TR"/>
              <a:pPr>
                <a:defRPr/>
              </a:pPr>
              <a:t>22.05.2018</a:t>
            </a:fld>
            <a:endParaRPr lang="tr-TR"/>
          </a:p>
        </p:txBody>
      </p:sp>
      <p:sp>
        <p:nvSpPr>
          <p:cNvPr id="21" name="Footer Placeholder 4"/>
          <p:cNvSpPr>
            <a:spLocks noGrp="1"/>
          </p:cNvSpPr>
          <p:nvPr>
            <p:ph type="ftr" sz="quarter" idx="15"/>
          </p:nvPr>
        </p:nvSpPr>
        <p:spPr/>
        <p:txBody>
          <a:bodyPr/>
          <a:lstStyle>
            <a:lvl1pPr>
              <a:defRPr/>
            </a:lvl1pPr>
          </a:lstStyle>
          <a:p>
            <a:pPr>
              <a:defRPr/>
            </a:pPr>
            <a:endParaRPr lang="tr-TR"/>
          </a:p>
        </p:txBody>
      </p:sp>
      <p:sp>
        <p:nvSpPr>
          <p:cNvPr id="22" name="Slide Number Placeholder 5"/>
          <p:cNvSpPr>
            <a:spLocks noGrp="1"/>
          </p:cNvSpPr>
          <p:nvPr>
            <p:ph type="sldNum" sz="quarter" idx="16"/>
          </p:nvPr>
        </p:nvSpPr>
        <p:spPr/>
        <p:txBody>
          <a:bodyPr/>
          <a:lstStyle>
            <a:lvl1pPr>
              <a:defRPr/>
            </a:lvl1pPr>
          </a:lstStyle>
          <a:p>
            <a:pPr>
              <a:defRPr/>
            </a:pPr>
            <a:fld id="{BD81529A-BB2C-45D0-B1F8-81163C25914B}" type="slidenum">
              <a:rPr lang="tr-TR"/>
              <a:pPr>
                <a:defRPr/>
              </a:pPr>
              <a:t>‹#›</a:t>
            </a:fld>
            <a:endParaRPr lang="tr-T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4" name="Group 8"/>
          <p:cNvGrpSpPr>
            <a:grpSpLocks/>
          </p:cNvGrpSpPr>
          <p:nvPr/>
        </p:nvGrpSpPr>
        <p:grpSpPr bwMode="auto">
          <a:xfrm>
            <a:off x="0" y="0"/>
            <a:ext cx="12192000" cy="6858000"/>
            <a:chOff x="0" y="0"/>
            <a:chExt cx="12192000" cy="6858000"/>
          </a:xfrm>
        </p:grpSpPr>
        <p:sp>
          <p:nvSpPr>
            <p:cNvPr id="5"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589932">
              <a:off x="8491538" y="4194175"/>
              <a:ext cx="3298825" cy="439738"/>
            </a:xfrm>
            <a:custGeom>
              <a:avLst/>
              <a:gdLst/>
              <a:ahLst/>
              <a:cxnLst>
                <a:cxn ang="0">
                  <a:pos x="85" y="2532"/>
                </a:cxn>
                <a:cxn ang="0">
                  <a:pos x="9958" y="5291"/>
                </a:cxn>
                <a:cxn ang="0">
                  <a:pos x="10000" y="0"/>
                </a:cxn>
                <a:cxn ang="0">
                  <a:pos x="10000" y="0"/>
                </a:cxn>
                <a:cxn ang="0">
                  <a:pos x="9667" y="204"/>
                </a:cxn>
                <a:cxn ang="0">
                  <a:pos x="9334" y="400"/>
                </a:cxn>
                <a:cxn ang="0">
                  <a:pos x="9001" y="590"/>
                </a:cxn>
                <a:cxn ang="0">
                  <a:pos x="8667" y="753"/>
                </a:cxn>
                <a:cxn ang="0">
                  <a:pos x="8333" y="917"/>
                </a:cxn>
                <a:cxn ang="0">
                  <a:pos x="7999" y="1071"/>
                </a:cxn>
                <a:cxn ang="0">
                  <a:pos x="7669" y="1202"/>
                </a:cxn>
                <a:cxn ang="0">
                  <a:pos x="7333" y="1325"/>
                </a:cxn>
                <a:cxn ang="0">
                  <a:pos x="7000" y="1440"/>
                </a:cxn>
                <a:cxn ang="0">
                  <a:pos x="6673" y="1538"/>
                </a:cxn>
                <a:cxn ang="0">
                  <a:pos x="6340" y="1636"/>
                </a:cxn>
                <a:cxn ang="0">
                  <a:pos x="6013" y="1719"/>
                </a:cxn>
                <a:cxn ang="0">
                  <a:pos x="5686" y="1784"/>
                </a:cxn>
                <a:cxn ang="0">
                  <a:pos x="5359" y="1850"/>
                </a:cxn>
                <a:cxn ang="0">
                  <a:pos x="5036" y="1906"/>
                </a:cxn>
                <a:cxn ang="0">
                  <a:pos x="4717" y="1948"/>
                </a:cxn>
                <a:cxn ang="0">
                  <a:pos x="4396" y="1980"/>
                </a:cxn>
                <a:cxn ang="0">
                  <a:pos x="4079" y="2013"/>
                </a:cxn>
                <a:cxn ang="0">
                  <a:pos x="3766" y="2029"/>
                </a:cxn>
                <a:cxn ang="0">
                  <a:pos x="3454" y="2046"/>
                </a:cxn>
                <a:cxn ang="0">
                  <a:pos x="3145" y="2053"/>
                </a:cxn>
                <a:cxn ang="0">
                  <a:pos x="2839" y="2046"/>
                </a:cxn>
                <a:cxn ang="0">
                  <a:pos x="2537" y="2046"/>
                </a:cxn>
                <a:cxn ang="0">
                  <a:pos x="2238" y="2029"/>
                </a:cxn>
                <a:cxn ang="0">
                  <a:pos x="1943" y="2004"/>
                </a:cxn>
                <a:cxn ang="0">
                  <a:pos x="1653" y="1980"/>
                </a:cxn>
                <a:cxn ang="0">
                  <a:pos x="1368" y="1955"/>
                </a:cxn>
                <a:cxn ang="0">
                  <a:pos x="1085" y="1915"/>
                </a:cxn>
                <a:cxn ang="0">
                  <a:pos x="806" y="1873"/>
                </a:cxn>
                <a:cxn ang="0">
                  <a:pos x="533" y="1833"/>
                </a:cxn>
                <a:cxn ang="0">
                  <a:pos x="0" y="1726"/>
                </a:cxn>
                <a:cxn ang="0">
                  <a:pos x="85" y="2532"/>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w="9525">
              <a:noFill/>
              <a:round/>
              <a:headEnd/>
              <a:tailEnd/>
            </a:ln>
          </p:spPr>
          <p:txBody>
            <a:bodyPr/>
            <a:lstStyle/>
            <a:p>
              <a:pPr>
                <a:defRPr/>
              </a:pPr>
              <a:endParaRPr lang="tr-TR"/>
            </a:p>
          </p:txBody>
        </p:sp>
        <p:sp>
          <p:nvSpPr>
            <p:cNvPr id="12" name="Freeform 5"/>
            <p:cNvSpPr>
              <a:spLocks/>
            </p:cNvSpPr>
            <p:nvPr/>
          </p:nvSpPr>
          <p:spPr bwMode="gray">
            <a:xfrm>
              <a:off x="455613" y="4241800"/>
              <a:ext cx="11277600" cy="2336800"/>
            </a:xfrm>
            <a:custGeom>
              <a:avLst/>
              <a:gdLst/>
              <a:ahLst/>
              <a:cxnLst>
                <a:cxn ang="0">
                  <a:pos x="0" y="0"/>
                </a:cxn>
                <a:cxn ang="0">
                  <a:pos x="0" y="7970"/>
                </a:cxn>
                <a:cxn ang="0">
                  <a:pos x="10000" y="8000"/>
                </a:cxn>
                <a:cxn ang="0">
                  <a:pos x="10000" y="7"/>
                </a:cxn>
                <a:cxn ang="0">
                  <a:pos x="10000" y="7"/>
                </a:cxn>
                <a:cxn ang="0">
                  <a:pos x="9773" y="156"/>
                </a:cxn>
                <a:cxn ang="0">
                  <a:pos x="9547" y="298"/>
                </a:cxn>
                <a:cxn ang="0">
                  <a:pos x="9320" y="437"/>
                </a:cxn>
                <a:cxn ang="0">
                  <a:pos x="9092" y="556"/>
                </a:cxn>
                <a:cxn ang="0">
                  <a:pos x="8865" y="676"/>
                </a:cxn>
                <a:cxn ang="0">
                  <a:pos x="8637" y="788"/>
                </a:cxn>
                <a:cxn ang="0">
                  <a:pos x="8412" y="884"/>
                </a:cxn>
                <a:cxn ang="0">
                  <a:pos x="8184" y="975"/>
                </a:cxn>
                <a:cxn ang="0">
                  <a:pos x="7957" y="1058"/>
                </a:cxn>
                <a:cxn ang="0">
                  <a:pos x="7734" y="1130"/>
                </a:cxn>
                <a:cxn ang="0">
                  <a:pos x="7508" y="1202"/>
                </a:cxn>
                <a:cxn ang="0">
                  <a:pos x="7285" y="1262"/>
                </a:cxn>
                <a:cxn ang="0">
                  <a:pos x="7062" y="1309"/>
                </a:cxn>
                <a:cxn ang="0">
                  <a:pos x="6840" y="1358"/>
                </a:cxn>
                <a:cxn ang="0">
                  <a:pos x="6620" y="1399"/>
                </a:cxn>
                <a:cxn ang="0">
                  <a:pos x="6402" y="1428"/>
                </a:cxn>
                <a:cxn ang="0">
                  <a:pos x="6184" y="1453"/>
                </a:cxn>
                <a:cxn ang="0">
                  <a:pos x="5968" y="1477"/>
                </a:cxn>
                <a:cxn ang="0">
                  <a:pos x="5755" y="1488"/>
                </a:cxn>
                <a:cxn ang="0">
                  <a:pos x="5542" y="1500"/>
                </a:cxn>
                <a:cxn ang="0">
                  <a:pos x="5332" y="1506"/>
                </a:cxn>
                <a:cxn ang="0">
                  <a:pos x="5124" y="1500"/>
                </a:cxn>
                <a:cxn ang="0">
                  <a:pos x="4918" y="1500"/>
                </a:cxn>
                <a:cxn ang="0">
                  <a:pos x="4714" y="1488"/>
                </a:cxn>
                <a:cxn ang="0">
                  <a:pos x="4514" y="1470"/>
                </a:cxn>
                <a:cxn ang="0">
                  <a:pos x="4316" y="1453"/>
                </a:cxn>
                <a:cxn ang="0">
                  <a:pos x="4122" y="1434"/>
                </a:cxn>
                <a:cxn ang="0">
                  <a:pos x="3929" y="1405"/>
                </a:cxn>
                <a:cxn ang="0">
                  <a:pos x="3739" y="1374"/>
                </a:cxn>
                <a:cxn ang="0">
                  <a:pos x="3553" y="1346"/>
                </a:cxn>
                <a:cxn ang="0">
                  <a:pos x="3190" y="1267"/>
                </a:cxn>
                <a:cxn ang="0">
                  <a:pos x="2842" y="1183"/>
                </a:cxn>
                <a:cxn ang="0">
                  <a:pos x="2508" y="1095"/>
                </a:cxn>
                <a:cxn ang="0">
                  <a:pos x="2192" y="998"/>
                </a:cxn>
                <a:cxn ang="0">
                  <a:pos x="1890" y="897"/>
                </a:cxn>
                <a:cxn ang="0">
                  <a:pos x="1610" y="788"/>
                </a:cxn>
                <a:cxn ang="0">
                  <a:pos x="1347" y="681"/>
                </a:cxn>
                <a:cxn ang="0">
                  <a:pos x="1105" y="574"/>
                </a:cxn>
                <a:cxn ang="0">
                  <a:pos x="883" y="473"/>
                </a:cxn>
                <a:cxn ang="0">
                  <a:pos x="686" y="377"/>
                </a:cxn>
                <a:cxn ang="0">
                  <a:pos x="508" y="286"/>
                </a:cxn>
                <a:cxn ang="0">
                  <a:pos x="358" y="210"/>
                </a:cxn>
                <a:cxn ang="0">
                  <a:pos x="232" y="138"/>
                </a:cxn>
                <a:cxn ang="0">
                  <a:pos x="59" y="35"/>
                </a:cxn>
                <a:cxn ang="0">
                  <a:pos x="0" y="0"/>
                </a:cxn>
                <a:cxn ang="0">
                  <a:pos x="0" y="0"/>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w="9525">
              <a:noFill/>
              <a:round/>
              <a:headEnd/>
              <a:tailEnd/>
            </a:ln>
          </p:spPr>
          <p:txBody>
            <a:bodyPr/>
            <a:lstStyle/>
            <a:p>
              <a:pPr>
                <a:defRPr/>
              </a:pPr>
              <a:endParaRPr lang="tr-TR"/>
            </a:p>
          </p:txBody>
        </p:sp>
        <p:sp>
          <p:nvSpPr>
            <p:cNvPr id="13" name="Freeform 5"/>
            <p:cNvSpPr>
              <a:spLocks noEditPoints="1"/>
            </p:cNvSpPr>
            <p:nvPr/>
          </p:nvSpPr>
          <p:spPr bwMode="gray">
            <a:xfrm>
              <a:off x="0" y="1588"/>
              <a:ext cx="12192000" cy="6856412"/>
            </a:xfrm>
            <a:custGeom>
              <a:avLst/>
              <a:gdLst>
                <a:gd name="T0" fmla="*/ 0 w 15356"/>
                <a:gd name="T1" fmla="*/ 0 h 8638"/>
                <a:gd name="T2" fmla="*/ 15356 w 15356"/>
                <a:gd name="T3" fmla="*/ 8638 h 8638"/>
              </a:gdLst>
              <a:ahLst/>
              <a:cxnLst>
                <a:cxn ang="0">
                  <a:pos x="0" y="0"/>
                </a:cxn>
                <a:cxn ang="0">
                  <a:pos x="0" y="8638"/>
                </a:cxn>
                <a:cxn ang="0">
                  <a:pos x="15356" y="8638"/>
                </a:cxn>
                <a:cxn ang="0">
                  <a:pos x="15356" y="0"/>
                </a:cxn>
                <a:cxn ang="0">
                  <a:pos x="0" y="0"/>
                </a:cxn>
                <a:cxn ang="0">
                  <a:pos x="14748" y="8038"/>
                </a:cxn>
                <a:cxn ang="0">
                  <a:pos x="600" y="8038"/>
                </a:cxn>
                <a:cxn ang="0">
                  <a:pos x="600" y="592"/>
                </a:cxn>
                <a:cxn ang="0">
                  <a:pos x="14748" y="592"/>
                </a:cxn>
                <a:cxn ang="0">
                  <a:pos x="14748" y="8038"/>
                </a:cxn>
              </a:cxnLst>
              <a:rect l="T0" t="T1" r="T2" b="T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w="9525">
              <a:noFill/>
              <a:round/>
              <a:headEnd/>
              <a:tailEnd/>
            </a:ln>
          </p:spPr>
          <p:txBody>
            <a:bodyPr/>
            <a:lstStyle/>
            <a:p>
              <a:pPr>
                <a:defRPr/>
              </a:pPr>
              <a:endParaRPr lang="tr-TR"/>
            </a:p>
          </p:txBody>
        </p:sp>
      </p:grpSp>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5024967"/>
            <a:ext cx="8825659" cy="860400"/>
          </a:xfrm>
        </p:spPr>
        <p:txBody>
          <a:bodyPr/>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15" name="Date Placeholder 3"/>
          <p:cNvSpPr>
            <a:spLocks noGrp="1"/>
          </p:cNvSpPr>
          <p:nvPr>
            <p:ph type="dt" sz="half" idx="10"/>
          </p:nvPr>
        </p:nvSpPr>
        <p:spPr/>
        <p:txBody>
          <a:bodyPr/>
          <a:lstStyle>
            <a:lvl1pPr>
              <a:defRPr/>
            </a:lvl1pPr>
          </a:lstStyle>
          <a:p>
            <a:pPr>
              <a:defRPr/>
            </a:pPr>
            <a:fld id="{FE4E12ED-78C3-4ED5-8202-F29CC45CDC91}" type="datetimeFigureOut">
              <a:rPr lang="tr-TR"/>
              <a:pPr>
                <a:defRPr/>
              </a:pPr>
              <a:t>22.05.2018</a:t>
            </a:fld>
            <a:endParaRPr lang="tr-TR"/>
          </a:p>
        </p:txBody>
      </p:sp>
      <p:sp>
        <p:nvSpPr>
          <p:cNvPr id="16" name="Footer Placeholder 4"/>
          <p:cNvSpPr>
            <a:spLocks noGrp="1"/>
          </p:cNvSpPr>
          <p:nvPr>
            <p:ph type="ftr" sz="quarter" idx="11"/>
          </p:nvPr>
        </p:nvSpPr>
        <p:spPr/>
        <p:txBody>
          <a:bodyPr/>
          <a:lstStyle>
            <a:lvl1pPr>
              <a:defRPr/>
            </a:lvl1pPr>
          </a:lstStyle>
          <a:p>
            <a:pPr>
              <a:defRPr/>
            </a:pPr>
            <a:endParaRPr lang="tr-TR"/>
          </a:p>
        </p:txBody>
      </p:sp>
      <p:sp>
        <p:nvSpPr>
          <p:cNvPr id="17" name="Slide Number Placeholder 5"/>
          <p:cNvSpPr>
            <a:spLocks noGrp="1"/>
          </p:cNvSpPr>
          <p:nvPr>
            <p:ph type="sldNum" sz="quarter" idx="12"/>
          </p:nvPr>
        </p:nvSpPr>
        <p:spPr/>
        <p:txBody>
          <a:bodyPr/>
          <a:lstStyle>
            <a:lvl1pPr>
              <a:defRPr/>
            </a:lvl1pPr>
          </a:lstStyle>
          <a:p>
            <a:pPr>
              <a:defRPr/>
            </a:pPr>
            <a:fld id="{4778D351-3E71-44A6-8D35-C49D3FEBED37}" type="slidenum">
              <a:rPr lang="tr-TR"/>
              <a:pPr>
                <a:defRPr/>
              </a:pPr>
              <a:t>‹#›</a:t>
            </a:fld>
            <a:endParaRPr lang="tr-T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cxnSp>
        <p:nvCxnSpPr>
          <p:cNvPr id="9" name="Straight Connector 16"/>
          <p:cNvCxnSpPr/>
          <p:nvPr/>
        </p:nvCxnSpPr>
        <p:spPr>
          <a:xfrm>
            <a:off x="4403725"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17"/>
          <p:cNvCxnSpPr/>
          <p:nvPr/>
        </p:nvCxnSpPr>
        <p:spPr>
          <a:xfrm>
            <a:off x="7772400"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54954" y="973668"/>
            <a:ext cx="8825659" cy="706964"/>
          </a:xfrm>
        </p:spPr>
        <p:txBody>
          <a:bodyPr/>
          <a:lstStyle>
            <a:lvl1pPr>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6" name="Text Placeholder 3"/>
          <p:cNvSpPr>
            <a:spLocks noGrp="1"/>
          </p:cNvSpPr>
          <p:nvPr>
            <p:ph type="body" sz="half" idx="15"/>
          </p:nvPr>
        </p:nvSpPr>
        <p:spPr>
          <a:xfrm>
            <a:off x="1154953" y="3179764"/>
            <a:ext cx="3141879" cy="284729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Text Placeholder 3"/>
          <p:cNvSpPr>
            <a:spLocks noGrp="1"/>
          </p:cNvSpPr>
          <p:nvPr>
            <p:ph type="body" sz="half" idx="16"/>
          </p:nvPr>
        </p:nvSpPr>
        <p:spPr>
          <a:xfrm>
            <a:off x="4512721" y="3179763"/>
            <a:ext cx="3147009" cy="284729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Text Placeholder 3"/>
          <p:cNvSpPr>
            <a:spLocks noGrp="1"/>
          </p:cNvSpPr>
          <p:nvPr>
            <p:ph type="body" sz="half" idx="17"/>
          </p:nvPr>
        </p:nvSpPr>
        <p:spPr>
          <a:xfrm>
            <a:off x="7888329" y="3179762"/>
            <a:ext cx="3145536" cy="284729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1" name="Date Placeholder 6"/>
          <p:cNvSpPr>
            <a:spLocks noGrp="1"/>
          </p:cNvSpPr>
          <p:nvPr>
            <p:ph type="dt" sz="half" idx="18"/>
          </p:nvPr>
        </p:nvSpPr>
        <p:spPr/>
        <p:txBody>
          <a:bodyPr/>
          <a:lstStyle>
            <a:lvl1pPr>
              <a:defRPr/>
            </a:lvl1pPr>
          </a:lstStyle>
          <a:p>
            <a:pPr>
              <a:defRPr/>
            </a:pPr>
            <a:fld id="{2C0E4124-316A-43A3-8CFD-3F340F1101D5}" type="datetimeFigureOut">
              <a:rPr lang="tr-TR"/>
              <a:pPr>
                <a:defRPr/>
              </a:pPr>
              <a:t>22.05.2018</a:t>
            </a:fld>
            <a:endParaRPr lang="tr-TR"/>
          </a:p>
        </p:txBody>
      </p:sp>
      <p:sp>
        <p:nvSpPr>
          <p:cNvPr id="12" name="Footer Placeholder 7"/>
          <p:cNvSpPr>
            <a:spLocks noGrp="1"/>
          </p:cNvSpPr>
          <p:nvPr>
            <p:ph type="ftr" sz="quarter" idx="19"/>
          </p:nvPr>
        </p:nvSpPr>
        <p:spPr/>
        <p:txBody>
          <a:bodyPr/>
          <a:lstStyle>
            <a:lvl1pPr>
              <a:defRPr/>
            </a:lvl1pPr>
          </a:lstStyle>
          <a:p>
            <a:pPr>
              <a:defRPr/>
            </a:pPr>
            <a:endParaRPr lang="tr-TR"/>
          </a:p>
        </p:txBody>
      </p:sp>
      <p:sp>
        <p:nvSpPr>
          <p:cNvPr id="13" name="Slide Number Placeholder 8"/>
          <p:cNvSpPr>
            <a:spLocks noGrp="1"/>
          </p:cNvSpPr>
          <p:nvPr>
            <p:ph type="sldNum" sz="quarter" idx="20"/>
          </p:nvPr>
        </p:nvSpPr>
        <p:spPr/>
        <p:txBody>
          <a:bodyPr/>
          <a:lstStyle>
            <a:lvl1pPr>
              <a:defRPr/>
            </a:lvl1pPr>
          </a:lstStyle>
          <a:p>
            <a:pPr>
              <a:defRPr/>
            </a:pPr>
            <a:fld id="{07B3AB13-676A-488F-BF67-3BF96702BAE3}" type="slidenum">
              <a:rPr lang="tr-TR"/>
              <a:pPr>
                <a:defRPr/>
              </a:pPr>
              <a:t>‹#›</a:t>
            </a:fld>
            <a:endParaRPr lang="tr-T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cxnSp>
        <p:nvCxnSpPr>
          <p:cNvPr id="12" name="Straight Connector 42"/>
          <p:cNvCxnSpPr/>
          <p:nvPr/>
        </p:nvCxnSpPr>
        <p:spPr>
          <a:xfrm>
            <a:off x="4405313"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43"/>
          <p:cNvCxnSpPr/>
          <p:nvPr/>
        </p:nvCxnSpPr>
        <p:spPr>
          <a:xfrm>
            <a:off x="7797800"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54954" y="973668"/>
            <a:ext cx="8825659" cy="706964"/>
          </a:xfrm>
        </p:spPr>
        <p:txBody>
          <a:bodyPr/>
          <a:lstStyle>
            <a:lvl1pPr>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a:t>Resim eklemek için simgeye tıklayın</a:t>
            </a:r>
            <a:endParaRPr lang="en-US" noProof="0" dirty="0"/>
          </a:p>
        </p:txBody>
      </p:sp>
      <p:sp>
        <p:nvSpPr>
          <p:cNvPr id="22" name="Text Placeholder 3"/>
          <p:cNvSpPr>
            <a:spLocks noGrp="1"/>
          </p:cNvSpPr>
          <p:nvPr>
            <p:ph type="body" sz="half" idx="18"/>
          </p:nvPr>
        </p:nvSpPr>
        <p:spPr>
          <a:xfrm>
            <a:off x="1154954" y="5109106"/>
            <a:ext cx="3050438" cy="91795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a:t>Resim eklemek için simgeye tıklayın</a:t>
            </a:r>
            <a:endParaRPr lang="en-US" noProof="0" dirty="0"/>
          </a:p>
        </p:txBody>
      </p:sp>
      <p:sp>
        <p:nvSpPr>
          <p:cNvPr id="23" name="Text Placeholder 3"/>
          <p:cNvSpPr>
            <a:spLocks noGrp="1"/>
          </p:cNvSpPr>
          <p:nvPr>
            <p:ph type="body" sz="half" idx="19"/>
          </p:nvPr>
        </p:nvSpPr>
        <p:spPr>
          <a:xfrm>
            <a:off x="4570172" y="5109105"/>
            <a:ext cx="3050438" cy="91795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a:t>Resim eklemek için simgeye tıklayın</a:t>
            </a:r>
            <a:endParaRPr lang="en-US" noProof="0" dirty="0"/>
          </a:p>
        </p:txBody>
      </p:sp>
      <p:sp>
        <p:nvSpPr>
          <p:cNvPr id="24" name="Text Placeholder 3"/>
          <p:cNvSpPr>
            <a:spLocks noGrp="1"/>
          </p:cNvSpPr>
          <p:nvPr>
            <p:ph type="body" sz="half" idx="20"/>
          </p:nvPr>
        </p:nvSpPr>
        <p:spPr>
          <a:xfrm>
            <a:off x="7982775" y="5109104"/>
            <a:ext cx="3051096" cy="91795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5" name="Date Placeholder 6"/>
          <p:cNvSpPr>
            <a:spLocks noGrp="1"/>
          </p:cNvSpPr>
          <p:nvPr>
            <p:ph type="dt" sz="half" idx="23"/>
          </p:nvPr>
        </p:nvSpPr>
        <p:spPr/>
        <p:txBody>
          <a:bodyPr/>
          <a:lstStyle>
            <a:lvl1pPr>
              <a:defRPr/>
            </a:lvl1pPr>
          </a:lstStyle>
          <a:p>
            <a:pPr>
              <a:defRPr/>
            </a:pPr>
            <a:fld id="{392F6219-7848-4F9E-97AC-C0347D54011B}" type="datetimeFigureOut">
              <a:rPr lang="tr-TR"/>
              <a:pPr>
                <a:defRPr/>
              </a:pPr>
              <a:t>22.05.2018</a:t>
            </a:fld>
            <a:endParaRPr lang="tr-TR"/>
          </a:p>
        </p:txBody>
      </p:sp>
      <p:sp>
        <p:nvSpPr>
          <p:cNvPr id="16" name="Footer Placeholder 7"/>
          <p:cNvSpPr>
            <a:spLocks noGrp="1"/>
          </p:cNvSpPr>
          <p:nvPr>
            <p:ph type="ftr" sz="quarter" idx="24"/>
          </p:nvPr>
        </p:nvSpPr>
        <p:spPr>
          <a:xfrm>
            <a:off x="560388" y="6391275"/>
            <a:ext cx="3644900" cy="304800"/>
          </a:xfrm>
        </p:spPr>
        <p:txBody>
          <a:bodyPr/>
          <a:lstStyle>
            <a:lvl1pPr>
              <a:defRPr/>
            </a:lvl1pPr>
          </a:lstStyle>
          <a:p>
            <a:pPr>
              <a:defRPr/>
            </a:pPr>
            <a:endParaRPr lang="tr-TR"/>
          </a:p>
        </p:txBody>
      </p:sp>
      <p:sp>
        <p:nvSpPr>
          <p:cNvPr id="17" name="Slide Number Placeholder 8"/>
          <p:cNvSpPr>
            <a:spLocks noGrp="1"/>
          </p:cNvSpPr>
          <p:nvPr>
            <p:ph type="sldNum" sz="quarter" idx="25"/>
          </p:nvPr>
        </p:nvSpPr>
        <p:spPr/>
        <p:txBody>
          <a:bodyPr/>
          <a:lstStyle>
            <a:lvl1pPr>
              <a:defRPr/>
            </a:lvl1pPr>
          </a:lstStyle>
          <a:p>
            <a:pPr>
              <a:defRPr/>
            </a:pPr>
            <a:fld id="{47F2EDAD-4A49-487D-B820-E70C712E565E}" type="slidenum">
              <a:rPr lang="tr-TR"/>
              <a:pPr>
                <a:defRPr/>
              </a:pPr>
              <a:t>‹#›</a:t>
            </a:fld>
            <a:endParaRPr lang="tr-T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10694988" y="6391275"/>
            <a:ext cx="990600" cy="304800"/>
          </a:xfrm>
        </p:spPr>
        <p:txBody>
          <a:bodyPr/>
          <a:lstStyle>
            <a:lvl1pPr>
              <a:defRPr/>
            </a:lvl1pPr>
          </a:lstStyle>
          <a:p>
            <a:pPr>
              <a:defRPr/>
            </a:pPr>
            <a:fld id="{CB970147-9DCA-487D-A614-10781DCF1A3F}" type="datetimeFigureOut">
              <a:rPr lang="tr-TR"/>
              <a:pPr>
                <a:defRPr/>
              </a:pPr>
              <a:t>22.05.2018</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E9EF6181-C15A-4CC2-A7EF-9F4599598CE3}" type="slidenum">
              <a:rPr lang="tr-TR"/>
              <a:pPr>
                <a:defRPr/>
              </a:pPr>
              <a:t>‹#›</a:t>
            </a:fld>
            <a:endParaRPr lang="tr-T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4" name="Group 8"/>
          <p:cNvGrpSpPr>
            <a:grpSpLocks/>
          </p:cNvGrpSpPr>
          <p:nvPr/>
        </p:nvGrpSpPr>
        <p:grpSpPr bwMode="auto">
          <a:xfrm>
            <a:off x="0" y="0"/>
            <a:ext cx="12192000" cy="6858000"/>
            <a:chOff x="0" y="0"/>
            <a:chExt cx="12192000" cy="6858000"/>
          </a:xfrm>
        </p:grpSpPr>
        <p:sp>
          <p:nvSpPr>
            <p:cNvPr id="5"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6"/>
            <p:cNvSpPr/>
            <p:nvPr/>
          </p:nvSpPr>
          <p:spPr bwMode="gray">
            <a:xfrm>
              <a:off x="414338" y="401638"/>
              <a:ext cx="6511925"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101749">
              <a:off x="6293645" y="4577556"/>
              <a:ext cx="3300412" cy="441325"/>
            </a:xfrm>
            <a:custGeom>
              <a:avLst/>
              <a:gdLst/>
              <a:ahLst/>
              <a:cxnLst>
                <a:cxn ang="0">
                  <a:pos x="85" y="2532"/>
                </a:cxn>
                <a:cxn ang="0">
                  <a:pos x="9958" y="5291"/>
                </a:cxn>
                <a:cxn ang="0">
                  <a:pos x="10000" y="0"/>
                </a:cxn>
                <a:cxn ang="0">
                  <a:pos x="10000" y="0"/>
                </a:cxn>
                <a:cxn ang="0">
                  <a:pos x="9667" y="204"/>
                </a:cxn>
                <a:cxn ang="0">
                  <a:pos x="9334" y="400"/>
                </a:cxn>
                <a:cxn ang="0">
                  <a:pos x="9001" y="590"/>
                </a:cxn>
                <a:cxn ang="0">
                  <a:pos x="8667" y="753"/>
                </a:cxn>
                <a:cxn ang="0">
                  <a:pos x="8333" y="917"/>
                </a:cxn>
                <a:cxn ang="0">
                  <a:pos x="7999" y="1071"/>
                </a:cxn>
                <a:cxn ang="0">
                  <a:pos x="7669" y="1202"/>
                </a:cxn>
                <a:cxn ang="0">
                  <a:pos x="7333" y="1325"/>
                </a:cxn>
                <a:cxn ang="0">
                  <a:pos x="7000" y="1440"/>
                </a:cxn>
                <a:cxn ang="0">
                  <a:pos x="6673" y="1538"/>
                </a:cxn>
                <a:cxn ang="0">
                  <a:pos x="6340" y="1636"/>
                </a:cxn>
                <a:cxn ang="0">
                  <a:pos x="6013" y="1719"/>
                </a:cxn>
                <a:cxn ang="0">
                  <a:pos x="5686" y="1784"/>
                </a:cxn>
                <a:cxn ang="0">
                  <a:pos x="5359" y="1850"/>
                </a:cxn>
                <a:cxn ang="0">
                  <a:pos x="5036" y="1906"/>
                </a:cxn>
                <a:cxn ang="0">
                  <a:pos x="4717" y="1948"/>
                </a:cxn>
                <a:cxn ang="0">
                  <a:pos x="4396" y="1980"/>
                </a:cxn>
                <a:cxn ang="0">
                  <a:pos x="4079" y="2013"/>
                </a:cxn>
                <a:cxn ang="0">
                  <a:pos x="3766" y="2029"/>
                </a:cxn>
                <a:cxn ang="0">
                  <a:pos x="3454" y="2046"/>
                </a:cxn>
                <a:cxn ang="0">
                  <a:pos x="3145" y="2053"/>
                </a:cxn>
                <a:cxn ang="0">
                  <a:pos x="2839" y="2046"/>
                </a:cxn>
                <a:cxn ang="0">
                  <a:pos x="2537" y="2046"/>
                </a:cxn>
                <a:cxn ang="0">
                  <a:pos x="2238" y="2029"/>
                </a:cxn>
                <a:cxn ang="0">
                  <a:pos x="1943" y="2004"/>
                </a:cxn>
                <a:cxn ang="0">
                  <a:pos x="1653" y="1980"/>
                </a:cxn>
                <a:cxn ang="0">
                  <a:pos x="1368" y="1955"/>
                </a:cxn>
                <a:cxn ang="0">
                  <a:pos x="1085" y="1915"/>
                </a:cxn>
                <a:cxn ang="0">
                  <a:pos x="806" y="1873"/>
                </a:cxn>
                <a:cxn ang="0">
                  <a:pos x="533" y="1833"/>
                </a:cxn>
                <a:cxn ang="0">
                  <a:pos x="0" y="1726"/>
                </a:cxn>
                <a:cxn ang="0">
                  <a:pos x="85" y="2532"/>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w="9525">
              <a:noFill/>
              <a:round/>
              <a:headEnd/>
              <a:tailEnd/>
            </a:ln>
          </p:spPr>
          <p:txBody>
            <a:bodyPr/>
            <a:lstStyle/>
            <a:p>
              <a:pPr>
                <a:defRPr/>
              </a:pPr>
              <a:endParaRPr lang="tr-TR"/>
            </a:p>
          </p:txBody>
        </p:sp>
        <p:sp>
          <p:nvSpPr>
            <p:cNvPr id="13" name="Freeform 5"/>
            <p:cNvSpPr>
              <a:spLocks/>
            </p:cNvSpPr>
            <p:nvPr/>
          </p:nvSpPr>
          <p:spPr bwMode="gray">
            <a:xfrm rot="5400000">
              <a:off x="4448175" y="2801938"/>
              <a:ext cx="6054725" cy="1254125"/>
            </a:xfrm>
            <a:custGeom>
              <a:avLst/>
              <a:gdLst/>
              <a:ahLst/>
              <a:cxnLst>
                <a:cxn ang="0">
                  <a:pos x="0" y="0"/>
                </a:cxn>
                <a:cxn ang="0">
                  <a:pos x="0" y="7970"/>
                </a:cxn>
                <a:cxn ang="0">
                  <a:pos x="10000" y="8000"/>
                </a:cxn>
                <a:cxn ang="0">
                  <a:pos x="10000" y="7"/>
                </a:cxn>
                <a:cxn ang="0">
                  <a:pos x="10000" y="7"/>
                </a:cxn>
                <a:cxn ang="0">
                  <a:pos x="9773" y="156"/>
                </a:cxn>
                <a:cxn ang="0">
                  <a:pos x="9547" y="298"/>
                </a:cxn>
                <a:cxn ang="0">
                  <a:pos x="9320" y="437"/>
                </a:cxn>
                <a:cxn ang="0">
                  <a:pos x="9092" y="556"/>
                </a:cxn>
                <a:cxn ang="0">
                  <a:pos x="8865" y="676"/>
                </a:cxn>
                <a:cxn ang="0">
                  <a:pos x="8637" y="788"/>
                </a:cxn>
                <a:cxn ang="0">
                  <a:pos x="8412" y="884"/>
                </a:cxn>
                <a:cxn ang="0">
                  <a:pos x="8184" y="975"/>
                </a:cxn>
                <a:cxn ang="0">
                  <a:pos x="7957" y="1058"/>
                </a:cxn>
                <a:cxn ang="0">
                  <a:pos x="7734" y="1130"/>
                </a:cxn>
                <a:cxn ang="0">
                  <a:pos x="7508" y="1202"/>
                </a:cxn>
                <a:cxn ang="0">
                  <a:pos x="7285" y="1262"/>
                </a:cxn>
                <a:cxn ang="0">
                  <a:pos x="7062" y="1309"/>
                </a:cxn>
                <a:cxn ang="0">
                  <a:pos x="6840" y="1358"/>
                </a:cxn>
                <a:cxn ang="0">
                  <a:pos x="6620" y="1399"/>
                </a:cxn>
                <a:cxn ang="0">
                  <a:pos x="6402" y="1428"/>
                </a:cxn>
                <a:cxn ang="0">
                  <a:pos x="6184" y="1453"/>
                </a:cxn>
                <a:cxn ang="0">
                  <a:pos x="5968" y="1477"/>
                </a:cxn>
                <a:cxn ang="0">
                  <a:pos x="5755" y="1488"/>
                </a:cxn>
                <a:cxn ang="0">
                  <a:pos x="5542" y="1500"/>
                </a:cxn>
                <a:cxn ang="0">
                  <a:pos x="5332" y="1506"/>
                </a:cxn>
                <a:cxn ang="0">
                  <a:pos x="5124" y="1500"/>
                </a:cxn>
                <a:cxn ang="0">
                  <a:pos x="4918" y="1500"/>
                </a:cxn>
                <a:cxn ang="0">
                  <a:pos x="4714" y="1488"/>
                </a:cxn>
                <a:cxn ang="0">
                  <a:pos x="4514" y="1470"/>
                </a:cxn>
                <a:cxn ang="0">
                  <a:pos x="4316" y="1453"/>
                </a:cxn>
                <a:cxn ang="0">
                  <a:pos x="4122" y="1434"/>
                </a:cxn>
                <a:cxn ang="0">
                  <a:pos x="3929" y="1405"/>
                </a:cxn>
                <a:cxn ang="0">
                  <a:pos x="3739" y="1374"/>
                </a:cxn>
                <a:cxn ang="0">
                  <a:pos x="3553" y="1346"/>
                </a:cxn>
                <a:cxn ang="0">
                  <a:pos x="3190" y="1267"/>
                </a:cxn>
                <a:cxn ang="0">
                  <a:pos x="2842" y="1183"/>
                </a:cxn>
                <a:cxn ang="0">
                  <a:pos x="2508" y="1095"/>
                </a:cxn>
                <a:cxn ang="0">
                  <a:pos x="2192" y="998"/>
                </a:cxn>
                <a:cxn ang="0">
                  <a:pos x="1890" y="897"/>
                </a:cxn>
                <a:cxn ang="0">
                  <a:pos x="1610" y="788"/>
                </a:cxn>
                <a:cxn ang="0">
                  <a:pos x="1347" y="681"/>
                </a:cxn>
                <a:cxn ang="0">
                  <a:pos x="1105" y="574"/>
                </a:cxn>
                <a:cxn ang="0">
                  <a:pos x="883" y="473"/>
                </a:cxn>
                <a:cxn ang="0">
                  <a:pos x="686" y="377"/>
                </a:cxn>
                <a:cxn ang="0">
                  <a:pos x="508" y="286"/>
                </a:cxn>
                <a:cxn ang="0">
                  <a:pos x="358" y="210"/>
                </a:cxn>
                <a:cxn ang="0">
                  <a:pos x="232" y="138"/>
                </a:cxn>
                <a:cxn ang="0">
                  <a:pos x="59" y="35"/>
                </a:cxn>
                <a:cxn ang="0">
                  <a:pos x="0" y="0"/>
                </a:cxn>
                <a:cxn ang="0">
                  <a:pos x="0" y="0"/>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w="9525">
              <a:noFill/>
              <a:round/>
              <a:headEnd/>
              <a:tailEnd/>
            </a:ln>
          </p:spPr>
          <p:txBody>
            <a:bodyPr/>
            <a:lstStyle/>
            <a:p>
              <a:pPr>
                <a:defRPr/>
              </a:pPr>
              <a:endParaRPr lang="tr-TR"/>
            </a:p>
          </p:txBody>
        </p:sp>
        <p:sp>
          <p:nvSpPr>
            <p:cNvPr id="14" name="Freeform 5"/>
            <p:cNvSpPr>
              <a:spLocks noEditPoints="1"/>
            </p:cNvSpPr>
            <p:nvPr/>
          </p:nvSpPr>
          <p:spPr bwMode="gray">
            <a:xfrm>
              <a:off x="0" y="1588"/>
              <a:ext cx="12192000" cy="6856412"/>
            </a:xfrm>
            <a:custGeom>
              <a:avLst/>
              <a:gdLst>
                <a:gd name="T0" fmla="*/ 0 w 15356"/>
                <a:gd name="T1" fmla="*/ 0 h 8638"/>
                <a:gd name="T2" fmla="*/ 15356 w 15356"/>
                <a:gd name="T3" fmla="*/ 8638 h 8638"/>
              </a:gdLst>
              <a:ahLst/>
              <a:cxnLst>
                <a:cxn ang="0">
                  <a:pos x="0" y="0"/>
                </a:cxn>
                <a:cxn ang="0">
                  <a:pos x="0" y="8638"/>
                </a:cxn>
                <a:cxn ang="0">
                  <a:pos x="15356" y="8638"/>
                </a:cxn>
                <a:cxn ang="0">
                  <a:pos x="15356" y="0"/>
                </a:cxn>
                <a:cxn ang="0">
                  <a:pos x="0" y="0"/>
                </a:cxn>
                <a:cxn ang="0">
                  <a:pos x="14748" y="8038"/>
                </a:cxn>
                <a:cxn ang="0">
                  <a:pos x="600" y="8038"/>
                </a:cxn>
                <a:cxn ang="0">
                  <a:pos x="600" y="592"/>
                </a:cxn>
                <a:cxn ang="0">
                  <a:pos x="14748" y="592"/>
                </a:cxn>
                <a:cxn ang="0">
                  <a:pos x="14748" y="8038"/>
                </a:cxn>
              </a:cxnLst>
              <a:rect l="T0" t="T1" r="T2" b="T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w="9525">
              <a:noFill/>
              <a:round/>
              <a:headEnd/>
              <a:tailEnd/>
            </a:ln>
          </p:spPr>
          <p:txBody>
            <a:bodyPr/>
            <a:lstStyle/>
            <a:p>
              <a:pPr>
                <a:defRPr/>
              </a:pPr>
              <a:endParaRPr lang="tr-TR"/>
            </a:p>
          </p:txBody>
        </p:sp>
      </p:grpSp>
      <p:sp>
        <p:nvSpPr>
          <p:cNvPr id="15"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585235" y="1278467"/>
            <a:ext cx="1409965" cy="4748590"/>
          </a:xfrm>
        </p:spPr>
        <p:txBody>
          <a:bodyPr vert="eaVert" anchor="b"/>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6" name="Date Placeholder 3"/>
          <p:cNvSpPr>
            <a:spLocks noGrp="1"/>
          </p:cNvSpPr>
          <p:nvPr>
            <p:ph type="dt" sz="half" idx="10"/>
          </p:nvPr>
        </p:nvSpPr>
        <p:spPr>
          <a:xfrm>
            <a:off x="10653713" y="6391275"/>
            <a:ext cx="992187" cy="304800"/>
          </a:xfrm>
        </p:spPr>
        <p:txBody>
          <a:bodyPr/>
          <a:lstStyle>
            <a:lvl1pPr>
              <a:defRPr/>
            </a:lvl1pPr>
          </a:lstStyle>
          <a:p>
            <a:pPr>
              <a:defRPr/>
            </a:pPr>
            <a:fld id="{F7DC4E5D-83A0-40FE-8FF8-FD0132286856}" type="datetimeFigureOut">
              <a:rPr lang="tr-TR"/>
              <a:pPr>
                <a:defRPr/>
              </a:pPr>
              <a:t>22.05.2018</a:t>
            </a:fld>
            <a:endParaRPr lang="tr-TR"/>
          </a:p>
        </p:txBody>
      </p:sp>
      <p:sp>
        <p:nvSpPr>
          <p:cNvPr id="17" name="Footer Placeholder 4"/>
          <p:cNvSpPr>
            <a:spLocks noGrp="1"/>
          </p:cNvSpPr>
          <p:nvPr>
            <p:ph type="ftr" sz="quarter" idx="11"/>
          </p:nvPr>
        </p:nvSpPr>
        <p:spPr/>
        <p:txBody>
          <a:bodyPr/>
          <a:lstStyle>
            <a:lvl1pPr>
              <a:defRPr/>
            </a:lvl1pPr>
          </a:lstStyle>
          <a:p>
            <a:pPr>
              <a:defRPr/>
            </a:pPr>
            <a:endParaRPr lang="tr-TR"/>
          </a:p>
        </p:txBody>
      </p:sp>
      <p:sp>
        <p:nvSpPr>
          <p:cNvPr id="18" name="Slide Number Placeholder 5"/>
          <p:cNvSpPr>
            <a:spLocks noGrp="1"/>
          </p:cNvSpPr>
          <p:nvPr>
            <p:ph type="sldNum" sz="quarter" idx="12"/>
          </p:nvPr>
        </p:nvSpPr>
        <p:spPr/>
        <p:txBody>
          <a:bodyPr/>
          <a:lstStyle>
            <a:lvl1pPr>
              <a:defRPr/>
            </a:lvl1pPr>
          </a:lstStyle>
          <a:p>
            <a:pPr>
              <a:defRPr/>
            </a:pPr>
            <a:fld id="{0044ED96-87AC-4E47-AEEF-210E3A5BE14F}"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tr-TR"/>
              <a:t>Asıl başlık stilini düzenlemek için tıklayın</a:t>
            </a:r>
            <a:endParaRPr lang="en-US" dirty="0"/>
          </a:p>
        </p:txBody>
      </p:sp>
      <p:sp>
        <p:nvSpPr>
          <p:cNvPr id="3" name="Text Placeholder 2"/>
          <p:cNvSpPr>
            <a:spLocks noGrp="1"/>
          </p:cNvSpPr>
          <p:nvPr>
            <p:ph type="body" idx="1"/>
          </p:nvPr>
        </p:nvSpPr>
        <p:spPr>
          <a:xfrm>
            <a:off x="831850" y="4552633"/>
            <a:ext cx="10515600" cy="1500187"/>
          </a:xfrm>
        </p:spPr>
        <p:txBody>
          <a:bodyPr>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lvl1pPr>
              <a:defRPr/>
            </a:lvl1pPr>
          </a:lstStyle>
          <a:p>
            <a:pPr>
              <a:defRPr/>
            </a:pPr>
            <a:fld id="{1D5DE469-B3F7-4AD1-AAF0-DC019A456180}" type="datetimeFigureOut">
              <a:rPr lang="tr-TR"/>
              <a:pPr>
                <a:defRPr/>
              </a:pPr>
              <a:t>22.05.2018</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20EAA052-3972-4B16-B505-8512A2872A4B}"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fld id="{96FB847C-032A-418E-8E2A-512D71085685}" type="datetimeFigureOut">
              <a:rPr lang="tr-TR"/>
              <a:pPr>
                <a:defRPr/>
              </a:pPr>
              <a:t>22.05.2018</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2D1328A4-D35B-46B1-B6C1-51E25888D906}"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845127" y="2507550"/>
            <a:ext cx="5156200" cy="36805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172200" y="2507550"/>
            <a:ext cx="5181601" cy="36805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7" name="Date Placeholder 3"/>
          <p:cNvSpPr>
            <a:spLocks noGrp="1"/>
          </p:cNvSpPr>
          <p:nvPr>
            <p:ph type="dt" sz="half" idx="10"/>
          </p:nvPr>
        </p:nvSpPr>
        <p:spPr/>
        <p:txBody>
          <a:bodyPr/>
          <a:lstStyle>
            <a:lvl1pPr>
              <a:defRPr/>
            </a:lvl1pPr>
          </a:lstStyle>
          <a:p>
            <a:pPr>
              <a:defRPr/>
            </a:pPr>
            <a:fld id="{67F72A05-29F5-4B6B-818F-F566BCAE5584}" type="datetimeFigureOut">
              <a:rPr lang="tr-TR"/>
              <a:pPr>
                <a:defRPr/>
              </a:pPr>
              <a:t>22.05.2018</a:t>
            </a:fld>
            <a:endParaRPr lang="tr-TR"/>
          </a:p>
        </p:txBody>
      </p:sp>
      <p:sp>
        <p:nvSpPr>
          <p:cNvPr id="8" name="Footer Placeholder 4"/>
          <p:cNvSpPr>
            <a:spLocks noGrp="1"/>
          </p:cNvSpPr>
          <p:nvPr>
            <p:ph type="ftr" sz="quarter" idx="11"/>
          </p:nvPr>
        </p:nvSpPr>
        <p:spPr/>
        <p:txBody>
          <a:bodyPr/>
          <a:lstStyle>
            <a:lvl1pPr>
              <a:defRPr/>
            </a:lvl1pPr>
          </a:lstStyle>
          <a:p>
            <a:pPr>
              <a:defRPr/>
            </a:pPr>
            <a:endParaRPr lang="tr-TR"/>
          </a:p>
        </p:txBody>
      </p:sp>
      <p:sp>
        <p:nvSpPr>
          <p:cNvPr id="9" name="Slide Number Placeholder 5"/>
          <p:cNvSpPr>
            <a:spLocks noGrp="1"/>
          </p:cNvSpPr>
          <p:nvPr>
            <p:ph type="sldNum" sz="quarter" idx="12"/>
          </p:nvPr>
        </p:nvSpPr>
        <p:spPr/>
        <p:txBody>
          <a:bodyPr/>
          <a:lstStyle>
            <a:lvl1pPr>
              <a:defRPr/>
            </a:lvl1pPr>
          </a:lstStyle>
          <a:p>
            <a:pPr>
              <a:defRPr/>
            </a:pPr>
            <a:fld id="{F6C42681-B280-446D-9B74-82080DB1E2BF}"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a:t>Asıl başlık stilini düzenlemek için tıklayın</a:t>
            </a:r>
            <a:endParaRPr lang="en-US"/>
          </a:p>
        </p:txBody>
      </p:sp>
      <p:sp>
        <p:nvSpPr>
          <p:cNvPr id="3" name="Date Placeholder 3"/>
          <p:cNvSpPr>
            <a:spLocks noGrp="1"/>
          </p:cNvSpPr>
          <p:nvPr>
            <p:ph type="dt" sz="half" idx="10"/>
          </p:nvPr>
        </p:nvSpPr>
        <p:spPr/>
        <p:txBody>
          <a:bodyPr/>
          <a:lstStyle>
            <a:lvl1pPr>
              <a:defRPr/>
            </a:lvl1pPr>
          </a:lstStyle>
          <a:p>
            <a:pPr>
              <a:defRPr/>
            </a:pPr>
            <a:fld id="{71C1AE94-8D7B-4411-9936-0F9FAC924476}" type="datetimeFigureOut">
              <a:rPr lang="tr-TR"/>
              <a:pPr>
                <a:defRPr/>
              </a:pPr>
              <a:t>22.05.2018</a:t>
            </a:fld>
            <a:endParaRPr lang="tr-TR"/>
          </a:p>
        </p:txBody>
      </p:sp>
      <p:sp>
        <p:nvSpPr>
          <p:cNvPr id="4" name="Footer Placeholder 4"/>
          <p:cNvSpPr>
            <a:spLocks noGrp="1"/>
          </p:cNvSpPr>
          <p:nvPr>
            <p:ph type="ftr" sz="quarter" idx="11"/>
          </p:nvPr>
        </p:nvSpPr>
        <p:spPr/>
        <p:txBody>
          <a:bodyPr/>
          <a:lstStyle>
            <a:lvl1pPr>
              <a:defRPr/>
            </a:lvl1pPr>
          </a:lstStyle>
          <a:p>
            <a:pPr>
              <a:defRPr/>
            </a:pPr>
            <a:endParaRPr lang="tr-TR"/>
          </a:p>
        </p:txBody>
      </p:sp>
      <p:sp>
        <p:nvSpPr>
          <p:cNvPr id="5" name="Slide Number Placeholder 5"/>
          <p:cNvSpPr>
            <a:spLocks noGrp="1"/>
          </p:cNvSpPr>
          <p:nvPr>
            <p:ph type="sldNum" sz="quarter" idx="12"/>
          </p:nvPr>
        </p:nvSpPr>
        <p:spPr/>
        <p:txBody>
          <a:bodyPr/>
          <a:lstStyle>
            <a:lvl1pPr>
              <a:defRPr/>
            </a:lvl1pPr>
          </a:lstStyle>
          <a:p>
            <a:pPr>
              <a:defRPr/>
            </a:pPr>
            <a:fld id="{FA1D1C9A-C098-4E85-A7A9-0769D59063C7}"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ED7CF6C-1ED6-4971-B899-C7732188D45F}" type="datetimeFigureOut">
              <a:rPr lang="tr-TR"/>
              <a:pPr>
                <a:defRPr/>
              </a:pPr>
              <a:t>22.05.2018</a:t>
            </a:fld>
            <a:endParaRPr lang="tr-TR"/>
          </a:p>
        </p:txBody>
      </p:sp>
      <p:sp>
        <p:nvSpPr>
          <p:cNvPr id="3" name="Footer Placeholder 4"/>
          <p:cNvSpPr>
            <a:spLocks noGrp="1"/>
          </p:cNvSpPr>
          <p:nvPr>
            <p:ph type="ftr" sz="quarter" idx="11"/>
          </p:nvPr>
        </p:nvSpPr>
        <p:spPr/>
        <p:txBody>
          <a:bodyPr/>
          <a:lstStyle>
            <a:lvl1pPr>
              <a:defRPr/>
            </a:lvl1pPr>
          </a:lstStyle>
          <a:p>
            <a:pPr>
              <a:defRPr/>
            </a:pPr>
            <a:endParaRPr lang="tr-TR"/>
          </a:p>
        </p:txBody>
      </p:sp>
      <p:sp>
        <p:nvSpPr>
          <p:cNvPr id="4" name="Slide Number Placeholder 5"/>
          <p:cNvSpPr>
            <a:spLocks noGrp="1"/>
          </p:cNvSpPr>
          <p:nvPr>
            <p:ph type="sldNum" sz="quarter" idx="12"/>
          </p:nvPr>
        </p:nvSpPr>
        <p:spPr/>
        <p:txBody>
          <a:bodyPr/>
          <a:lstStyle>
            <a:lvl1pPr>
              <a:defRPr/>
            </a:lvl1pPr>
          </a:lstStyle>
          <a:p>
            <a:pPr>
              <a:defRPr/>
            </a:pPr>
            <a:fld id="{17098216-5081-4D69-941D-75005A2DA009}"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tr-TR"/>
              <a:t>Asıl başlık stilini düzenlemek için tıklayın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3"/>
          <p:cNvSpPr>
            <a:spLocks noGrp="1"/>
          </p:cNvSpPr>
          <p:nvPr>
            <p:ph type="dt" sz="half" idx="10"/>
          </p:nvPr>
        </p:nvSpPr>
        <p:spPr/>
        <p:txBody>
          <a:bodyPr/>
          <a:lstStyle>
            <a:lvl1pPr>
              <a:defRPr/>
            </a:lvl1pPr>
          </a:lstStyle>
          <a:p>
            <a:pPr>
              <a:defRPr/>
            </a:pPr>
            <a:fld id="{757E35B5-3390-4261-A6B5-7376B5FE5662}" type="datetimeFigureOut">
              <a:rPr lang="tr-TR"/>
              <a:pPr>
                <a:defRPr/>
              </a:pPr>
              <a:t>22.05.2018</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A248694F-7AAA-4439-B296-D560DA3AFC9C}"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tr-TR"/>
              <a:t>Asıl başlık stilini düzenlemek için tıklayın</a:t>
            </a:r>
            <a:endParaRPr lang="en-US" dirty="0"/>
          </a:p>
        </p:txBody>
      </p:sp>
      <p:sp>
        <p:nvSpPr>
          <p:cNvPr id="3" name="Picture Placeholder 2"/>
          <p:cNvSpPr>
            <a:spLocks noGrp="1"/>
          </p:cNvSpPr>
          <p:nvPr>
            <p:ph type="pic" idx="1"/>
          </p:nvPr>
        </p:nvSpPr>
        <p:spPr>
          <a:xfrm>
            <a:off x="5181600" y="990600"/>
            <a:ext cx="6172200" cy="4876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a:t>Resim eklemek için simgeye tıklayın</a:t>
            </a:r>
            <a:endParaRPr lang="en-US" noProof="0"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3"/>
          <p:cNvSpPr>
            <a:spLocks noGrp="1"/>
          </p:cNvSpPr>
          <p:nvPr>
            <p:ph type="dt" sz="half" idx="10"/>
          </p:nvPr>
        </p:nvSpPr>
        <p:spPr/>
        <p:txBody>
          <a:bodyPr/>
          <a:lstStyle>
            <a:lvl1pPr>
              <a:defRPr/>
            </a:lvl1pPr>
          </a:lstStyle>
          <a:p>
            <a:pPr>
              <a:defRPr/>
            </a:pPr>
            <a:fld id="{6D88CC17-2456-42F5-B7DD-7D845B6432EE}" type="datetimeFigureOut">
              <a:rPr lang="tr-TR"/>
              <a:pPr>
                <a:defRPr/>
              </a:pPr>
              <a:t>22.05.2018</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1CBC810F-D2E3-4086-BA5B-44CE5EE9EA92}"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4455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stilini düzenlemek için tıklayın</a:t>
            </a:r>
            <a:endParaRPr lang="en-US" smtClean="0"/>
          </a:p>
        </p:txBody>
      </p:sp>
      <p:sp>
        <p:nvSpPr>
          <p:cNvPr id="1027" name="Text Placeholder 2"/>
          <p:cNvSpPr>
            <a:spLocks noGrp="1"/>
          </p:cNvSpPr>
          <p:nvPr>
            <p:ph type="body" idx="1"/>
          </p:nvPr>
        </p:nvSpPr>
        <p:spPr bwMode="auto">
          <a:xfrm>
            <a:off x="844550" y="1828800"/>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100">
                <a:solidFill>
                  <a:schemeClr val="tx1">
                    <a:lumMod val="65000"/>
                    <a:lumOff val="35000"/>
                  </a:schemeClr>
                </a:solidFill>
                <a:latin typeface="+mn-lt"/>
                <a:cs typeface="+mn-cs"/>
              </a:defRPr>
            </a:lvl1pPr>
          </a:lstStyle>
          <a:p>
            <a:pPr>
              <a:defRPr/>
            </a:pPr>
            <a:fld id="{231B3FBD-1FF3-4235-AF66-E3C7442AB9D3}" type="datetimeFigureOut">
              <a:rPr lang="tr-TR"/>
              <a:pPr>
                <a:defRPr/>
              </a:pPr>
              <a:t>22.05.2018</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100">
                <a:solidFill>
                  <a:schemeClr val="tx1">
                    <a:lumMod val="65000"/>
                    <a:lumOff val="35000"/>
                  </a:schemeClr>
                </a:solidFill>
                <a:latin typeface="+mn-lt"/>
                <a:cs typeface="+mn-cs"/>
              </a:defRPr>
            </a:lvl1pPr>
          </a:lstStyle>
          <a:p>
            <a:pPr>
              <a:defRPr/>
            </a:pPr>
            <a:endParaRPr lang="tr-TR"/>
          </a:p>
        </p:txBody>
      </p:sp>
      <p:sp>
        <p:nvSpPr>
          <p:cNvPr id="6" name="Slide Number Placeholder 5"/>
          <p:cNvSpPr>
            <a:spLocks noGrp="1"/>
          </p:cNvSpPr>
          <p:nvPr>
            <p:ph type="sldNum" sz="quarter" idx="4"/>
          </p:nvPr>
        </p:nvSpPr>
        <p:spPr>
          <a:xfrm>
            <a:off x="8616950" y="6356350"/>
            <a:ext cx="2743200" cy="365125"/>
          </a:xfrm>
          <a:prstGeom prst="rect">
            <a:avLst/>
          </a:prstGeom>
        </p:spPr>
        <p:txBody>
          <a:bodyPr vert="horz" lIns="91440" tIns="45720" rIns="91440" bIns="45720" rtlCol="0" anchor="ctr"/>
          <a:lstStyle>
            <a:lvl1pPr algn="r" fontAlgn="auto">
              <a:spcBef>
                <a:spcPts val="0"/>
              </a:spcBef>
              <a:spcAft>
                <a:spcPts val="0"/>
              </a:spcAft>
              <a:defRPr sz="1100">
                <a:solidFill>
                  <a:schemeClr val="tx1">
                    <a:tint val="75000"/>
                  </a:schemeClr>
                </a:solidFill>
                <a:latin typeface="+mn-lt"/>
                <a:cs typeface="+mn-cs"/>
              </a:defRPr>
            </a:lvl1pPr>
          </a:lstStyle>
          <a:p>
            <a:pPr>
              <a:defRPr/>
            </a:pPr>
            <a:fld id="{21596109-2076-48F5-9244-67901C122D6E}"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732" r:id="rId1"/>
    <p:sldLayoutId id="2147483731" r:id="rId2"/>
    <p:sldLayoutId id="2147483730" r:id="rId3"/>
    <p:sldLayoutId id="2147483729" r:id="rId4"/>
    <p:sldLayoutId id="2147483728" r:id="rId5"/>
    <p:sldLayoutId id="2147483727" r:id="rId6"/>
    <p:sldLayoutId id="2147483726" r:id="rId7"/>
    <p:sldLayoutId id="2147483725" r:id="rId8"/>
    <p:sldLayoutId id="2147483724" r:id="rId9"/>
    <p:sldLayoutId id="2147483723" r:id="rId10"/>
    <p:sldLayoutId id="2147483722"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Wingdings 2" pitchFamily="18" charset="2"/>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Wingdings 2" pitchFamily="18" charset="2"/>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Wingdings 2" pitchFamily="18" charset="2"/>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Wingdings 2" pitchFamily="18" charset="2"/>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Wingdings 2" pitchFamily="18" charset="2"/>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3314" name="Group 7"/>
          <p:cNvGrpSpPr>
            <a:grpSpLocks/>
          </p:cNvGrpSpPr>
          <p:nvPr/>
        </p:nvGrpSpPr>
        <p:grpSpPr bwMode="auto">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339" name="Freeform 5"/>
            <p:cNvSpPr>
              <a:spLocks/>
            </p:cNvSpPr>
            <p:nvPr/>
          </p:nvSpPr>
          <p:spPr bwMode="gray">
            <a:xfrm rot="-589932">
              <a:off x="8491538" y="1797050"/>
              <a:ext cx="3298825" cy="441325"/>
            </a:xfrm>
            <a:custGeom>
              <a:avLst/>
              <a:gdLst/>
              <a:ahLst/>
              <a:cxnLst>
                <a:cxn ang="0">
                  <a:pos x="85" y="2532"/>
                </a:cxn>
                <a:cxn ang="0">
                  <a:pos x="9958" y="5291"/>
                </a:cxn>
                <a:cxn ang="0">
                  <a:pos x="10000" y="0"/>
                </a:cxn>
                <a:cxn ang="0">
                  <a:pos x="10000" y="0"/>
                </a:cxn>
                <a:cxn ang="0">
                  <a:pos x="9667" y="204"/>
                </a:cxn>
                <a:cxn ang="0">
                  <a:pos x="9334" y="400"/>
                </a:cxn>
                <a:cxn ang="0">
                  <a:pos x="9001" y="590"/>
                </a:cxn>
                <a:cxn ang="0">
                  <a:pos x="8667" y="753"/>
                </a:cxn>
                <a:cxn ang="0">
                  <a:pos x="8333" y="917"/>
                </a:cxn>
                <a:cxn ang="0">
                  <a:pos x="7999" y="1071"/>
                </a:cxn>
                <a:cxn ang="0">
                  <a:pos x="7669" y="1202"/>
                </a:cxn>
                <a:cxn ang="0">
                  <a:pos x="7333" y="1325"/>
                </a:cxn>
                <a:cxn ang="0">
                  <a:pos x="7000" y="1440"/>
                </a:cxn>
                <a:cxn ang="0">
                  <a:pos x="6673" y="1538"/>
                </a:cxn>
                <a:cxn ang="0">
                  <a:pos x="6340" y="1636"/>
                </a:cxn>
                <a:cxn ang="0">
                  <a:pos x="6013" y="1719"/>
                </a:cxn>
                <a:cxn ang="0">
                  <a:pos x="5686" y="1784"/>
                </a:cxn>
                <a:cxn ang="0">
                  <a:pos x="5359" y="1850"/>
                </a:cxn>
                <a:cxn ang="0">
                  <a:pos x="5036" y="1906"/>
                </a:cxn>
                <a:cxn ang="0">
                  <a:pos x="4717" y="1948"/>
                </a:cxn>
                <a:cxn ang="0">
                  <a:pos x="4396" y="1980"/>
                </a:cxn>
                <a:cxn ang="0">
                  <a:pos x="4079" y="2013"/>
                </a:cxn>
                <a:cxn ang="0">
                  <a:pos x="3766" y="2029"/>
                </a:cxn>
                <a:cxn ang="0">
                  <a:pos x="3454" y="2046"/>
                </a:cxn>
                <a:cxn ang="0">
                  <a:pos x="3145" y="2053"/>
                </a:cxn>
                <a:cxn ang="0">
                  <a:pos x="2839" y="2046"/>
                </a:cxn>
                <a:cxn ang="0">
                  <a:pos x="2537" y="2046"/>
                </a:cxn>
                <a:cxn ang="0">
                  <a:pos x="2238" y="2029"/>
                </a:cxn>
                <a:cxn ang="0">
                  <a:pos x="1943" y="2004"/>
                </a:cxn>
                <a:cxn ang="0">
                  <a:pos x="1653" y="1980"/>
                </a:cxn>
                <a:cxn ang="0">
                  <a:pos x="1368" y="1955"/>
                </a:cxn>
                <a:cxn ang="0">
                  <a:pos x="1085" y="1915"/>
                </a:cxn>
                <a:cxn ang="0">
                  <a:pos x="806" y="1873"/>
                </a:cxn>
                <a:cxn ang="0">
                  <a:pos x="533" y="1833"/>
                </a:cxn>
                <a:cxn ang="0">
                  <a:pos x="0" y="1726"/>
                </a:cxn>
                <a:cxn ang="0">
                  <a:pos x="85" y="2532"/>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w="9525">
              <a:noFill/>
              <a:round/>
              <a:headEnd/>
              <a:tailEnd/>
            </a:ln>
          </p:spPr>
          <p:txBody>
            <a:bodyPr/>
            <a:lstStyle/>
            <a:p>
              <a:pPr>
                <a:defRPr/>
              </a:pPr>
              <a:endParaRPr lang="tr-TR"/>
            </a:p>
          </p:txBody>
        </p:sp>
        <p:sp>
          <p:nvSpPr>
            <p:cNvPr id="13340" name="Freeform 5"/>
            <p:cNvSpPr>
              <a:spLocks/>
            </p:cNvSpPr>
            <p:nvPr/>
          </p:nvSpPr>
          <p:spPr bwMode="gray">
            <a:xfrm>
              <a:off x="458788" y="1866900"/>
              <a:ext cx="11277600" cy="4533900"/>
            </a:xfrm>
            <a:custGeom>
              <a:avLst/>
              <a:gdLst>
                <a:gd name="T0" fmla="*/ 0 w 7104"/>
                <a:gd name="T1" fmla="*/ 0 h 2856"/>
                <a:gd name="T2" fmla="*/ 7104 w 7104"/>
                <a:gd name="T3" fmla="*/ 2856 h 2856"/>
              </a:gdLst>
              <a:ahLst/>
              <a:cxnLst>
                <a:cxn ang="0">
                  <a:pos x="0" y="0"/>
                </a:cxn>
                <a:cxn ang="0">
                  <a:pos x="0" y="2856"/>
                </a:cxn>
                <a:cxn ang="0">
                  <a:pos x="7104" y="2856"/>
                </a:cxn>
                <a:cxn ang="0">
                  <a:pos x="7104" y="1"/>
                </a:cxn>
                <a:cxn ang="0">
                  <a:pos x="7104" y="1"/>
                </a:cxn>
                <a:cxn ang="0">
                  <a:pos x="6943" y="26"/>
                </a:cxn>
                <a:cxn ang="0">
                  <a:pos x="6782" y="50"/>
                </a:cxn>
                <a:cxn ang="0">
                  <a:pos x="6621" y="73"/>
                </a:cxn>
                <a:cxn ang="0">
                  <a:pos x="6459" y="93"/>
                </a:cxn>
                <a:cxn ang="0">
                  <a:pos x="6298" y="113"/>
                </a:cxn>
                <a:cxn ang="0">
                  <a:pos x="6136" y="132"/>
                </a:cxn>
                <a:cxn ang="0">
                  <a:pos x="5976" y="148"/>
                </a:cxn>
                <a:cxn ang="0">
                  <a:pos x="5814" y="163"/>
                </a:cxn>
                <a:cxn ang="0">
                  <a:pos x="5653" y="177"/>
                </a:cxn>
                <a:cxn ang="0">
                  <a:pos x="5494" y="189"/>
                </a:cxn>
                <a:cxn ang="0">
                  <a:pos x="5334" y="201"/>
                </a:cxn>
                <a:cxn ang="0">
                  <a:pos x="5175" y="211"/>
                </a:cxn>
                <a:cxn ang="0">
                  <a:pos x="5017" y="219"/>
                </a:cxn>
                <a:cxn ang="0">
                  <a:pos x="4859" y="227"/>
                </a:cxn>
                <a:cxn ang="0">
                  <a:pos x="4703" y="234"/>
                </a:cxn>
                <a:cxn ang="0">
                  <a:pos x="4548" y="239"/>
                </a:cxn>
                <a:cxn ang="0">
                  <a:pos x="4393" y="243"/>
                </a:cxn>
                <a:cxn ang="0">
                  <a:pos x="4240" y="247"/>
                </a:cxn>
                <a:cxn ang="0">
                  <a:pos x="4088" y="249"/>
                </a:cxn>
                <a:cxn ang="0">
                  <a:pos x="3937" y="251"/>
                </a:cxn>
                <a:cxn ang="0">
                  <a:pos x="3788" y="252"/>
                </a:cxn>
                <a:cxn ang="0">
                  <a:pos x="3640" y="251"/>
                </a:cxn>
                <a:cxn ang="0">
                  <a:pos x="3494" y="251"/>
                </a:cxn>
                <a:cxn ang="0">
                  <a:pos x="3349" y="249"/>
                </a:cxn>
                <a:cxn ang="0">
                  <a:pos x="3207" y="246"/>
                </a:cxn>
                <a:cxn ang="0">
                  <a:pos x="3066" y="243"/>
                </a:cxn>
                <a:cxn ang="0">
                  <a:pos x="2928" y="240"/>
                </a:cxn>
                <a:cxn ang="0">
                  <a:pos x="2791" y="235"/>
                </a:cxn>
                <a:cxn ang="0">
                  <a:pos x="2656" y="230"/>
                </a:cxn>
                <a:cxn ang="0">
                  <a:pos x="2524" y="225"/>
                </a:cxn>
                <a:cxn ang="0">
                  <a:pos x="2266" y="212"/>
                </a:cxn>
                <a:cxn ang="0">
                  <a:pos x="2019" y="198"/>
                </a:cxn>
                <a:cxn ang="0">
                  <a:pos x="1782" y="183"/>
                </a:cxn>
                <a:cxn ang="0">
                  <a:pos x="1557" y="167"/>
                </a:cxn>
                <a:cxn ang="0">
                  <a:pos x="1343" y="150"/>
                </a:cxn>
                <a:cxn ang="0">
                  <a:pos x="1144" y="132"/>
                </a:cxn>
                <a:cxn ang="0">
                  <a:pos x="957" y="114"/>
                </a:cxn>
                <a:cxn ang="0">
                  <a:pos x="785" y="96"/>
                </a:cxn>
                <a:cxn ang="0">
                  <a:pos x="627" y="79"/>
                </a:cxn>
                <a:cxn ang="0">
                  <a:pos x="487" y="63"/>
                </a:cxn>
                <a:cxn ang="0">
                  <a:pos x="361" y="48"/>
                </a:cxn>
                <a:cxn ang="0">
                  <a:pos x="254" y="35"/>
                </a:cxn>
                <a:cxn ang="0">
                  <a:pos x="165" y="23"/>
                </a:cxn>
                <a:cxn ang="0">
                  <a:pos x="42" y="6"/>
                </a:cxn>
                <a:cxn ang="0">
                  <a:pos x="0" y="0"/>
                </a:cxn>
                <a:cxn ang="0">
                  <a:pos x="0" y="0"/>
                </a:cxn>
              </a:cxnLst>
              <a:rect l="T0" t="T1" r="T2" b="T3"/>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w="9525">
              <a:noFill/>
              <a:round/>
              <a:headEnd/>
              <a:tailEnd/>
            </a:ln>
          </p:spPr>
          <p:txBody>
            <a:bodyPr/>
            <a:lstStyle/>
            <a:p>
              <a:pPr>
                <a:defRPr/>
              </a:pPr>
              <a:endParaRPr lang="tr-TR"/>
            </a:p>
          </p:txBody>
        </p:sp>
        <p:sp>
          <p:nvSpPr>
            <p:cNvPr id="13341" name="Freeform 5"/>
            <p:cNvSpPr>
              <a:spLocks noEditPoints="1"/>
            </p:cNvSpPr>
            <p:nvPr/>
          </p:nvSpPr>
          <p:spPr bwMode="gray">
            <a:xfrm>
              <a:off x="0" y="1588"/>
              <a:ext cx="12192000" cy="6856412"/>
            </a:xfrm>
            <a:custGeom>
              <a:avLst/>
              <a:gdLst>
                <a:gd name="T0" fmla="*/ 0 w 15356"/>
                <a:gd name="T1" fmla="*/ 0 h 8638"/>
                <a:gd name="T2" fmla="*/ 15356 w 15356"/>
                <a:gd name="T3" fmla="*/ 8638 h 8638"/>
              </a:gdLst>
              <a:ahLst/>
              <a:cxnLst>
                <a:cxn ang="0">
                  <a:pos x="0" y="0"/>
                </a:cxn>
                <a:cxn ang="0">
                  <a:pos x="0" y="8638"/>
                </a:cxn>
                <a:cxn ang="0">
                  <a:pos x="15356" y="8638"/>
                </a:cxn>
                <a:cxn ang="0">
                  <a:pos x="15356" y="0"/>
                </a:cxn>
                <a:cxn ang="0">
                  <a:pos x="0" y="0"/>
                </a:cxn>
                <a:cxn ang="0">
                  <a:pos x="14748" y="8038"/>
                </a:cxn>
                <a:cxn ang="0">
                  <a:pos x="600" y="8038"/>
                </a:cxn>
                <a:cxn ang="0">
                  <a:pos x="600" y="592"/>
                </a:cxn>
                <a:cxn ang="0">
                  <a:pos x="14748" y="592"/>
                </a:cxn>
                <a:cxn ang="0">
                  <a:pos x="14748" y="8038"/>
                </a:cxn>
              </a:cxnLst>
              <a:rect l="T0" t="T1" r="T2" b="T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w="9525">
              <a:noFill/>
              <a:round/>
              <a:headEnd/>
              <a:tailEnd/>
            </a:ln>
          </p:spPr>
          <p:txBody>
            <a:bodyPr/>
            <a:lstStyle/>
            <a:p>
              <a:pPr>
                <a:defRPr/>
              </a:pPr>
              <a:endParaRPr lang="tr-TR"/>
            </a:p>
          </p:txBody>
        </p:sp>
      </p:grpSp>
      <p:sp>
        <p:nvSpPr>
          <p:cNvPr id="13315" name="Title Placeholder 1"/>
          <p:cNvSpPr>
            <a:spLocks noGrp="1"/>
          </p:cNvSpPr>
          <p:nvPr>
            <p:ph type="title"/>
          </p:nvPr>
        </p:nvSpPr>
        <p:spPr bwMode="gray">
          <a:xfrm>
            <a:off x="1155700" y="973138"/>
            <a:ext cx="8761413" cy="708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stilini düzenlemek için tıklayın</a:t>
            </a:r>
            <a:endParaRPr lang="en-US" smtClean="0"/>
          </a:p>
        </p:txBody>
      </p:sp>
      <p:sp>
        <p:nvSpPr>
          <p:cNvPr id="13316" name="Text Placeholder 2"/>
          <p:cNvSpPr>
            <a:spLocks noGrp="1"/>
          </p:cNvSpPr>
          <p:nvPr>
            <p:ph type="body" idx="1"/>
          </p:nvPr>
        </p:nvSpPr>
        <p:spPr bwMode="auto">
          <a:xfrm>
            <a:off x="1155700" y="2603500"/>
            <a:ext cx="8761413" cy="3416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4" name="Date Placeholder 3"/>
          <p:cNvSpPr>
            <a:spLocks noGrp="1"/>
          </p:cNvSpPr>
          <p:nvPr>
            <p:ph type="dt" sz="half" idx="2"/>
          </p:nvPr>
        </p:nvSpPr>
        <p:spPr>
          <a:xfrm>
            <a:off x="10653713" y="6391275"/>
            <a:ext cx="990600" cy="304800"/>
          </a:xfrm>
          <a:prstGeom prst="rect">
            <a:avLst/>
          </a:prstGeom>
        </p:spPr>
        <p:txBody>
          <a:bodyPr vert="horz" lIns="91440" tIns="45720" rIns="91440" bIns="45720" rtlCol="0" anchor="ctr"/>
          <a:lstStyle>
            <a:lvl1pPr algn="r" fontAlgn="auto">
              <a:spcBef>
                <a:spcPts val="0"/>
              </a:spcBef>
              <a:spcAft>
                <a:spcPts val="0"/>
              </a:spcAft>
              <a:defRPr sz="1000" b="1" i="0">
                <a:solidFill>
                  <a:schemeClr val="accent1"/>
                </a:solidFill>
                <a:latin typeface="+mn-lt"/>
                <a:cs typeface="+mn-cs"/>
              </a:defRPr>
            </a:lvl1pPr>
          </a:lstStyle>
          <a:p>
            <a:pPr>
              <a:defRPr/>
            </a:pPr>
            <a:fld id="{FFCFB97E-8BB8-4D22-98DD-4F5619C2C471}" type="datetimeFigureOut">
              <a:rPr lang="tr-TR"/>
              <a:pPr>
                <a:defRPr/>
              </a:pPr>
              <a:t>22.05.2018</a:t>
            </a:fld>
            <a:endParaRPr lang="tr-TR"/>
          </a:p>
        </p:txBody>
      </p:sp>
      <p:sp>
        <p:nvSpPr>
          <p:cNvPr id="5" name="Footer Placeholder 4"/>
          <p:cNvSpPr>
            <a:spLocks noGrp="1"/>
          </p:cNvSpPr>
          <p:nvPr>
            <p:ph type="ftr" sz="quarter" idx="3"/>
          </p:nvPr>
        </p:nvSpPr>
        <p:spPr>
          <a:xfrm>
            <a:off x="560388" y="6391275"/>
            <a:ext cx="3860800" cy="304800"/>
          </a:xfrm>
          <a:prstGeom prst="rect">
            <a:avLst/>
          </a:prstGeom>
        </p:spPr>
        <p:txBody>
          <a:bodyPr vert="horz" lIns="91440" tIns="45720" rIns="91440" bIns="45720" rtlCol="0" anchor="ctr"/>
          <a:lstStyle>
            <a:lvl1pPr algn="l" fontAlgn="auto">
              <a:spcBef>
                <a:spcPts val="0"/>
              </a:spcBef>
              <a:spcAft>
                <a:spcPts val="0"/>
              </a:spcAft>
              <a:defRPr sz="1000" b="1" i="0">
                <a:solidFill>
                  <a:schemeClr val="accent1"/>
                </a:solidFill>
                <a:latin typeface="+mn-lt"/>
                <a:cs typeface="+mn-cs"/>
              </a:defRPr>
            </a:lvl1pPr>
          </a:lstStyle>
          <a:p>
            <a:pPr>
              <a:defRPr/>
            </a:pPr>
            <a:endParaRPr lang="tr-TR"/>
          </a:p>
        </p:txBody>
      </p:sp>
      <p:sp>
        <p:nvSpPr>
          <p:cNvPr id="21" name="Rectangle 20"/>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lvl1pPr algn="ctr" fontAlgn="auto">
              <a:spcBef>
                <a:spcPts val="0"/>
              </a:spcBef>
              <a:spcAft>
                <a:spcPts val="0"/>
              </a:spcAft>
              <a:defRPr sz="2800" b="0" i="0">
                <a:solidFill>
                  <a:schemeClr val="bg1"/>
                </a:solidFill>
                <a:latin typeface="+mn-lt"/>
                <a:cs typeface="+mn-cs"/>
              </a:defRPr>
            </a:lvl1pPr>
          </a:lstStyle>
          <a:p>
            <a:pPr>
              <a:defRPr/>
            </a:pPr>
            <a:fld id="{B75BAFE7-0D33-4695-92E9-FBB86565A7C7}"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737" r:id="rId1"/>
    <p:sldLayoutId id="2147483736" r:id="rId2"/>
    <p:sldLayoutId id="2147483738" r:id="rId3"/>
    <p:sldLayoutId id="2147483735" r:id="rId4"/>
    <p:sldLayoutId id="2147483734" r:id="rId5"/>
    <p:sldLayoutId id="2147483733"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0" fontAlgn="base" hangingPunct="0">
        <a:spcBef>
          <a:spcPct val="0"/>
        </a:spcBef>
        <a:spcAft>
          <a:spcPct val="0"/>
        </a:spcAft>
        <a:defRPr sz="3600" kern="1200">
          <a:solidFill>
            <a:schemeClr val="bg2"/>
          </a:solidFill>
          <a:latin typeface="+mj-lt"/>
          <a:ea typeface="+mj-ea"/>
          <a:cs typeface="+mj-cs"/>
        </a:defRPr>
      </a:lvl1pPr>
      <a:lvl2pPr algn="l" defTabSz="457200" rtl="0" eaLnBrk="0" fontAlgn="base" hangingPunct="0">
        <a:spcBef>
          <a:spcPct val="0"/>
        </a:spcBef>
        <a:spcAft>
          <a:spcPct val="0"/>
        </a:spcAft>
        <a:defRPr sz="3600">
          <a:solidFill>
            <a:schemeClr val="bg2"/>
          </a:solidFill>
          <a:latin typeface="Century Gothic" pitchFamily="34" charset="0"/>
        </a:defRPr>
      </a:lvl2pPr>
      <a:lvl3pPr algn="l" defTabSz="457200" rtl="0" eaLnBrk="0" fontAlgn="base" hangingPunct="0">
        <a:spcBef>
          <a:spcPct val="0"/>
        </a:spcBef>
        <a:spcAft>
          <a:spcPct val="0"/>
        </a:spcAft>
        <a:defRPr sz="3600">
          <a:solidFill>
            <a:schemeClr val="bg2"/>
          </a:solidFill>
          <a:latin typeface="Century Gothic" pitchFamily="34" charset="0"/>
        </a:defRPr>
      </a:lvl3pPr>
      <a:lvl4pPr algn="l" defTabSz="457200" rtl="0" eaLnBrk="0" fontAlgn="base" hangingPunct="0">
        <a:spcBef>
          <a:spcPct val="0"/>
        </a:spcBef>
        <a:spcAft>
          <a:spcPct val="0"/>
        </a:spcAft>
        <a:defRPr sz="3600">
          <a:solidFill>
            <a:schemeClr val="bg2"/>
          </a:solidFill>
          <a:latin typeface="Century Gothic" pitchFamily="34" charset="0"/>
        </a:defRPr>
      </a:lvl4pPr>
      <a:lvl5pPr algn="l" defTabSz="457200" rtl="0" eaLnBrk="0" fontAlgn="base" hangingPunct="0">
        <a:spcBef>
          <a:spcPct val="0"/>
        </a:spcBef>
        <a:spcAft>
          <a:spcPct val="0"/>
        </a:spcAft>
        <a:defRPr sz="3600">
          <a:solidFill>
            <a:schemeClr val="bg2"/>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Unvan 1"/>
          <p:cNvSpPr>
            <a:spLocks noGrp="1"/>
          </p:cNvSpPr>
          <p:nvPr>
            <p:ph type="ctrTitle"/>
          </p:nvPr>
        </p:nvSpPr>
        <p:spPr>
          <a:xfrm>
            <a:off x="1524000" y="1122363"/>
            <a:ext cx="9144000" cy="1866900"/>
          </a:xfrm>
        </p:spPr>
        <p:txBody>
          <a:bodyPr/>
          <a:lstStyle/>
          <a:p>
            <a:pPr eaLnBrk="1" hangingPunct="1"/>
            <a:r>
              <a:rPr lang="tr-TR" smtClean="0"/>
              <a:t>DİSLİPİDEMİLER</a:t>
            </a:r>
          </a:p>
        </p:txBody>
      </p:sp>
      <p:sp>
        <p:nvSpPr>
          <p:cNvPr id="3" name="Alt Başlık 2">
            <a:extLst>
              <a:ext uri="{FF2B5EF4-FFF2-40B4-BE49-F238E27FC236}"/>
            </a:extLst>
          </p:cNvPr>
          <p:cNvSpPr>
            <a:spLocks noGrp="1"/>
          </p:cNvSpPr>
          <p:nvPr>
            <p:ph type="subTitle" idx="1"/>
          </p:nvPr>
        </p:nvSpPr>
        <p:spPr>
          <a:xfrm>
            <a:off x="6951663" y="3868738"/>
            <a:ext cx="3716337" cy="1389062"/>
          </a:xfrm>
        </p:spPr>
        <p:txBody>
          <a:bodyPr rtlCol="0">
            <a:normAutofit lnSpcReduction="10000"/>
          </a:bodyPr>
          <a:lstStyle/>
          <a:p>
            <a:pPr eaLnBrk="1" fontAlgn="auto" hangingPunct="1">
              <a:spcAft>
                <a:spcPts val="0"/>
              </a:spcAft>
              <a:buFont typeface="Wingdings 3" charset="2"/>
              <a:buNone/>
              <a:defRPr/>
            </a:pPr>
            <a:r>
              <a:rPr lang="tr-TR" dirty="0" err="1"/>
              <a:t>Arş.Gör.Dr.Kevser</a:t>
            </a:r>
            <a:r>
              <a:rPr lang="tr-TR" dirty="0"/>
              <a:t> AYAR</a:t>
            </a:r>
          </a:p>
          <a:p>
            <a:pPr eaLnBrk="1" fontAlgn="auto" hangingPunct="1">
              <a:spcAft>
                <a:spcPts val="0"/>
              </a:spcAft>
              <a:buFont typeface="Wingdings 3" charset="2"/>
              <a:buNone/>
              <a:defRPr/>
            </a:pPr>
            <a:r>
              <a:rPr lang="tr-TR" dirty="0"/>
              <a:t>KTÜ TIP FAKÜLTESİ AİLE HEKİMLİĞİ ANABİLİMDALI</a:t>
            </a:r>
          </a:p>
          <a:p>
            <a:pPr eaLnBrk="1" fontAlgn="auto" hangingPunct="1">
              <a:spcAft>
                <a:spcPts val="0"/>
              </a:spcAft>
              <a:buFont typeface="Wingdings 3" charset="2"/>
              <a:buNone/>
              <a:defRPr/>
            </a:pPr>
            <a:r>
              <a:rPr lang="tr-TR" dirty="0"/>
              <a:t>22.05.18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3175" y="0"/>
            <a:ext cx="12192000" cy="6858000"/>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ectangle 37">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642938" y="642938"/>
            <a:ext cx="5364162" cy="270668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6169025" y="642938"/>
            <a:ext cx="5376863" cy="270668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41">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642938" y="3514725"/>
            <a:ext cx="5364162" cy="2703513"/>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Rectangle 4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6169025" y="3514725"/>
            <a:ext cx="5376863" cy="2706688"/>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3015" name="Resim 6" descr="kişi, iç mekan içeren bir resim&#10;&#10;Çok yüksek güvenilirlikle oluşturulmuş açıklama"/>
          <p:cNvPicPr>
            <a:picLocks noChangeAspect="1"/>
          </p:cNvPicPr>
          <p:nvPr/>
        </p:nvPicPr>
        <p:blipFill>
          <a:blip r:embed="rId2"/>
          <a:srcRect r="3004"/>
          <a:stretch>
            <a:fillRect/>
          </a:stretch>
        </p:blipFill>
        <p:spPr bwMode="auto">
          <a:xfrm>
            <a:off x="1978025" y="3836988"/>
            <a:ext cx="2708275" cy="2058987"/>
          </a:xfrm>
          <a:prstGeom prst="rect">
            <a:avLst/>
          </a:prstGeom>
          <a:noFill/>
          <a:ln w="9525">
            <a:noFill/>
            <a:miter lim="800000"/>
            <a:headEnd/>
            <a:tailEnd/>
          </a:ln>
        </p:spPr>
      </p:pic>
      <p:pic>
        <p:nvPicPr>
          <p:cNvPr id="43016" name="Resim 8" descr="kedi, kişi, adam, iç mekan içeren bir resim&#10;&#10;Çok yüksek güvenilirlikle oluşturulmuş açıklama"/>
          <p:cNvPicPr>
            <a:picLocks noChangeAspect="1"/>
          </p:cNvPicPr>
          <p:nvPr/>
        </p:nvPicPr>
        <p:blipFill>
          <a:blip r:embed="rId3"/>
          <a:srcRect t="30115" r="-3" b="2066"/>
          <a:stretch>
            <a:fillRect/>
          </a:stretch>
        </p:blipFill>
        <p:spPr bwMode="auto">
          <a:xfrm>
            <a:off x="6837363" y="3836988"/>
            <a:ext cx="4038600" cy="2058987"/>
          </a:xfrm>
          <a:prstGeom prst="rect">
            <a:avLst/>
          </a:prstGeom>
          <a:noFill/>
          <a:ln w="9525">
            <a:noFill/>
            <a:miter lim="800000"/>
            <a:headEnd/>
            <a:tailEnd/>
          </a:ln>
        </p:spPr>
      </p:pic>
      <p:pic>
        <p:nvPicPr>
          <p:cNvPr id="43017" name="Resim 10"/>
          <p:cNvPicPr>
            <a:picLocks noChangeAspect="1"/>
          </p:cNvPicPr>
          <p:nvPr/>
        </p:nvPicPr>
        <p:blipFill>
          <a:blip r:embed="rId4"/>
          <a:srcRect t="11644" r="-3" b="7759"/>
          <a:stretch>
            <a:fillRect/>
          </a:stretch>
        </p:blipFill>
        <p:spPr bwMode="auto">
          <a:xfrm>
            <a:off x="6835775" y="965200"/>
            <a:ext cx="4041775" cy="2060575"/>
          </a:xfrm>
          <a:prstGeom prst="rect">
            <a:avLst/>
          </a:prstGeom>
          <a:noFill/>
          <a:ln w="9525">
            <a:noFill/>
            <a:miter lim="800000"/>
            <a:headEnd/>
            <a:tailEnd/>
          </a:ln>
        </p:spPr>
      </p:pic>
      <p:pic>
        <p:nvPicPr>
          <p:cNvPr id="43018" name="Resim 4" descr="dövme, iç mekan içeren bir resim&#10;&#10;Yüksek güvenilirlikle oluşturulmuş açıklama"/>
          <p:cNvPicPr>
            <a:picLocks noChangeAspect="1"/>
          </p:cNvPicPr>
          <p:nvPr/>
        </p:nvPicPr>
        <p:blipFill>
          <a:blip r:embed="rId5"/>
          <a:srcRect t="8977" r="2" b="24338"/>
          <a:stretch>
            <a:fillRect/>
          </a:stretch>
        </p:blipFill>
        <p:spPr bwMode="auto">
          <a:xfrm>
            <a:off x="1304925" y="965200"/>
            <a:ext cx="4041775" cy="20605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Unvan 1"/>
          <p:cNvSpPr>
            <a:spLocks noGrp="1"/>
          </p:cNvSpPr>
          <p:nvPr>
            <p:ph type="title"/>
          </p:nvPr>
        </p:nvSpPr>
        <p:spPr/>
        <p:txBody>
          <a:bodyPr/>
          <a:lstStyle/>
          <a:p>
            <a:pPr eaLnBrk="1" hangingPunct="1"/>
            <a:r>
              <a:rPr lang="tr-TR" smtClean="0"/>
              <a:t>Anamnez ve Fizik Muayene</a:t>
            </a:r>
          </a:p>
        </p:txBody>
      </p:sp>
      <p:sp>
        <p:nvSpPr>
          <p:cNvPr id="3" name="İçerik Yer Tutucusu 2">
            <a:extLst>
              <a:ext uri="{FF2B5EF4-FFF2-40B4-BE49-F238E27FC236}"/>
            </a:extLst>
          </p:cNvPr>
          <p:cNvSpPr>
            <a:spLocks noGrp="1"/>
          </p:cNvSpPr>
          <p:nvPr>
            <p:ph idx="1"/>
          </p:nvPr>
        </p:nvSpPr>
        <p:spPr>
          <a:xfrm>
            <a:off x="1155700" y="2603500"/>
            <a:ext cx="8824913" cy="3416300"/>
          </a:xfrm>
        </p:spPr>
        <p:txBody>
          <a:bodyPr rtlCol="0">
            <a:normAutofit/>
          </a:bodyPr>
          <a:lstStyle/>
          <a:p>
            <a:pPr eaLnBrk="1" fontAlgn="auto" hangingPunct="1">
              <a:spcAft>
                <a:spcPts val="0"/>
              </a:spcAft>
              <a:buFont typeface="Wingdings 3" charset="2"/>
              <a:buChar char=""/>
              <a:defRPr/>
            </a:pPr>
            <a:r>
              <a:rPr lang="tr-TR" b="1" dirty="0" err="1">
                <a:solidFill>
                  <a:schemeClr val="tx1">
                    <a:lumMod val="75000"/>
                    <a:lumOff val="25000"/>
                  </a:schemeClr>
                </a:solidFill>
              </a:rPr>
              <a:t>Kardiyovasküler</a:t>
            </a:r>
            <a:r>
              <a:rPr lang="tr-TR" b="1" dirty="0">
                <a:solidFill>
                  <a:schemeClr val="tx1">
                    <a:lumMod val="75000"/>
                    <a:lumOff val="25000"/>
                  </a:schemeClr>
                </a:solidFill>
              </a:rPr>
              <a:t> Sistem</a:t>
            </a:r>
          </a:p>
          <a:p>
            <a:pPr marL="685800" lvl="1" eaLnBrk="1" fontAlgn="auto" hangingPunct="1">
              <a:spcAft>
                <a:spcPts val="0"/>
              </a:spcAft>
              <a:buFont typeface="Wingdings" panose="05000000000000000000" pitchFamily="2" charset="2"/>
              <a:buChar char="Ø"/>
              <a:defRPr/>
            </a:pPr>
            <a:r>
              <a:rPr lang="tr-TR" sz="1800" dirty="0" err="1">
                <a:solidFill>
                  <a:schemeClr val="tx1">
                    <a:lumMod val="75000"/>
                    <a:lumOff val="25000"/>
                  </a:schemeClr>
                </a:solidFill>
              </a:rPr>
              <a:t>Ateroskleroza</a:t>
            </a:r>
            <a:r>
              <a:rPr lang="tr-TR" sz="1800" dirty="0">
                <a:solidFill>
                  <a:schemeClr val="tx1">
                    <a:lumMod val="75000"/>
                    <a:lumOff val="25000"/>
                  </a:schemeClr>
                </a:solidFill>
              </a:rPr>
              <a:t> bağlı olarak </a:t>
            </a:r>
            <a:r>
              <a:rPr lang="tr-TR" sz="1800" dirty="0" err="1">
                <a:solidFill>
                  <a:schemeClr val="tx1">
                    <a:lumMod val="75000"/>
                    <a:lumOff val="25000"/>
                  </a:schemeClr>
                </a:solidFill>
              </a:rPr>
              <a:t>periferik</a:t>
            </a:r>
            <a:r>
              <a:rPr lang="tr-TR" sz="1800" dirty="0">
                <a:solidFill>
                  <a:schemeClr val="tx1">
                    <a:lumMod val="75000"/>
                    <a:lumOff val="25000"/>
                  </a:schemeClr>
                </a:solidFill>
              </a:rPr>
              <a:t> nabızlar zayıf alınabilir veya hiç alınamayabilir. </a:t>
            </a:r>
          </a:p>
          <a:p>
            <a:pPr marL="685800" lvl="1" eaLnBrk="1" fontAlgn="auto" hangingPunct="1">
              <a:spcAft>
                <a:spcPts val="0"/>
              </a:spcAft>
              <a:buFont typeface="Wingdings" panose="05000000000000000000" pitchFamily="2" charset="2"/>
              <a:buChar char="Ø"/>
              <a:defRPr/>
            </a:pPr>
            <a:r>
              <a:rPr lang="tr-TR" sz="1800" dirty="0" err="1">
                <a:solidFill>
                  <a:schemeClr val="tx1">
                    <a:lumMod val="75000"/>
                    <a:lumOff val="25000"/>
                  </a:schemeClr>
                </a:solidFill>
              </a:rPr>
              <a:t>Aortik</a:t>
            </a:r>
            <a:r>
              <a:rPr lang="tr-TR" sz="1800" dirty="0">
                <a:solidFill>
                  <a:schemeClr val="tx1">
                    <a:lumMod val="75000"/>
                    <a:lumOff val="25000"/>
                  </a:schemeClr>
                </a:solidFill>
              </a:rPr>
              <a:t> </a:t>
            </a:r>
            <a:r>
              <a:rPr lang="tr-TR" sz="1800" dirty="0" err="1">
                <a:solidFill>
                  <a:schemeClr val="tx1">
                    <a:lumMod val="75000"/>
                    <a:lumOff val="25000"/>
                  </a:schemeClr>
                </a:solidFill>
              </a:rPr>
              <a:t>ateroskleroza</a:t>
            </a:r>
            <a:r>
              <a:rPr lang="tr-TR" sz="1800" dirty="0">
                <a:solidFill>
                  <a:schemeClr val="tx1">
                    <a:lumMod val="75000"/>
                    <a:lumOff val="25000"/>
                  </a:schemeClr>
                </a:solidFill>
              </a:rPr>
              <a:t> veya </a:t>
            </a:r>
            <a:r>
              <a:rPr lang="tr-TR" sz="1800" dirty="0" err="1">
                <a:solidFill>
                  <a:schemeClr val="tx1">
                    <a:lumMod val="75000"/>
                    <a:lumOff val="25000"/>
                  </a:schemeClr>
                </a:solidFill>
              </a:rPr>
              <a:t>karotis</a:t>
            </a:r>
            <a:r>
              <a:rPr lang="tr-TR" sz="1800" dirty="0">
                <a:solidFill>
                  <a:schemeClr val="tx1">
                    <a:lumMod val="75000"/>
                    <a:lumOff val="25000"/>
                  </a:schemeClr>
                </a:solidFill>
              </a:rPr>
              <a:t> darlığına bağlı dinleme bulgusu </a:t>
            </a:r>
          </a:p>
          <a:p>
            <a:pPr marL="685800" lvl="1" eaLnBrk="1" fontAlgn="auto" hangingPunct="1">
              <a:spcAft>
                <a:spcPts val="0"/>
              </a:spcAft>
              <a:buFont typeface="Wingdings" panose="05000000000000000000" pitchFamily="2" charset="2"/>
              <a:buChar char="Ø"/>
              <a:defRPr/>
            </a:pPr>
            <a:r>
              <a:rPr lang="tr-TR" sz="1800" dirty="0">
                <a:solidFill>
                  <a:schemeClr val="tx1">
                    <a:lumMod val="75000"/>
                    <a:lumOff val="25000"/>
                  </a:schemeClr>
                </a:solidFill>
              </a:rPr>
              <a:t>EKG’de koroner arter hastalığı (KAH) ile uyumlu bulgular</a:t>
            </a:r>
          </a:p>
          <a:p>
            <a:pPr lvl="1" eaLnBrk="1" fontAlgn="auto" hangingPunct="1">
              <a:spcAft>
                <a:spcPts val="0"/>
              </a:spcAft>
              <a:buFont typeface="Wingdings" panose="05000000000000000000" pitchFamily="2" charset="2"/>
              <a:buChar char="Ø"/>
              <a:defRPr/>
            </a:pPr>
            <a:endParaRPr lang="tr-TR" sz="1800" dirty="0">
              <a:solidFill>
                <a:schemeClr val="tx1">
                  <a:lumMod val="75000"/>
                  <a:lumOff val="25000"/>
                </a:schemeClr>
              </a:solidFill>
            </a:endParaRPr>
          </a:p>
          <a:p>
            <a:pPr eaLnBrk="1" fontAlgn="auto" hangingPunct="1">
              <a:spcAft>
                <a:spcPts val="0"/>
              </a:spcAft>
              <a:buFont typeface="Wingdings 3" charset="2"/>
              <a:buChar char=""/>
              <a:defRPr/>
            </a:pPr>
            <a:endParaRPr lang="tr-TR" dirty="0">
              <a:solidFill>
                <a:schemeClr val="tx1">
                  <a:lumMod val="75000"/>
                  <a:lumOff val="2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Unvan 1"/>
          <p:cNvSpPr>
            <a:spLocks noGrp="1"/>
          </p:cNvSpPr>
          <p:nvPr>
            <p:ph type="title"/>
          </p:nvPr>
        </p:nvSpPr>
        <p:spPr/>
        <p:txBody>
          <a:bodyPr/>
          <a:lstStyle/>
          <a:p>
            <a:pPr eaLnBrk="1" hangingPunct="1"/>
            <a:r>
              <a:rPr lang="tr-TR" smtClean="0"/>
              <a:t>Anamnez ve Fizik muayene</a:t>
            </a:r>
          </a:p>
        </p:txBody>
      </p:sp>
      <p:sp>
        <p:nvSpPr>
          <p:cNvPr id="3" name="İçerik Yer Tutucusu 2">
            <a:extLst>
              <a:ext uri="{FF2B5EF4-FFF2-40B4-BE49-F238E27FC236}"/>
            </a:extLst>
          </p:cNvPr>
          <p:cNvSpPr>
            <a:spLocks noGrp="1"/>
          </p:cNvSpPr>
          <p:nvPr>
            <p:ph idx="1"/>
          </p:nvPr>
        </p:nvSpPr>
        <p:spPr>
          <a:xfrm>
            <a:off x="1155700" y="2603500"/>
            <a:ext cx="8824913" cy="3416300"/>
          </a:xfrm>
        </p:spPr>
        <p:txBody>
          <a:bodyPr rtlCol="0">
            <a:normAutofit/>
          </a:bodyPr>
          <a:lstStyle/>
          <a:p>
            <a:pPr marL="0" indent="0" eaLnBrk="1" fontAlgn="auto" hangingPunct="1">
              <a:spcAft>
                <a:spcPts val="0"/>
              </a:spcAft>
              <a:buFont typeface="Wingdings 3" charset="2"/>
              <a:buNone/>
              <a:defRPr/>
            </a:pPr>
            <a:endParaRPr lang="tr-TR" dirty="0">
              <a:solidFill>
                <a:schemeClr val="tx1">
                  <a:lumMod val="75000"/>
                  <a:lumOff val="25000"/>
                </a:schemeClr>
              </a:solidFill>
            </a:endParaRPr>
          </a:p>
          <a:p>
            <a:pPr eaLnBrk="1" fontAlgn="auto" hangingPunct="1">
              <a:spcAft>
                <a:spcPts val="0"/>
              </a:spcAft>
              <a:buFont typeface="Wingdings 3" charset="2"/>
              <a:buChar char=""/>
              <a:defRPr/>
            </a:pPr>
            <a:r>
              <a:rPr lang="tr-TR" b="1" dirty="0" err="1">
                <a:solidFill>
                  <a:schemeClr val="tx1">
                    <a:lumMod val="75000"/>
                    <a:lumOff val="25000"/>
                  </a:schemeClr>
                </a:solidFill>
              </a:rPr>
              <a:t>Gastrointestinal</a:t>
            </a:r>
            <a:r>
              <a:rPr lang="tr-TR" b="1" dirty="0">
                <a:solidFill>
                  <a:schemeClr val="tx1">
                    <a:lumMod val="75000"/>
                    <a:lumOff val="25000"/>
                  </a:schemeClr>
                </a:solidFill>
              </a:rPr>
              <a:t> Sistem</a:t>
            </a:r>
          </a:p>
          <a:p>
            <a:pPr marL="685800" lvl="1" eaLnBrk="1" fontAlgn="auto" hangingPunct="1">
              <a:spcAft>
                <a:spcPts val="0"/>
              </a:spcAft>
              <a:buFont typeface="Wingdings" panose="05000000000000000000" pitchFamily="2" charset="2"/>
              <a:buChar char="Ø"/>
              <a:defRPr/>
            </a:pPr>
            <a:r>
              <a:rPr lang="tr-TR" sz="1800" dirty="0">
                <a:solidFill>
                  <a:schemeClr val="tx1">
                    <a:lumMod val="75000"/>
                    <a:lumOff val="25000"/>
                  </a:schemeClr>
                </a:solidFill>
              </a:rPr>
              <a:t>Yağlı karaciğer hastalığı ve buna bağlı </a:t>
            </a:r>
            <a:r>
              <a:rPr lang="tr-TR" sz="1800" dirty="0" err="1">
                <a:solidFill>
                  <a:schemeClr val="tx1">
                    <a:lumMod val="75000"/>
                    <a:lumOff val="25000"/>
                  </a:schemeClr>
                </a:solidFill>
              </a:rPr>
              <a:t>hepatosplenomegali</a:t>
            </a:r>
            <a:r>
              <a:rPr lang="tr-TR" sz="1800" dirty="0">
                <a:solidFill>
                  <a:schemeClr val="tx1">
                    <a:lumMod val="75000"/>
                    <a:lumOff val="25000"/>
                  </a:schemeClr>
                </a:solidFill>
              </a:rPr>
              <a:t> </a:t>
            </a:r>
          </a:p>
          <a:p>
            <a:pPr marL="685800" lvl="1" eaLnBrk="1" fontAlgn="auto" hangingPunct="1">
              <a:spcAft>
                <a:spcPts val="0"/>
              </a:spcAft>
              <a:buFont typeface="Wingdings" panose="05000000000000000000" pitchFamily="2" charset="2"/>
              <a:buChar char="Ø"/>
              <a:defRPr/>
            </a:pPr>
            <a:r>
              <a:rPr lang="tr-TR" sz="1800" dirty="0">
                <a:solidFill>
                  <a:schemeClr val="tx1">
                    <a:lumMod val="75000"/>
                    <a:lumOff val="25000"/>
                  </a:schemeClr>
                </a:solidFill>
              </a:rPr>
              <a:t>Şiddetli TG yüksekliği nedeniyle akut </a:t>
            </a:r>
            <a:r>
              <a:rPr lang="tr-TR" sz="1800" dirty="0" err="1">
                <a:solidFill>
                  <a:schemeClr val="tx1">
                    <a:lumMod val="75000"/>
                    <a:lumOff val="25000"/>
                  </a:schemeClr>
                </a:solidFill>
              </a:rPr>
              <a:t>pankreatit</a:t>
            </a:r>
            <a:endParaRPr lang="tr-TR" sz="1800" dirty="0">
              <a:solidFill>
                <a:schemeClr val="tx1">
                  <a:lumMod val="75000"/>
                  <a:lumOff val="25000"/>
                </a:schemeClr>
              </a:solidFill>
            </a:endParaRPr>
          </a:p>
          <a:p>
            <a:pPr eaLnBrk="1" fontAlgn="auto" hangingPunct="1">
              <a:spcAft>
                <a:spcPts val="0"/>
              </a:spcAft>
              <a:buFont typeface="Wingdings 3" charset="2"/>
              <a:buChar char=""/>
              <a:defRPr/>
            </a:pPr>
            <a:endParaRPr lang="tr-TR" dirty="0">
              <a:solidFill>
                <a:schemeClr val="tx1">
                  <a:lumMod val="75000"/>
                  <a:lumOff val="25000"/>
                </a:schemeClr>
              </a:solidFill>
            </a:endParaRPr>
          </a:p>
          <a:p>
            <a:pPr marL="0" indent="0" eaLnBrk="1" fontAlgn="auto" hangingPunct="1">
              <a:spcAft>
                <a:spcPts val="0"/>
              </a:spcAft>
              <a:buFont typeface="Wingdings 3" charset="2"/>
              <a:buNone/>
              <a:defRPr/>
            </a:pPr>
            <a:endParaRPr lang="tr-TR" dirty="0">
              <a:solidFill>
                <a:schemeClr val="tx1">
                  <a:lumMod val="75000"/>
                  <a:lumOff val="2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Unvan 1"/>
          <p:cNvSpPr>
            <a:spLocks noGrp="1"/>
          </p:cNvSpPr>
          <p:nvPr>
            <p:ph type="title"/>
          </p:nvPr>
        </p:nvSpPr>
        <p:spPr/>
        <p:txBody>
          <a:bodyPr/>
          <a:lstStyle/>
          <a:p>
            <a:pPr eaLnBrk="1" hangingPunct="1"/>
            <a:r>
              <a:rPr lang="tr-TR" smtClean="0"/>
              <a:t>Anamnez ve Fizik muayene</a:t>
            </a:r>
          </a:p>
        </p:txBody>
      </p:sp>
      <p:sp>
        <p:nvSpPr>
          <p:cNvPr id="46082" name="İçerik Yer Tutucusu 2"/>
          <p:cNvSpPr>
            <a:spLocks noGrp="1"/>
          </p:cNvSpPr>
          <p:nvPr>
            <p:ph idx="1"/>
          </p:nvPr>
        </p:nvSpPr>
        <p:spPr>
          <a:xfrm>
            <a:off x="1155700" y="2603500"/>
            <a:ext cx="8824913" cy="3416300"/>
          </a:xfrm>
        </p:spPr>
        <p:txBody>
          <a:bodyPr/>
          <a:lstStyle/>
          <a:p>
            <a:pPr eaLnBrk="1" hangingPunct="1"/>
            <a:r>
              <a:rPr lang="tr-TR" smtClean="0"/>
              <a:t>Kardiyovasküler risk faktörlerinin değerlendirilmesi için; yaş, cinsiyet, sigara kullanımı, HT ve diyabet , ailede erken yaşta KVH  öyküsü sorgulanmalıdır</a:t>
            </a:r>
          </a:p>
          <a:p>
            <a:pPr eaLnBrk="1" hangingPunct="1"/>
            <a:r>
              <a:rPr lang="tr-TR" smtClean="0"/>
              <a:t> Sekonder dislipidemi nedenlerini araştırmak için; alkol kullanımı, diyabet, hipotiroidi, böbrek ve karaciğer hastalıkları varlığı, kullanmakta olduğu ilaçlar ayrıntılı şekilde sorgulanmalıdır.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Unvan 1"/>
          <p:cNvSpPr>
            <a:spLocks noGrp="1"/>
          </p:cNvSpPr>
          <p:nvPr>
            <p:ph type="title"/>
          </p:nvPr>
        </p:nvSpPr>
        <p:spPr/>
        <p:txBody>
          <a:bodyPr/>
          <a:lstStyle/>
          <a:p>
            <a:pPr eaLnBrk="1" hangingPunct="1"/>
            <a:r>
              <a:rPr lang="tr-TR" smtClean="0"/>
              <a:t>Anamnez ve Fizik Muayene</a:t>
            </a:r>
          </a:p>
        </p:txBody>
      </p:sp>
      <p:sp>
        <p:nvSpPr>
          <p:cNvPr id="3" name="İçerik Yer Tutucusu 2">
            <a:extLst>
              <a:ext uri="{FF2B5EF4-FFF2-40B4-BE49-F238E27FC236}"/>
            </a:extLst>
          </p:cNvPr>
          <p:cNvSpPr>
            <a:spLocks noGrp="1"/>
          </p:cNvSpPr>
          <p:nvPr>
            <p:ph idx="1"/>
          </p:nvPr>
        </p:nvSpPr>
        <p:spPr>
          <a:xfrm>
            <a:off x="1155700" y="2603500"/>
            <a:ext cx="8824913" cy="3416300"/>
          </a:xfrm>
        </p:spPr>
        <p:txBody>
          <a:bodyPr rtlCol="0">
            <a:normAutofit/>
          </a:bodyPr>
          <a:lstStyle/>
          <a:p>
            <a:pPr marL="0" indent="0" eaLnBrk="1" fontAlgn="auto" hangingPunct="1">
              <a:spcAft>
                <a:spcPts val="0"/>
              </a:spcAft>
              <a:buFont typeface="Wingdings 3" charset="2"/>
              <a:buNone/>
              <a:defRPr/>
            </a:pPr>
            <a:endParaRPr lang="tr-TR" dirty="0">
              <a:solidFill>
                <a:schemeClr val="tx1">
                  <a:lumMod val="75000"/>
                  <a:lumOff val="25000"/>
                </a:schemeClr>
              </a:solidFill>
            </a:endParaRPr>
          </a:p>
          <a:p>
            <a:pPr eaLnBrk="1" fontAlgn="auto" hangingPunct="1">
              <a:spcAft>
                <a:spcPts val="0"/>
              </a:spcAft>
              <a:buFont typeface="Wingdings 3" charset="2"/>
              <a:buChar char=""/>
              <a:defRPr/>
            </a:pPr>
            <a:r>
              <a:rPr lang="tr-TR" dirty="0">
                <a:solidFill>
                  <a:schemeClr val="tx1">
                    <a:lumMod val="75000"/>
                    <a:lumOff val="25000"/>
                  </a:schemeClr>
                </a:solidFill>
              </a:rPr>
              <a:t> Ailesel </a:t>
            </a:r>
            <a:r>
              <a:rPr lang="tr-TR" dirty="0" err="1">
                <a:solidFill>
                  <a:schemeClr val="tx1">
                    <a:lumMod val="75000"/>
                    <a:lumOff val="25000"/>
                  </a:schemeClr>
                </a:solidFill>
              </a:rPr>
              <a:t>dislipidemiler</a:t>
            </a:r>
            <a:r>
              <a:rPr lang="tr-TR" dirty="0">
                <a:solidFill>
                  <a:schemeClr val="tx1">
                    <a:lumMod val="75000"/>
                    <a:lumOff val="25000"/>
                  </a:schemeClr>
                </a:solidFill>
              </a:rPr>
              <a:t> açısından;  birinci derece akrabalarda </a:t>
            </a:r>
            <a:r>
              <a:rPr lang="tr-TR" dirty="0" err="1">
                <a:solidFill>
                  <a:schemeClr val="tx1">
                    <a:lumMod val="75000"/>
                    <a:lumOff val="25000"/>
                  </a:schemeClr>
                </a:solidFill>
              </a:rPr>
              <a:t>dislipidemi</a:t>
            </a:r>
            <a:r>
              <a:rPr lang="tr-TR" dirty="0">
                <a:solidFill>
                  <a:schemeClr val="tx1">
                    <a:lumMod val="75000"/>
                    <a:lumOff val="25000"/>
                  </a:schemeClr>
                </a:solidFill>
              </a:rPr>
              <a:t> olup olmadığı, genç yaşta (kadınlarda &lt;60 yaş, erkeklerde &lt;50 yaş) ASKVH hikayesi, </a:t>
            </a:r>
            <a:r>
              <a:rPr lang="tr-TR" dirty="0" err="1">
                <a:solidFill>
                  <a:schemeClr val="tx1">
                    <a:lumMod val="75000"/>
                    <a:lumOff val="25000"/>
                  </a:schemeClr>
                </a:solidFill>
              </a:rPr>
              <a:t>tendon</a:t>
            </a:r>
            <a:r>
              <a:rPr lang="tr-TR" dirty="0">
                <a:solidFill>
                  <a:schemeClr val="tx1">
                    <a:lumMod val="75000"/>
                    <a:lumOff val="25000"/>
                  </a:schemeClr>
                </a:solidFill>
              </a:rPr>
              <a:t> </a:t>
            </a:r>
            <a:r>
              <a:rPr lang="tr-TR" dirty="0" err="1">
                <a:solidFill>
                  <a:schemeClr val="tx1">
                    <a:lumMod val="75000"/>
                    <a:lumOff val="25000"/>
                  </a:schemeClr>
                </a:solidFill>
              </a:rPr>
              <a:t>ksantomları</a:t>
            </a:r>
            <a:r>
              <a:rPr lang="tr-TR" dirty="0">
                <a:solidFill>
                  <a:schemeClr val="tx1">
                    <a:lumMod val="75000"/>
                    <a:lumOff val="25000"/>
                  </a:schemeClr>
                </a:solidFill>
              </a:rPr>
              <a:t> sorgulanmalıdır.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Unvan 1"/>
          <p:cNvSpPr>
            <a:spLocks noGrp="1"/>
          </p:cNvSpPr>
          <p:nvPr>
            <p:ph type="title"/>
          </p:nvPr>
        </p:nvSpPr>
        <p:spPr/>
        <p:txBody>
          <a:bodyPr/>
          <a:lstStyle/>
          <a:p>
            <a:pPr eaLnBrk="1" hangingPunct="1"/>
            <a:r>
              <a:rPr lang="tr-TR" smtClean="0"/>
              <a:t>Anamnez ve Fizik Muayene</a:t>
            </a:r>
          </a:p>
        </p:txBody>
      </p:sp>
      <p:sp>
        <p:nvSpPr>
          <p:cNvPr id="3" name="İçerik Yer Tutucusu 2">
            <a:extLst>
              <a:ext uri="{FF2B5EF4-FFF2-40B4-BE49-F238E27FC236}"/>
            </a:extLst>
          </p:cNvPr>
          <p:cNvSpPr>
            <a:spLocks noGrp="1"/>
          </p:cNvSpPr>
          <p:nvPr>
            <p:ph idx="1"/>
          </p:nvPr>
        </p:nvSpPr>
        <p:spPr>
          <a:xfrm>
            <a:off x="1155700" y="2603500"/>
            <a:ext cx="8824913" cy="3416300"/>
          </a:xfrm>
        </p:spPr>
        <p:txBody>
          <a:bodyPr rtlCol="0">
            <a:normAutofit/>
          </a:bodyPr>
          <a:lstStyle/>
          <a:p>
            <a:pPr eaLnBrk="1" fontAlgn="auto" hangingPunct="1">
              <a:spcAft>
                <a:spcPts val="0"/>
              </a:spcAft>
              <a:buFont typeface="Wingdings 3" charset="2"/>
              <a:buChar char=""/>
              <a:defRPr/>
            </a:pPr>
            <a:endParaRPr lang="tr-TR" dirty="0">
              <a:solidFill>
                <a:schemeClr val="tx1">
                  <a:lumMod val="75000"/>
                  <a:lumOff val="25000"/>
                </a:schemeClr>
              </a:solidFill>
            </a:endParaRPr>
          </a:p>
          <a:p>
            <a:pPr marL="0" indent="0" eaLnBrk="1" fontAlgn="auto" hangingPunct="1">
              <a:spcAft>
                <a:spcPts val="0"/>
              </a:spcAft>
              <a:buFont typeface="Wingdings 3" charset="2"/>
              <a:buNone/>
              <a:defRPr/>
            </a:pPr>
            <a:r>
              <a:rPr lang="tr-TR" dirty="0">
                <a:solidFill>
                  <a:schemeClr val="tx1">
                    <a:lumMod val="75000"/>
                    <a:lumOff val="25000"/>
                  </a:schemeClr>
                </a:solidFill>
              </a:rPr>
              <a:t> </a:t>
            </a:r>
            <a:r>
              <a:rPr lang="tr-TR" dirty="0" err="1">
                <a:solidFill>
                  <a:schemeClr val="tx1">
                    <a:lumMod val="75000"/>
                    <a:lumOff val="25000"/>
                  </a:schemeClr>
                </a:solidFill>
              </a:rPr>
              <a:t>Metabolik</a:t>
            </a:r>
            <a:r>
              <a:rPr lang="tr-TR" dirty="0">
                <a:solidFill>
                  <a:schemeClr val="tx1">
                    <a:lumMod val="75000"/>
                    <a:lumOff val="25000"/>
                  </a:schemeClr>
                </a:solidFill>
              </a:rPr>
              <a:t> durum ve alışkanlıklarını belirlemek için;</a:t>
            </a:r>
          </a:p>
          <a:p>
            <a:pPr eaLnBrk="1" fontAlgn="auto" hangingPunct="1">
              <a:spcAft>
                <a:spcPts val="0"/>
              </a:spcAft>
              <a:buFont typeface="Wingdings 3" charset="2"/>
              <a:buChar char=""/>
              <a:defRPr/>
            </a:pPr>
            <a:r>
              <a:rPr lang="tr-TR" dirty="0">
                <a:solidFill>
                  <a:schemeClr val="tx1">
                    <a:lumMod val="75000"/>
                    <a:lumOff val="25000"/>
                  </a:schemeClr>
                </a:solidFill>
              </a:rPr>
              <a:t> Boy, ağırlık, bel çevresi , </a:t>
            </a:r>
            <a:r>
              <a:rPr lang="tr-TR" dirty="0" err="1">
                <a:solidFill>
                  <a:schemeClr val="tx1">
                    <a:lumMod val="75000"/>
                    <a:lumOff val="25000"/>
                  </a:schemeClr>
                </a:solidFill>
              </a:rPr>
              <a:t>arteriyel</a:t>
            </a:r>
            <a:r>
              <a:rPr lang="tr-TR" dirty="0">
                <a:solidFill>
                  <a:schemeClr val="tx1">
                    <a:lumMod val="75000"/>
                    <a:lumOff val="25000"/>
                  </a:schemeClr>
                </a:solidFill>
              </a:rPr>
              <a:t> kan basıncı ölçülmeli, beslenme alışkanlıkları ve günlük fiziki aktivitesi sorgulanmalıdır.</a:t>
            </a:r>
          </a:p>
          <a:p>
            <a:pPr eaLnBrk="1" fontAlgn="auto" hangingPunct="1">
              <a:spcAft>
                <a:spcPts val="0"/>
              </a:spcAft>
              <a:buFont typeface="Wingdings 3" charset="2"/>
              <a:buChar char=""/>
              <a:defRPr/>
            </a:pPr>
            <a:r>
              <a:rPr lang="tr-TR" dirty="0">
                <a:solidFill>
                  <a:schemeClr val="tx1">
                    <a:lumMod val="75000"/>
                    <a:lumOff val="25000"/>
                  </a:schemeClr>
                </a:solidFill>
              </a:rPr>
              <a:t> Daha önce </a:t>
            </a:r>
            <a:r>
              <a:rPr lang="tr-TR" dirty="0" err="1">
                <a:solidFill>
                  <a:schemeClr val="tx1">
                    <a:lumMod val="75000"/>
                    <a:lumOff val="25000"/>
                  </a:schemeClr>
                </a:solidFill>
              </a:rPr>
              <a:t>dislipidemi</a:t>
            </a:r>
            <a:r>
              <a:rPr lang="tr-TR" dirty="0">
                <a:solidFill>
                  <a:schemeClr val="tx1">
                    <a:lumMod val="75000"/>
                    <a:lumOff val="25000"/>
                  </a:schemeClr>
                </a:solidFill>
              </a:rPr>
              <a:t> öyküsü, uygulanan diyet programları ve kullanılan ilaçlar not edilmelidir.</a:t>
            </a:r>
          </a:p>
          <a:p>
            <a:pPr eaLnBrk="1" fontAlgn="auto" hangingPunct="1">
              <a:spcAft>
                <a:spcPts val="0"/>
              </a:spcAft>
              <a:buFont typeface="Wingdings 3" charset="2"/>
              <a:buChar char=""/>
              <a:defRPr/>
            </a:pPr>
            <a:r>
              <a:rPr lang="tr-TR" dirty="0">
                <a:solidFill>
                  <a:schemeClr val="tx1">
                    <a:lumMod val="75000"/>
                    <a:lumOff val="25000"/>
                  </a:schemeClr>
                </a:solidFill>
              </a:rPr>
              <a:t> </a:t>
            </a:r>
            <a:r>
              <a:rPr lang="tr-TR" dirty="0" err="1">
                <a:solidFill>
                  <a:schemeClr val="tx1">
                    <a:lumMod val="75000"/>
                    <a:lumOff val="25000"/>
                  </a:schemeClr>
                </a:solidFill>
              </a:rPr>
              <a:t>Semptomatik</a:t>
            </a:r>
            <a:r>
              <a:rPr lang="tr-TR" dirty="0">
                <a:solidFill>
                  <a:schemeClr val="tx1">
                    <a:lumMod val="75000"/>
                    <a:lumOff val="25000"/>
                  </a:schemeClr>
                </a:solidFill>
              </a:rPr>
              <a:t> KVH, PAH ve ailevi </a:t>
            </a:r>
            <a:r>
              <a:rPr lang="tr-TR" dirty="0" err="1">
                <a:solidFill>
                  <a:schemeClr val="tx1">
                    <a:lumMod val="75000"/>
                    <a:lumOff val="25000"/>
                  </a:schemeClr>
                </a:solidFill>
              </a:rPr>
              <a:t>hiperlipidemiler</a:t>
            </a:r>
            <a:r>
              <a:rPr lang="tr-TR" dirty="0">
                <a:solidFill>
                  <a:schemeClr val="tx1">
                    <a:lumMod val="75000"/>
                    <a:lumOff val="25000"/>
                  </a:schemeClr>
                </a:solidFill>
              </a:rPr>
              <a:t> açısından hasta değerlendirilmelidir.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9154" name="Group 7"/>
          <p:cNvGrpSpPr>
            <a:grpSpLocks noGrp="1" noUngrp="1" noRot="1" noChangeAspect="1" noMove="1" noResize="1"/>
          </p:cNvGrpSpPr>
          <p:nvPr/>
        </p:nvGrpSpPr>
        <p:grpSpPr bwMode="auto">
          <a:xfrm>
            <a:off x="0" y="0"/>
            <a:ext cx="12192000" cy="6858000"/>
            <a:chOff x="0" y="0"/>
            <a:chExt cx="12192000" cy="6858000"/>
          </a:xfrm>
        </p:grpSpPr>
        <p:sp>
          <p:nvSpPr>
            <p:cNvPr id="9" name="Rectangle 8">
              <a:extLst>
                <a:ext uri="{FF2B5EF4-FFF2-40B4-BE49-F238E27FC236}"/>
                <a:ext uri="{C183D7F6-B498-43B3-948B-1728B52AA6E4}"/>
              </a:extLst>
            </p:cNvPr>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9162" name="Freeform 5"/>
            <p:cNvSpPr>
              <a:spLocks noEditPoints="1"/>
            </p:cNvSpPr>
            <p:nvPr/>
          </p:nvSpPr>
          <p:spPr bwMode="gray">
            <a:xfrm>
              <a:off x="0" y="1587"/>
              <a:ext cx="12192000" cy="6856413"/>
            </a:xfrm>
            <a:custGeom>
              <a:avLst/>
              <a:gdLst>
                <a:gd name="T0" fmla="*/ 0 w 15356"/>
                <a:gd name="T1" fmla="*/ 0 h 8638"/>
                <a:gd name="T2" fmla="*/ 0 w 15356"/>
                <a:gd name="T3" fmla="*/ 8638 h 8638"/>
                <a:gd name="T4" fmla="*/ 15356 w 15356"/>
                <a:gd name="T5" fmla="*/ 8638 h 8638"/>
                <a:gd name="T6" fmla="*/ 15356 w 15356"/>
                <a:gd name="T7" fmla="*/ 0 h 8638"/>
                <a:gd name="T8" fmla="*/ 0 w 15356"/>
                <a:gd name="T9" fmla="*/ 0 h 8638"/>
                <a:gd name="T10" fmla="*/ 14748 w 15356"/>
                <a:gd name="T11" fmla="*/ 8038 h 8638"/>
                <a:gd name="T12" fmla="*/ 600 w 15356"/>
                <a:gd name="T13" fmla="*/ 8038 h 8638"/>
                <a:gd name="T14" fmla="*/ 600 w 15356"/>
                <a:gd name="T15" fmla="*/ 592 h 8638"/>
                <a:gd name="T16" fmla="*/ 14748 w 15356"/>
                <a:gd name="T17" fmla="*/ 592 h 8638"/>
                <a:gd name="T18" fmla="*/ 14748 w 15356"/>
                <a:gd name="T19" fmla="*/ 8038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56"/>
                <a:gd name="T31" fmla="*/ 0 h 8638"/>
                <a:gd name="T32" fmla="*/ 15356 w 15356"/>
                <a:gd name="T33" fmla="*/ 8638 h 86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w="9525">
              <a:noFill/>
              <a:round/>
              <a:headEnd/>
              <a:tailEnd/>
            </a:ln>
          </p:spPr>
          <p:txBody>
            <a:bodyPr/>
            <a:lstStyle/>
            <a:p>
              <a:endParaRPr lang="tr-TR"/>
            </a:p>
          </p:txBody>
        </p:sp>
      </p:grpSp>
      <p:sp>
        <p:nvSpPr>
          <p:cNvPr id="49155" name="Freeform: Shape 11"/>
          <p:cNvSpPr>
            <a:spLocks noGrp="1" noRot="1" noChangeAspect="1" noMove="1" noResize="1" noEditPoints="1" noAdjustHandles="1" noChangeArrowheads="1" noChangeShapeType="1" noTextEdit="1"/>
          </p:cNvSpPr>
          <p:nvPr/>
        </p:nvSpPr>
        <p:spPr bwMode="gray">
          <a:xfrm rot="-5761331">
            <a:off x="2884488" y="1682750"/>
            <a:ext cx="2933700" cy="438150"/>
          </a:xfrm>
          <a:custGeom>
            <a:avLst/>
            <a:gdLst>
              <a:gd name="T0" fmla="*/ 2933700 w 2934265"/>
              <a:gd name="T1" fmla="*/ 0 h 437897"/>
              <a:gd name="T2" fmla="*/ 2887513 w 2934265"/>
              <a:gd name="T3" fmla="*/ 438150 h 437897"/>
              <a:gd name="T4" fmla="*/ 2790800 w 2934265"/>
              <a:gd name="T5" fmla="*/ 437337 h 437897"/>
              <a:gd name="T6" fmla="*/ 25065 w 2934265"/>
              <a:gd name="T7" fmla="*/ 208508 h 437897"/>
              <a:gd name="T8" fmla="*/ 0 w 2934265"/>
              <a:gd name="T9" fmla="*/ 141302 h 437897"/>
              <a:gd name="T10" fmla="*/ 157172 w 2934265"/>
              <a:gd name="T11" fmla="*/ 150224 h 437897"/>
              <a:gd name="T12" fmla="*/ 237674 w 2934265"/>
              <a:gd name="T13" fmla="*/ 153559 h 437897"/>
              <a:gd name="T14" fmla="*/ 319947 w 2934265"/>
              <a:gd name="T15" fmla="*/ 157061 h 437897"/>
              <a:gd name="T16" fmla="*/ 403397 w 2934265"/>
              <a:gd name="T17" fmla="*/ 160397 h 437897"/>
              <a:gd name="T18" fmla="*/ 487438 w 2934265"/>
              <a:gd name="T19" fmla="*/ 162481 h 437897"/>
              <a:gd name="T20" fmla="*/ 572955 w 2934265"/>
              <a:gd name="T21" fmla="*/ 164482 h 437897"/>
              <a:gd name="T22" fmla="*/ 659944 w 2934265"/>
              <a:gd name="T23" fmla="*/ 166566 h 437897"/>
              <a:gd name="T24" fmla="*/ 748114 w 2934265"/>
              <a:gd name="T25" fmla="*/ 167984 h 437897"/>
              <a:gd name="T26" fmla="*/ 837168 w 2934265"/>
              <a:gd name="T27" fmla="*/ 167984 h 437897"/>
              <a:gd name="T28" fmla="*/ 927402 w 2934265"/>
              <a:gd name="T29" fmla="*/ 168567 h 437897"/>
              <a:gd name="T30" fmla="*/ 1018520 w 2934265"/>
              <a:gd name="T31" fmla="*/ 167984 h 437897"/>
              <a:gd name="T32" fmla="*/ 1110524 w 2934265"/>
              <a:gd name="T33" fmla="*/ 166566 h 437897"/>
              <a:gd name="T34" fmla="*/ 1202822 w 2934265"/>
              <a:gd name="T35" fmla="*/ 165232 h 437897"/>
              <a:gd name="T36" fmla="*/ 1296299 w 2934265"/>
              <a:gd name="T37" fmla="*/ 162481 h 437897"/>
              <a:gd name="T38" fmla="*/ 1390956 w 2934265"/>
              <a:gd name="T39" fmla="*/ 159812 h 437897"/>
              <a:gd name="T40" fmla="*/ 1485023 w 2934265"/>
              <a:gd name="T41" fmla="*/ 156310 h 437897"/>
              <a:gd name="T42" fmla="*/ 1580270 w 2934265"/>
              <a:gd name="T43" fmla="*/ 151641 h 437897"/>
              <a:gd name="T44" fmla="*/ 1676696 w 2934265"/>
              <a:gd name="T45" fmla="*/ 146137 h 437897"/>
              <a:gd name="T46" fmla="*/ 1773122 w 2934265"/>
              <a:gd name="T47" fmla="*/ 140717 h 437897"/>
              <a:gd name="T48" fmla="*/ 1869548 w 2934265"/>
              <a:gd name="T49" fmla="*/ 133797 h 437897"/>
              <a:gd name="T50" fmla="*/ 1967744 w 2934265"/>
              <a:gd name="T51" fmla="*/ 125626 h 437897"/>
              <a:gd name="T52" fmla="*/ 2064170 w 2934265"/>
              <a:gd name="T53" fmla="*/ 117454 h 437897"/>
              <a:gd name="T54" fmla="*/ 2162365 w 2934265"/>
              <a:gd name="T55" fmla="*/ 107864 h 437897"/>
              <a:gd name="T56" fmla="*/ 2261445 w 2934265"/>
              <a:gd name="T57" fmla="*/ 97608 h 437897"/>
              <a:gd name="T58" fmla="*/ 2358755 w 2934265"/>
              <a:gd name="T59" fmla="*/ 86685 h 437897"/>
              <a:gd name="T60" fmla="*/ 2457246 w 2934265"/>
              <a:gd name="T61" fmla="*/ 73845 h 437897"/>
              <a:gd name="T62" fmla="*/ 2555737 w 2934265"/>
              <a:gd name="T63" fmla="*/ 60170 h 437897"/>
              <a:gd name="T64" fmla="*/ 2654226 w 2934265"/>
              <a:gd name="T65" fmla="*/ 46579 h 437897"/>
              <a:gd name="T66" fmla="*/ 2752421 w 2934265"/>
              <a:gd name="T67" fmla="*/ 30736 h 437897"/>
              <a:gd name="T68" fmla="*/ 2850618 w 2934265"/>
              <a:gd name="T69" fmla="*/ 14392 h 4378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34265"/>
              <a:gd name="T106" fmla="*/ 0 h 437897"/>
              <a:gd name="T107" fmla="*/ 2934265 w 2934265"/>
              <a:gd name="T108" fmla="*/ 437897 h 4378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34265" h="437897">
                <a:moveTo>
                  <a:pt x="2934265" y="0"/>
                </a:moveTo>
                <a:lnTo>
                  <a:pt x="2888069" y="437897"/>
                </a:lnTo>
                <a:lnTo>
                  <a:pt x="2791337" y="437084"/>
                </a:lnTo>
                <a:cubicBezTo>
                  <a:pt x="2010492" y="424446"/>
                  <a:pt x="481578" y="316124"/>
                  <a:pt x="25070" y="208388"/>
                </a:cubicBezTo>
                <a:cubicBezTo>
                  <a:pt x="16811" y="185970"/>
                  <a:pt x="8258" y="163637"/>
                  <a:pt x="0" y="141220"/>
                </a:cubicBezTo>
                <a:lnTo>
                  <a:pt x="157202" y="150137"/>
                </a:lnTo>
                <a:lnTo>
                  <a:pt x="237720" y="153470"/>
                </a:lnTo>
                <a:lnTo>
                  <a:pt x="320008" y="156970"/>
                </a:lnTo>
                <a:lnTo>
                  <a:pt x="403475" y="160304"/>
                </a:lnTo>
                <a:lnTo>
                  <a:pt x="487532" y="162387"/>
                </a:lnTo>
                <a:lnTo>
                  <a:pt x="573065" y="164387"/>
                </a:lnTo>
                <a:lnTo>
                  <a:pt x="660071" y="166470"/>
                </a:lnTo>
                <a:lnTo>
                  <a:pt x="748258" y="167887"/>
                </a:lnTo>
                <a:lnTo>
                  <a:pt x="837329" y="167887"/>
                </a:lnTo>
                <a:lnTo>
                  <a:pt x="927580" y="168470"/>
                </a:lnTo>
                <a:lnTo>
                  <a:pt x="1018716" y="167887"/>
                </a:lnTo>
                <a:lnTo>
                  <a:pt x="1110736" y="166470"/>
                </a:lnTo>
                <a:lnTo>
                  <a:pt x="1203052" y="165137"/>
                </a:lnTo>
                <a:lnTo>
                  <a:pt x="1296547" y="162387"/>
                </a:lnTo>
                <a:lnTo>
                  <a:pt x="1391222" y="159720"/>
                </a:lnTo>
                <a:lnTo>
                  <a:pt x="1485308" y="156220"/>
                </a:lnTo>
                <a:lnTo>
                  <a:pt x="1580573" y="151553"/>
                </a:lnTo>
                <a:lnTo>
                  <a:pt x="1677017" y="146053"/>
                </a:lnTo>
                <a:lnTo>
                  <a:pt x="1773462" y="140636"/>
                </a:lnTo>
                <a:lnTo>
                  <a:pt x="1869907" y="133720"/>
                </a:lnTo>
                <a:lnTo>
                  <a:pt x="1968121" y="125553"/>
                </a:lnTo>
                <a:lnTo>
                  <a:pt x="2064566" y="117386"/>
                </a:lnTo>
                <a:lnTo>
                  <a:pt x="2162780" y="107802"/>
                </a:lnTo>
                <a:lnTo>
                  <a:pt x="2261880" y="97552"/>
                </a:lnTo>
                <a:lnTo>
                  <a:pt x="2359209" y="86635"/>
                </a:lnTo>
                <a:lnTo>
                  <a:pt x="2457718" y="73802"/>
                </a:lnTo>
                <a:lnTo>
                  <a:pt x="2556228" y="60135"/>
                </a:lnTo>
                <a:lnTo>
                  <a:pt x="2654737" y="46552"/>
                </a:lnTo>
                <a:lnTo>
                  <a:pt x="2752951" y="30718"/>
                </a:lnTo>
                <a:lnTo>
                  <a:pt x="2851166" y="14384"/>
                </a:lnTo>
                <a:close/>
              </a:path>
            </a:pathLst>
          </a:custGeom>
          <a:solidFill>
            <a:schemeClr val="bg1">
              <a:alpha val="20000"/>
            </a:schemeClr>
          </a:solidFill>
          <a:ln w="9525">
            <a:noFill/>
            <a:round/>
            <a:headEnd/>
            <a:tailEnd/>
          </a:ln>
        </p:spPr>
        <p:txBody>
          <a:bodyPr/>
          <a:lstStyle/>
          <a:p>
            <a:endParaRPr lang="tr-TR"/>
          </a:p>
        </p:txBody>
      </p:sp>
      <p:sp useBgFill="1">
        <p:nvSpPr>
          <p:cNvPr id="49156" name="Freeform: Shape 13"/>
          <p:cNvSpPr>
            <a:spLocks noGrp="1" noRot="1" noChangeAspect="1" noMove="1" noResize="1" noEditPoints="1" noAdjustHandles="1" noChangeArrowheads="1" noChangeShapeType="1" noTextEdit="1"/>
          </p:cNvSpPr>
          <p:nvPr/>
        </p:nvSpPr>
        <p:spPr bwMode="gray">
          <a:xfrm rot="-5400000">
            <a:off x="4974432" y="-361157"/>
            <a:ext cx="5981700" cy="7580313"/>
          </a:xfrm>
          <a:custGeom>
            <a:avLst/>
            <a:gdLst>
              <a:gd name="T0" fmla="*/ 5981700 w 5982968"/>
              <a:gd name="T1" fmla="*/ 1195 h 7521140"/>
              <a:gd name="T2" fmla="*/ 5981700 w 5982968"/>
              <a:gd name="T3" fmla="*/ 1366052 h 7521140"/>
              <a:gd name="T4" fmla="*/ 5981696 w 5982968"/>
              <a:gd name="T5" fmla="*/ 1366052 h 7521140"/>
              <a:gd name="T6" fmla="*/ 5981696 w 5982968"/>
              <a:gd name="T7" fmla="*/ 6250001 h 7521140"/>
              <a:gd name="T8" fmla="*/ 5981700 w 5982968"/>
              <a:gd name="T9" fmla="*/ 6250001 h 7521140"/>
              <a:gd name="T10" fmla="*/ 5981700 w 5982968"/>
              <a:gd name="T11" fmla="*/ 7640475 h 7521140"/>
              <a:gd name="T12" fmla="*/ 0 w 5982968"/>
              <a:gd name="T13" fmla="*/ 7640475 h 7521140"/>
              <a:gd name="T14" fmla="*/ 0 w 5982968"/>
              <a:gd name="T15" fmla="*/ 6250001 h 7521140"/>
              <a:gd name="T16" fmla="*/ 2 w 5982968"/>
              <a:gd name="T17" fmla="*/ 6250001 h 7521140"/>
              <a:gd name="T18" fmla="*/ 2 w 5982968"/>
              <a:gd name="T19" fmla="*/ 919719 h 7521140"/>
              <a:gd name="T20" fmla="*/ 3 w 5982968"/>
              <a:gd name="T21" fmla="*/ 919719 h 7521140"/>
              <a:gd name="T22" fmla="*/ 3 w 5982968"/>
              <a:gd name="T23" fmla="*/ 0 h 7521140"/>
              <a:gd name="T24" fmla="*/ 35295 w 5982968"/>
              <a:gd name="T25" fmla="*/ 5977 h 7521140"/>
              <a:gd name="T26" fmla="*/ 138779 w 5982968"/>
              <a:gd name="T27" fmla="*/ 23565 h 7521140"/>
              <a:gd name="T28" fmla="*/ 214149 w 5982968"/>
              <a:gd name="T29" fmla="*/ 35859 h 7521140"/>
              <a:gd name="T30" fmla="*/ 303874 w 5982968"/>
              <a:gd name="T31" fmla="*/ 48837 h 7521140"/>
              <a:gd name="T32" fmla="*/ 410348 w 5982968"/>
              <a:gd name="T33" fmla="*/ 64376 h 7521140"/>
              <a:gd name="T34" fmla="*/ 528187 w 5982968"/>
              <a:gd name="T35" fmla="*/ 80769 h 7521140"/>
              <a:gd name="T36" fmla="*/ 660981 w 5982968"/>
              <a:gd name="T37" fmla="*/ 98015 h 7521140"/>
              <a:gd name="T38" fmla="*/ 805738 w 5982968"/>
              <a:gd name="T39" fmla="*/ 116286 h 7521140"/>
              <a:gd name="T40" fmla="*/ 963056 w 5982968"/>
              <a:gd name="T41" fmla="*/ 134556 h 7521140"/>
              <a:gd name="T42" fmla="*/ 1130543 w 5982968"/>
              <a:gd name="T43" fmla="*/ 153169 h 7521140"/>
              <a:gd name="T44" fmla="*/ 1311191 w 5982968"/>
              <a:gd name="T45" fmla="*/ 170414 h 7521140"/>
              <a:gd name="T46" fmla="*/ 1500213 w 5982968"/>
              <a:gd name="T47" fmla="*/ 186979 h 7521140"/>
              <a:gd name="T48" fmla="*/ 1700002 w 5982968"/>
              <a:gd name="T49" fmla="*/ 202005 h 7521140"/>
              <a:gd name="T50" fmla="*/ 1908164 w 5982968"/>
              <a:gd name="T51" fmla="*/ 216348 h 7521140"/>
              <a:gd name="T52" fmla="*/ 2125300 w 5982968"/>
              <a:gd name="T53" fmla="*/ 229839 h 7521140"/>
              <a:gd name="T54" fmla="*/ 2236560 w 5982968"/>
              <a:gd name="T55" fmla="*/ 234619 h 7521140"/>
              <a:gd name="T56" fmla="*/ 2350212 w 5982968"/>
              <a:gd name="T57" fmla="*/ 239913 h 7521140"/>
              <a:gd name="T58" fmla="*/ 2465658 w 5982968"/>
              <a:gd name="T59" fmla="*/ 244864 h 7521140"/>
              <a:gd name="T60" fmla="*/ 2581703 w 5982968"/>
              <a:gd name="T61" fmla="*/ 248109 h 7521140"/>
              <a:gd name="T62" fmla="*/ 2700140 w 5982968"/>
              <a:gd name="T63" fmla="*/ 251012 h 7521140"/>
              <a:gd name="T64" fmla="*/ 2819774 w 5982968"/>
              <a:gd name="T65" fmla="*/ 254085 h 7521140"/>
              <a:gd name="T66" fmla="*/ 2941800 w 5982968"/>
              <a:gd name="T67" fmla="*/ 256134 h 7521140"/>
              <a:gd name="T68" fmla="*/ 3065024 w 5982968"/>
              <a:gd name="T69" fmla="*/ 256134 h 7521140"/>
              <a:gd name="T70" fmla="*/ 3189442 w 5982968"/>
              <a:gd name="T71" fmla="*/ 257159 h 7521140"/>
              <a:gd name="T72" fmla="*/ 3315059 w 5982968"/>
              <a:gd name="T73" fmla="*/ 256134 h 7521140"/>
              <a:gd name="T74" fmla="*/ 3442468 w 5982968"/>
              <a:gd name="T75" fmla="*/ 254085 h 7521140"/>
              <a:gd name="T76" fmla="*/ 3569879 w 5982968"/>
              <a:gd name="T77" fmla="*/ 252207 h 7521140"/>
              <a:gd name="T78" fmla="*/ 3699084 w 5982968"/>
              <a:gd name="T79" fmla="*/ 248109 h 7521140"/>
              <a:gd name="T80" fmla="*/ 3829484 w 5982968"/>
              <a:gd name="T81" fmla="*/ 243840 h 7521140"/>
              <a:gd name="T82" fmla="*/ 3959886 w 5982968"/>
              <a:gd name="T83" fmla="*/ 238888 h 7521140"/>
              <a:gd name="T84" fmla="*/ 4091482 w 5982968"/>
              <a:gd name="T85" fmla="*/ 231888 h 7521140"/>
              <a:gd name="T86" fmla="*/ 4224277 w 5982968"/>
              <a:gd name="T87" fmla="*/ 223520 h 7521140"/>
              <a:gd name="T88" fmla="*/ 4357669 w 5982968"/>
              <a:gd name="T89" fmla="*/ 215495 h 7521140"/>
              <a:gd name="T90" fmla="*/ 4491060 w 5982968"/>
              <a:gd name="T91" fmla="*/ 205250 h 7521140"/>
              <a:gd name="T92" fmla="*/ 4626248 w 5982968"/>
              <a:gd name="T93" fmla="*/ 192955 h 7521140"/>
              <a:gd name="T94" fmla="*/ 4759635 w 5982968"/>
              <a:gd name="T95" fmla="*/ 180660 h 7521140"/>
              <a:gd name="T96" fmla="*/ 4895423 w 5982968"/>
              <a:gd name="T97" fmla="*/ 166488 h 7521140"/>
              <a:gd name="T98" fmla="*/ 5031806 w 5982968"/>
              <a:gd name="T99" fmla="*/ 150948 h 7521140"/>
              <a:gd name="T100" fmla="*/ 5166393 w 5982968"/>
              <a:gd name="T101" fmla="*/ 134556 h 7521140"/>
              <a:gd name="T102" fmla="*/ 5302776 w 5982968"/>
              <a:gd name="T103" fmla="*/ 115432 h 7521140"/>
              <a:gd name="T104" fmla="*/ 5438559 w 5982968"/>
              <a:gd name="T105" fmla="*/ 94941 h 7521140"/>
              <a:gd name="T106" fmla="*/ 5574942 w 5982968"/>
              <a:gd name="T107" fmla="*/ 74621 h 7521140"/>
              <a:gd name="T108" fmla="*/ 5710726 w 5982968"/>
              <a:gd name="T109" fmla="*/ 50886 h 7521140"/>
              <a:gd name="T110" fmla="*/ 5845913 w 5982968"/>
              <a:gd name="T111" fmla="*/ 26638 h 752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982968"/>
              <a:gd name="T169" fmla="*/ 0 h 7521140"/>
              <a:gd name="T170" fmla="*/ 5982968 w 5982968"/>
              <a:gd name="T171" fmla="*/ 7521140 h 752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982968" h="7521140">
                <a:moveTo>
                  <a:pt x="5982968" y="1177"/>
                </a:moveTo>
                <a:lnTo>
                  <a:pt x="5982968" y="1344715"/>
                </a:lnTo>
                <a:lnTo>
                  <a:pt x="5982967" y="1344715"/>
                </a:lnTo>
                <a:lnTo>
                  <a:pt x="5982967" y="6152387"/>
                </a:lnTo>
                <a:lnTo>
                  <a:pt x="5982968" y="6152387"/>
                </a:lnTo>
                <a:lnTo>
                  <a:pt x="5982968" y="7521140"/>
                </a:lnTo>
                <a:lnTo>
                  <a:pt x="0" y="7521140"/>
                </a:lnTo>
                <a:lnTo>
                  <a:pt x="0" y="6152387"/>
                </a:lnTo>
                <a:lnTo>
                  <a:pt x="2" y="6152387"/>
                </a:lnTo>
                <a:lnTo>
                  <a:pt x="2" y="905354"/>
                </a:lnTo>
                <a:lnTo>
                  <a:pt x="3" y="905354"/>
                </a:lnTo>
                <a:lnTo>
                  <a:pt x="3" y="0"/>
                </a:lnTo>
                <a:lnTo>
                  <a:pt x="35302" y="5883"/>
                </a:lnTo>
                <a:lnTo>
                  <a:pt x="138808" y="23197"/>
                </a:lnTo>
                <a:lnTo>
                  <a:pt x="214194" y="35299"/>
                </a:lnTo>
                <a:lnTo>
                  <a:pt x="303938" y="48074"/>
                </a:lnTo>
                <a:lnTo>
                  <a:pt x="410435" y="63370"/>
                </a:lnTo>
                <a:lnTo>
                  <a:pt x="528299" y="79507"/>
                </a:lnTo>
                <a:lnTo>
                  <a:pt x="661121" y="96484"/>
                </a:lnTo>
                <a:lnTo>
                  <a:pt x="805909" y="114469"/>
                </a:lnTo>
                <a:lnTo>
                  <a:pt x="963260" y="132455"/>
                </a:lnTo>
                <a:lnTo>
                  <a:pt x="1130783" y="150776"/>
                </a:lnTo>
                <a:lnTo>
                  <a:pt x="1311469" y="167753"/>
                </a:lnTo>
                <a:lnTo>
                  <a:pt x="1500531" y="184058"/>
                </a:lnTo>
                <a:lnTo>
                  <a:pt x="1700362" y="198850"/>
                </a:lnTo>
                <a:lnTo>
                  <a:pt x="1908569" y="212969"/>
                </a:lnTo>
                <a:lnTo>
                  <a:pt x="2125751" y="226249"/>
                </a:lnTo>
                <a:lnTo>
                  <a:pt x="2237034" y="230955"/>
                </a:lnTo>
                <a:lnTo>
                  <a:pt x="2350710" y="236166"/>
                </a:lnTo>
                <a:lnTo>
                  <a:pt x="2466181" y="241040"/>
                </a:lnTo>
                <a:lnTo>
                  <a:pt x="2582251" y="244234"/>
                </a:lnTo>
                <a:lnTo>
                  <a:pt x="2700713" y="247092"/>
                </a:lnTo>
                <a:lnTo>
                  <a:pt x="2820373" y="250117"/>
                </a:lnTo>
                <a:lnTo>
                  <a:pt x="2942425" y="252134"/>
                </a:lnTo>
                <a:lnTo>
                  <a:pt x="3065674" y="252134"/>
                </a:lnTo>
                <a:lnTo>
                  <a:pt x="3190119" y="253143"/>
                </a:lnTo>
                <a:lnTo>
                  <a:pt x="3315762" y="252134"/>
                </a:lnTo>
                <a:lnTo>
                  <a:pt x="3443199" y="250117"/>
                </a:lnTo>
                <a:lnTo>
                  <a:pt x="3570636" y="248268"/>
                </a:lnTo>
                <a:lnTo>
                  <a:pt x="3699868" y="244234"/>
                </a:lnTo>
                <a:lnTo>
                  <a:pt x="3830297" y="240032"/>
                </a:lnTo>
                <a:lnTo>
                  <a:pt x="3960726" y="235157"/>
                </a:lnTo>
                <a:lnTo>
                  <a:pt x="4092351" y="228266"/>
                </a:lnTo>
                <a:lnTo>
                  <a:pt x="4225173" y="220029"/>
                </a:lnTo>
                <a:lnTo>
                  <a:pt x="4358593" y="212129"/>
                </a:lnTo>
                <a:lnTo>
                  <a:pt x="4492012" y="202044"/>
                </a:lnTo>
                <a:lnTo>
                  <a:pt x="4627228" y="189941"/>
                </a:lnTo>
                <a:lnTo>
                  <a:pt x="4760647" y="177839"/>
                </a:lnTo>
                <a:lnTo>
                  <a:pt x="4896461" y="163887"/>
                </a:lnTo>
                <a:lnTo>
                  <a:pt x="5032872" y="148591"/>
                </a:lnTo>
                <a:lnTo>
                  <a:pt x="5167489" y="132455"/>
                </a:lnTo>
                <a:lnTo>
                  <a:pt x="5303902" y="113629"/>
                </a:lnTo>
                <a:lnTo>
                  <a:pt x="5439714" y="93458"/>
                </a:lnTo>
                <a:lnTo>
                  <a:pt x="5576126" y="73455"/>
                </a:lnTo>
                <a:lnTo>
                  <a:pt x="5711939" y="50091"/>
                </a:lnTo>
                <a:lnTo>
                  <a:pt x="5847154" y="26222"/>
                </a:lnTo>
                <a:close/>
              </a:path>
            </a:pathLst>
          </a:custGeom>
          <a:ln w="9525">
            <a:noFill/>
            <a:round/>
            <a:headEnd/>
            <a:tailEnd/>
          </a:ln>
        </p:spPr>
        <p:txBody>
          <a:bodyPr/>
          <a:lstStyle/>
          <a:p>
            <a:endParaRPr lang="tr-TR"/>
          </a:p>
        </p:txBody>
      </p:sp>
      <p:sp>
        <p:nvSpPr>
          <p:cNvPr id="49157" name="Unvan 1"/>
          <p:cNvSpPr>
            <a:spLocks noGrp="1"/>
          </p:cNvSpPr>
          <p:nvPr>
            <p:ph type="title"/>
          </p:nvPr>
        </p:nvSpPr>
        <p:spPr>
          <a:xfrm>
            <a:off x="993775" y="1130300"/>
            <a:ext cx="2851150" cy="4597400"/>
          </a:xfrm>
        </p:spPr>
        <p:txBody>
          <a:bodyPr/>
          <a:lstStyle/>
          <a:p>
            <a:pPr eaLnBrk="1" hangingPunct="1"/>
            <a:r>
              <a:rPr lang="tr-TR" sz="3200" smtClean="0">
                <a:solidFill>
                  <a:srgbClr val="EBEBEB"/>
                </a:solidFill>
              </a:rPr>
              <a:t>Dislipidemi taraması kimlere yapılmalıdır?</a:t>
            </a:r>
          </a:p>
        </p:txBody>
      </p:sp>
      <p:sp>
        <p:nvSpPr>
          <p:cNvPr id="49158" name="İçerik Yer Tutucusu 2"/>
          <p:cNvSpPr>
            <a:spLocks noGrp="1"/>
          </p:cNvSpPr>
          <p:nvPr>
            <p:ph idx="1"/>
          </p:nvPr>
        </p:nvSpPr>
        <p:spPr>
          <a:xfrm>
            <a:off x="4808538" y="438150"/>
            <a:ext cx="5984875" cy="5953125"/>
          </a:xfrm>
        </p:spPr>
        <p:txBody>
          <a:bodyPr anchor="ctr"/>
          <a:lstStyle/>
          <a:p>
            <a:pPr marL="0" indent="0" eaLnBrk="1" hangingPunct="1">
              <a:buFont typeface="Wingdings 3" pitchFamily="18" charset="2"/>
              <a:buNone/>
            </a:pPr>
            <a:r>
              <a:rPr lang="tr-TR" sz="2000" smtClean="0"/>
              <a:t> Kanıtlanmış kardiyovasküler hastalık </a:t>
            </a:r>
          </a:p>
          <a:p>
            <a:pPr marL="0" indent="0" eaLnBrk="1" hangingPunct="1">
              <a:buFont typeface="Wingdings 3" pitchFamily="18" charset="2"/>
              <a:buNone/>
            </a:pPr>
            <a:r>
              <a:rPr lang="tr-TR" sz="2000" smtClean="0"/>
              <a:t> Tip 2 diyabet </a:t>
            </a:r>
          </a:p>
          <a:p>
            <a:pPr marL="0" indent="0" eaLnBrk="1" hangingPunct="1">
              <a:buFont typeface="Wingdings 3" pitchFamily="18" charset="2"/>
              <a:buNone/>
            </a:pPr>
            <a:r>
              <a:rPr lang="tr-TR" sz="2000" smtClean="0"/>
              <a:t> Hipertansiyon</a:t>
            </a:r>
          </a:p>
          <a:p>
            <a:pPr marL="0" indent="0" eaLnBrk="1" hangingPunct="1">
              <a:buFont typeface="Wingdings 3" pitchFamily="18" charset="2"/>
              <a:buNone/>
            </a:pPr>
            <a:r>
              <a:rPr lang="tr-TR" sz="2000" smtClean="0"/>
              <a:t> Kronik inflamatuvar hastalık</a:t>
            </a:r>
          </a:p>
          <a:p>
            <a:pPr marL="0" indent="0" eaLnBrk="1" hangingPunct="1">
              <a:buFont typeface="Wingdings 3" pitchFamily="18" charset="2"/>
              <a:buNone/>
            </a:pPr>
            <a:r>
              <a:rPr lang="tr-TR" sz="2000" smtClean="0"/>
              <a:t> Kronik böbrek hastalığı </a:t>
            </a:r>
          </a:p>
          <a:p>
            <a:pPr marL="0" indent="0" eaLnBrk="1" hangingPunct="1">
              <a:buFont typeface="Wingdings 3" pitchFamily="18" charset="2"/>
              <a:buNone/>
            </a:pPr>
            <a:r>
              <a:rPr lang="tr-TR" sz="2000" smtClean="0"/>
              <a:t> Sigara kullanımı </a:t>
            </a:r>
          </a:p>
          <a:p>
            <a:pPr marL="0" indent="0" eaLnBrk="1" hangingPunct="1">
              <a:buFont typeface="Wingdings 3" pitchFamily="18" charset="2"/>
              <a:buNone/>
            </a:pPr>
            <a:r>
              <a:rPr lang="tr-TR" sz="2000" smtClean="0"/>
              <a:t> BKİ ≥25 kg/m2 veya bel çevresi erkeklerde ≥ 90 cm; kadınlarda ≥80 cm </a:t>
            </a:r>
          </a:p>
          <a:p>
            <a:pPr marL="0" indent="0" eaLnBrk="1" hangingPunct="1">
              <a:buFont typeface="Wingdings 3" pitchFamily="18" charset="2"/>
              <a:buNone/>
            </a:pPr>
            <a:r>
              <a:rPr lang="tr-TR" sz="2000" smtClean="0"/>
              <a:t> Bilinen bir hastalığı olmayan asemptomatik   kişilerin ailelerinde, erken yaşta  (Erkek  &lt;55yaş, Kadın &lt;65 yaş) kardiyovasküler hastalık veya çok yüksek kolesterol düzeyleri varlığı</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0178" name="Group 25"/>
          <p:cNvGrpSpPr>
            <a:grpSpLocks noGrp="1" noUngrp="1" noRot="1" noChangeAspect="1" noMove="1" noResize="1"/>
          </p:cNvGrpSpPr>
          <p:nvPr/>
        </p:nvGrpSpPr>
        <p:grpSpPr bwMode="auto">
          <a:xfrm>
            <a:off x="0" y="0"/>
            <a:ext cx="12192000" cy="6858000"/>
            <a:chOff x="0" y="0"/>
            <a:chExt cx="12192000" cy="6858000"/>
          </a:xfrm>
        </p:grpSpPr>
        <p:sp>
          <p:nvSpPr>
            <p:cNvPr id="27" name="Rectangle 26">
              <a:extLst>
                <a:ext uri="{FF2B5EF4-FFF2-40B4-BE49-F238E27FC236}"/>
                <a:ext uri="{C183D7F6-B498-43B3-948B-1728B52AA6E4}"/>
              </a:extLst>
            </p:cNvPr>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0189" name="Freeform 5"/>
            <p:cNvSpPr>
              <a:spLocks noEditPoints="1"/>
            </p:cNvSpPr>
            <p:nvPr/>
          </p:nvSpPr>
          <p:spPr bwMode="gray">
            <a:xfrm>
              <a:off x="0" y="1587"/>
              <a:ext cx="12192000" cy="6856413"/>
            </a:xfrm>
            <a:custGeom>
              <a:avLst/>
              <a:gdLst>
                <a:gd name="T0" fmla="*/ 0 w 15356"/>
                <a:gd name="T1" fmla="*/ 0 h 8638"/>
                <a:gd name="T2" fmla="*/ 0 w 15356"/>
                <a:gd name="T3" fmla="*/ 8638 h 8638"/>
                <a:gd name="T4" fmla="*/ 15356 w 15356"/>
                <a:gd name="T5" fmla="*/ 8638 h 8638"/>
                <a:gd name="T6" fmla="*/ 15356 w 15356"/>
                <a:gd name="T7" fmla="*/ 0 h 8638"/>
                <a:gd name="T8" fmla="*/ 0 w 15356"/>
                <a:gd name="T9" fmla="*/ 0 h 8638"/>
                <a:gd name="T10" fmla="*/ 14748 w 15356"/>
                <a:gd name="T11" fmla="*/ 8038 h 8638"/>
                <a:gd name="T12" fmla="*/ 600 w 15356"/>
                <a:gd name="T13" fmla="*/ 8038 h 8638"/>
                <a:gd name="T14" fmla="*/ 600 w 15356"/>
                <a:gd name="T15" fmla="*/ 592 h 8638"/>
                <a:gd name="T16" fmla="*/ 14748 w 15356"/>
                <a:gd name="T17" fmla="*/ 592 h 8638"/>
                <a:gd name="T18" fmla="*/ 14748 w 15356"/>
                <a:gd name="T19" fmla="*/ 8038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56"/>
                <a:gd name="T31" fmla="*/ 0 h 8638"/>
                <a:gd name="T32" fmla="*/ 15356 w 15356"/>
                <a:gd name="T33" fmla="*/ 8638 h 86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w="9525">
              <a:noFill/>
              <a:round/>
              <a:headEnd/>
              <a:tailEnd/>
            </a:ln>
          </p:spPr>
          <p:txBody>
            <a:bodyPr/>
            <a:lstStyle/>
            <a:p>
              <a:endParaRPr lang="tr-TR"/>
            </a:p>
          </p:txBody>
        </p:sp>
      </p:grpSp>
      <p:sp>
        <p:nvSpPr>
          <p:cNvPr id="37" name="Rectangle 29">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50180" name="Group 31"/>
          <p:cNvGrpSpPr>
            <a:grpSpLocks noGrp="1" noUngrp="1" noRot="1" noChangeAspect="1" noMove="1" noResize="1"/>
          </p:cNvGrpSpPr>
          <p:nvPr/>
        </p:nvGrpSpPr>
        <p:grpSpPr bwMode="auto">
          <a:xfrm>
            <a:off x="423863" y="396875"/>
            <a:ext cx="7905750" cy="6059488"/>
            <a:chOff x="423332" y="396837"/>
            <a:chExt cx="7906665" cy="6058999"/>
          </a:xfrm>
        </p:grpSpPr>
        <p:sp>
          <p:nvSpPr>
            <p:cNvPr id="33" name="Rectangle 32">
              <a:extLst>
                <a:ext uri="{FF2B5EF4-FFF2-40B4-BE49-F238E27FC236}"/>
                <a:ext uri="{C183D7F6-B498-43B3-948B-1728B52AA6E4}"/>
              </a:extLst>
            </p:cNvPr>
            <p:cNvSpPr/>
            <p:nvPr/>
          </p:nvSpPr>
          <p:spPr bwMode="gray">
            <a:xfrm flipH="1">
              <a:off x="423332" y="401600"/>
              <a:ext cx="6785760" cy="60542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50184" name="Freeform 5"/>
            <p:cNvSpPr>
              <a:spLocks/>
            </p:cNvSpPr>
            <p:nvPr/>
          </p:nvSpPr>
          <p:spPr bwMode="gray">
            <a:xfrm rot="5400000" flipH="1">
              <a:off x="4616676" y="2801722"/>
              <a:ext cx="6053670" cy="1254558"/>
            </a:xfrm>
            <a:custGeom>
              <a:avLst/>
              <a:gdLst>
                <a:gd name="T0" fmla="*/ 0 w 10000"/>
                <a:gd name="T1" fmla="*/ 0 h 8000"/>
                <a:gd name="T2" fmla="*/ 0 w 10000"/>
                <a:gd name="T3" fmla="*/ 7970 h 8000"/>
                <a:gd name="T4" fmla="*/ 10000 w 10000"/>
                <a:gd name="T5" fmla="*/ 8000 h 8000"/>
                <a:gd name="T6" fmla="*/ 10000 w 10000"/>
                <a:gd name="T7" fmla="*/ 7 h 8000"/>
                <a:gd name="T8" fmla="*/ 10000 w 10000"/>
                <a:gd name="T9" fmla="*/ 7 h 8000"/>
                <a:gd name="T10" fmla="*/ 9773 w 10000"/>
                <a:gd name="T11" fmla="*/ 156 h 8000"/>
                <a:gd name="T12" fmla="*/ 9547 w 10000"/>
                <a:gd name="T13" fmla="*/ 298 h 8000"/>
                <a:gd name="T14" fmla="*/ 9320 w 10000"/>
                <a:gd name="T15" fmla="*/ 437 h 8000"/>
                <a:gd name="T16" fmla="*/ 9092 w 10000"/>
                <a:gd name="T17" fmla="*/ 556 h 8000"/>
                <a:gd name="T18" fmla="*/ 8865 w 10000"/>
                <a:gd name="T19" fmla="*/ 676 h 8000"/>
                <a:gd name="T20" fmla="*/ 8637 w 10000"/>
                <a:gd name="T21" fmla="*/ 788 h 8000"/>
                <a:gd name="T22" fmla="*/ 8412 w 10000"/>
                <a:gd name="T23" fmla="*/ 884 h 8000"/>
                <a:gd name="T24" fmla="*/ 8184 w 10000"/>
                <a:gd name="T25" fmla="*/ 975 h 8000"/>
                <a:gd name="T26" fmla="*/ 7957 w 10000"/>
                <a:gd name="T27" fmla="*/ 1058 h 8000"/>
                <a:gd name="T28" fmla="*/ 7734 w 10000"/>
                <a:gd name="T29" fmla="*/ 1130 h 8000"/>
                <a:gd name="T30" fmla="*/ 7508 w 10000"/>
                <a:gd name="T31" fmla="*/ 1202 h 8000"/>
                <a:gd name="T32" fmla="*/ 7285 w 10000"/>
                <a:gd name="T33" fmla="*/ 1262 h 8000"/>
                <a:gd name="T34" fmla="*/ 7062 w 10000"/>
                <a:gd name="T35" fmla="*/ 1309 h 8000"/>
                <a:gd name="T36" fmla="*/ 6840 w 10000"/>
                <a:gd name="T37" fmla="*/ 1358 h 8000"/>
                <a:gd name="T38" fmla="*/ 6620 w 10000"/>
                <a:gd name="T39" fmla="*/ 1399 h 8000"/>
                <a:gd name="T40" fmla="*/ 6402 w 10000"/>
                <a:gd name="T41" fmla="*/ 1428 h 8000"/>
                <a:gd name="T42" fmla="*/ 6184 w 10000"/>
                <a:gd name="T43" fmla="*/ 1453 h 8000"/>
                <a:gd name="T44" fmla="*/ 5968 w 10000"/>
                <a:gd name="T45" fmla="*/ 1477 h 8000"/>
                <a:gd name="T46" fmla="*/ 5755 w 10000"/>
                <a:gd name="T47" fmla="*/ 1488 h 8000"/>
                <a:gd name="T48" fmla="*/ 5542 w 10000"/>
                <a:gd name="T49" fmla="*/ 1500 h 8000"/>
                <a:gd name="T50" fmla="*/ 5332 w 10000"/>
                <a:gd name="T51" fmla="*/ 1506 h 8000"/>
                <a:gd name="T52" fmla="*/ 5124 w 10000"/>
                <a:gd name="T53" fmla="*/ 1500 h 8000"/>
                <a:gd name="T54" fmla="*/ 4918 w 10000"/>
                <a:gd name="T55" fmla="*/ 1500 h 8000"/>
                <a:gd name="T56" fmla="*/ 4714 w 10000"/>
                <a:gd name="T57" fmla="*/ 1488 h 8000"/>
                <a:gd name="T58" fmla="*/ 4514 w 10000"/>
                <a:gd name="T59" fmla="*/ 1470 h 8000"/>
                <a:gd name="T60" fmla="*/ 4316 w 10000"/>
                <a:gd name="T61" fmla="*/ 1453 h 8000"/>
                <a:gd name="T62" fmla="*/ 4122 w 10000"/>
                <a:gd name="T63" fmla="*/ 1434 h 8000"/>
                <a:gd name="T64" fmla="*/ 3929 w 10000"/>
                <a:gd name="T65" fmla="*/ 1405 h 8000"/>
                <a:gd name="T66" fmla="*/ 3739 w 10000"/>
                <a:gd name="T67" fmla="*/ 1374 h 8000"/>
                <a:gd name="T68" fmla="*/ 3553 w 10000"/>
                <a:gd name="T69" fmla="*/ 1346 h 8000"/>
                <a:gd name="T70" fmla="*/ 3190 w 10000"/>
                <a:gd name="T71" fmla="*/ 1267 h 8000"/>
                <a:gd name="T72" fmla="*/ 2842 w 10000"/>
                <a:gd name="T73" fmla="*/ 1183 h 8000"/>
                <a:gd name="T74" fmla="*/ 2508 w 10000"/>
                <a:gd name="T75" fmla="*/ 1095 h 8000"/>
                <a:gd name="T76" fmla="*/ 2192 w 10000"/>
                <a:gd name="T77" fmla="*/ 998 h 8000"/>
                <a:gd name="T78" fmla="*/ 1890 w 10000"/>
                <a:gd name="T79" fmla="*/ 897 h 8000"/>
                <a:gd name="T80" fmla="*/ 1610 w 10000"/>
                <a:gd name="T81" fmla="*/ 788 h 8000"/>
                <a:gd name="T82" fmla="*/ 1347 w 10000"/>
                <a:gd name="T83" fmla="*/ 681 h 8000"/>
                <a:gd name="T84" fmla="*/ 1105 w 10000"/>
                <a:gd name="T85" fmla="*/ 574 h 8000"/>
                <a:gd name="T86" fmla="*/ 883 w 10000"/>
                <a:gd name="T87" fmla="*/ 473 h 8000"/>
                <a:gd name="T88" fmla="*/ 686 w 10000"/>
                <a:gd name="T89" fmla="*/ 377 h 8000"/>
                <a:gd name="T90" fmla="*/ 508 w 10000"/>
                <a:gd name="T91" fmla="*/ 286 h 8000"/>
                <a:gd name="T92" fmla="*/ 358 w 10000"/>
                <a:gd name="T93" fmla="*/ 210 h 8000"/>
                <a:gd name="T94" fmla="*/ 232 w 10000"/>
                <a:gd name="T95" fmla="*/ 138 h 8000"/>
                <a:gd name="T96" fmla="*/ 59 w 10000"/>
                <a:gd name="T97" fmla="*/ 35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000"/>
                <a:gd name="T154" fmla="*/ 0 h 8000"/>
                <a:gd name="T155" fmla="*/ 10000 w 10000"/>
                <a:gd name="T156" fmla="*/ 8000 h 8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w="9525">
              <a:noFill/>
              <a:round/>
              <a:headEnd/>
              <a:tailEnd/>
            </a:ln>
          </p:spPr>
          <p:txBody>
            <a:bodyPr/>
            <a:lstStyle/>
            <a:p>
              <a:endParaRPr lang="tr-TR"/>
            </a:p>
          </p:txBody>
        </p:sp>
        <p:sp>
          <p:nvSpPr>
            <p:cNvPr id="50185" name="Freeform 5"/>
            <p:cNvSpPr>
              <a:spLocks/>
            </p:cNvSpPr>
            <p:nvPr/>
          </p:nvSpPr>
          <p:spPr bwMode="gray">
            <a:xfrm rot="5677511" flipH="1">
              <a:off x="6459831" y="1826079"/>
              <a:ext cx="3299407" cy="440924"/>
            </a:xfrm>
            <a:custGeom>
              <a:avLst/>
              <a:gdLst>
                <a:gd name="T0" fmla="*/ 85 w 10000"/>
                <a:gd name="T1" fmla="*/ 2532 h 5291"/>
                <a:gd name="T2" fmla="*/ 9958 w 10000"/>
                <a:gd name="T3" fmla="*/ 5291 h 5291"/>
                <a:gd name="T4" fmla="*/ 10000 w 10000"/>
                <a:gd name="T5" fmla="*/ 0 h 5291"/>
                <a:gd name="T6" fmla="*/ 10000 w 10000"/>
                <a:gd name="T7" fmla="*/ 0 h 5291"/>
                <a:gd name="T8" fmla="*/ 9667 w 10000"/>
                <a:gd name="T9" fmla="*/ 204 h 5291"/>
                <a:gd name="T10" fmla="*/ 9334 w 10000"/>
                <a:gd name="T11" fmla="*/ 400 h 5291"/>
                <a:gd name="T12" fmla="*/ 9001 w 10000"/>
                <a:gd name="T13" fmla="*/ 590 h 5291"/>
                <a:gd name="T14" fmla="*/ 8667 w 10000"/>
                <a:gd name="T15" fmla="*/ 753 h 5291"/>
                <a:gd name="T16" fmla="*/ 8333 w 10000"/>
                <a:gd name="T17" fmla="*/ 917 h 5291"/>
                <a:gd name="T18" fmla="*/ 7999 w 10000"/>
                <a:gd name="T19" fmla="*/ 1071 h 5291"/>
                <a:gd name="T20" fmla="*/ 7669 w 10000"/>
                <a:gd name="T21" fmla="*/ 1202 h 5291"/>
                <a:gd name="T22" fmla="*/ 7333 w 10000"/>
                <a:gd name="T23" fmla="*/ 1325 h 5291"/>
                <a:gd name="T24" fmla="*/ 7000 w 10000"/>
                <a:gd name="T25" fmla="*/ 1440 h 5291"/>
                <a:gd name="T26" fmla="*/ 6673 w 10000"/>
                <a:gd name="T27" fmla="*/ 1538 h 5291"/>
                <a:gd name="T28" fmla="*/ 6340 w 10000"/>
                <a:gd name="T29" fmla="*/ 1636 h 5291"/>
                <a:gd name="T30" fmla="*/ 6013 w 10000"/>
                <a:gd name="T31" fmla="*/ 1719 h 5291"/>
                <a:gd name="T32" fmla="*/ 5686 w 10000"/>
                <a:gd name="T33" fmla="*/ 1784 h 5291"/>
                <a:gd name="T34" fmla="*/ 5359 w 10000"/>
                <a:gd name="T35" fmla="*/ 1850 h 5291"/>
                <a:gd name="T36" fmla="*/ 5036 w 10000"/>
                <a:gd name="T37" fmla="*/ 1906 h 5291"/>
                <a:gd name="T38" fmla="*/ 4717 w 10000"/>
                <a:gd name="T39" fmla="*/ 1948 h 5291"/>
                <a:gd name="T40" fmla="*/ 4396 w 10000"/>
                <a:gd name="T41" fmla="*/ 1980 h 5291"/>
                <a:gd name="T42" fmla="*/ 4079 w 10000"/>
                <a:gd name="T43" fmla="*/ 2013 h 5291"/>
                <a:gd name="T44" fmla="*/ 3766 w 10000"/>
                <a:gd name="T45" fmla="*/ 2029 h 5291"/>
                <a:gd name="T46" fmla="*/ 3454 w 10000"/>
                <a:gd name="T47" fmla="*/ 2046 h 5291"/>
                <a:gd name="T48" fmla="*/ 3145 w 10000"/>
                <a:gd name="T49" fmla="*/ 2053 h 5291"/>
                <a:gd name="T50" fmla="*/ 2839 w 10000"/>
                <a:gd name="T51" fmla="*/ 2046 h 5291"/>
                <a:gd name="T52" fmla="*/ 2537 w 10000"/>
                <a:gd name="T53" fmla="*/ 2046 h 5291"/>
                <a:gd name="T54" fmla="*/ 2238 w 10000"/>
                <a:gd name="T55" fmla="*/ 2029 h 5291"/>
                <a:gd name="T56" fmla="*/ 1943 w 10000"/>
                <a:gd name="T57" fmla="*/ 2004 h 5291"/>
                <a:gd name="T58" fmla="*/ 1653 w 10000"/>
                <a:gd name="T59" fmla="*/ 1980 h 5291"/>
                <a:gd name="T60" fmla="*/ 1368 w 10000"/>
                <a:gd name="T61" fmla="*/ 1955 h 5291"/>
                <a:gd name="T62" fmla="*/ 1085 w 10000"/>
                <a:gd name="T63" fmla="*/ 1915 h 5291"/>
                <a:gd name="T64" fmla="*/ 806 w 10000"/>
                <a:gd name="T65" fmla="*/ 1873 h 5291"/>
                <a:gd name="T66" fmla="*/ 533 w 10000"/>
                <a:gd name="T67" fmla="*/ 1833 h 5291"/>
                <a:gd name="T68" fmla="*/ 0 w 10000"/>
                <a:gd name="T69" fmla="*/ 1726 h 5291"/>
                <a:gd name="T70" fmla="*/ 85 w 10000"/>
                <a:gd name="T71" fmla="*/ 2532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000"/>
                <a:gd name="T109" fmla="*/ 0 h 5291"/>
                <a:gd name="T110" fmla="*/ 10000 w 10000"/>
                <a:gd name="T111" fmla="*/ 5291 h 529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w="9525">
              <a:noFill/>
              <a:round/>
              <a:headEnd/>
              <a:tailEnd/>
            </a:ln>
          </p:spPr>
          <p:txBody>
            <a:bodyPr/>
            <a:lstStyle/>
            <a:p>
              <a:endParaRPr lang="tr-TR"/>
            </a:p>
          </p:txBody>
        </p:sp>
      </p:grpSp>
      <p:pic>
        <p:nvPicPr>
          <p:cNvPr id="50181" name="İçerik Yer Tutucusu 5" descr="ekran görüntüsü içeren bir resim&#10;&#10;Çok yüksek güvenilirlikle oluşturulmuş açıklama"/>
          <p:cNvPicPr>
            <a:picLocks noGrp="1" noChangeAspect="1"/>
          </p:cNvPicPr>
          <p:nvPr>
            <p:ph idx="1"/>
          </p:nvPr>
        </p:nvPicPr>
        <p:blipFill>
          <a:blip r:embed="rId3"/>
          <a:srcRect/>
          <a:stretch>
            <a:fillRect/>
          </a:stretch>
        </p:blipFill>
        <p:spPr>
          <a:xfrm>
            <a:off x="1109663" y="1595438"/>
            <a:ext cx="6443662" cy="3667125"/>
          </a:xfrm>
        </p:spPr>
      </p:pic>
      <p:sp>
        <p:nvSpPr>
          <p:cNvPr id="50182" name="Unvan 1"/>
          <p:cNvSpPr>
            <a:spLocks noGrp="1"/>
          </p:cNvSpPr>
          <p:nvPr>
            <p:ph type="title"/>
          </p:nvPr>
        </p:nvSpPr>
        <p:spPr>
          <a:xfrm>
            <a:off x="8382000" y="1241425"/>
            <a:ext cx="3160713" cy="3154363"/>
          </a:xfrm>
        </p:spPr>
        <p:txBody>
          <a:bodyPr anchor="b"/>
          <a:lstStyle/>
          <a:p>
            <a:pPr eaLnBrk="1" hangingPunct="1">
              <a:lnSpc>
                <a:spcPct val="90000"/>
              </a:lnSpc>
            </a:pPr>
            <a:r>
              <a:rPr lang="en-US" sz="3800" smtClean="0">
                <a:solidFill>
                  <a:srgbClr val="EBEBEB"/>
                </a:solidFill>
              </a:rPr>
              <a:t>Dislipidemi taraması  ne zaman yapılmalıdır?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Unvan 1"/>
          <p:cNvSpPr>
            <a:spLocks noGrp="1"/>
          </p:cNvSpPr>
          <p:nvPr>
            <p:ph type="title"/>
          </p:nvPr>
        </p:nvSpPr>
        <p:spPr/>
        <p:txBody>
          <a:bodyPr/>
          <a:lstStyle/>
          <a:p>
            <a:pPr eaLnBrk="1" hangingPunct="1"/>
            <a:r>
              <a:rPr lang="tr-TR" smtClean="0"/>
              <a:t>Dislipidemi taramasında kullanılan ölçümler ve laboratuvar yöntemleri</a:t>
            </a:r>
          </a:p>
        </p:txBody>
      </p:sp>
      <p:pic>
        <p:nvPicPr>
          <p:cNvPr id="51202" name="İçerik Yer Tutucusu 6"/>
          <p:cNvPicPr>
            <a:picLocks noGrp="1" noChangeAspect="1"/>
          </p:cNvPicPr>
          <p:nvPr>
            <p:ph idx="1"/>
          </p:nvPr>
        </p:nvPicPr>
        <p:blipFill>
          <a:blip r:embed="rId2"/>
          <a:srcRect/>
          <a:stretch>
            <a:fillRect/>
          </a:stretch>
        </p:blipFill>
        <p:spPr>
          <a:xfrm>
            <a:off x="1095375" y="2462213"/>
            <a:ext cx="10001250" cy="2792412"/>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Unvan 1"/>
          <p:cNvSpPr>
            <a:spLocks noGrp="1"/>
          </p:cNvSpPr>
          <p:nvPr>
            <p:ph type="title"/>
          </p:nvPr>
        </p:nvSpPr>
        <p:spPr/>
        <p:txBody>
          <a:bodyPr/>
          <a:lstStyle/>
          <a:p>
            <a:pPr eaLnBrk="1" hangingPunct="1"/>
            <a:r>
              <a:rPr lang="tr-TR" smtClean="0"/>
              <a:t>L</a:t>
            </a:r>
            <a:r>
              <a:rPr lang="de-DE" smtClean="0"/>
              <a:t>ipid ölçümünde dikkat edilmesi gereken </a:t>
            </a:r>
            <a:r>
              <a:rPr lang="tr-TR" smtClean="0"/>
              <a:t> </a:t>
            </a:r>
            <a:r>
              <a:rPr lang="de-DE" smtClean="0"/>
              <a:t>durumlar</a:t>
            </a:r>
            <a:endParaRPr lang="tr-TR" smtClean="0"/>
          </a:p>
        </p:txBody>
      </p:sp>
      <p:sp>
        <p:nvSpPr>
          <p:cNvPr id="52226" name="İçerik Yer Tutucusu 2"/>
          <p:cNvSpPr>
            <a:spLocks noGrp="1"/>
          </p:cNvSpPr>
          <p:nvPr>
            <p:ph idx="1"/>
          </p:nvPr>
        </p:nvSpPr>
        <p:spPr>
          <a:xfrm>
            <a:off x="1155700" y="2603500"/>
            <a:ext cx="8824913" cy="3416300"/>
          </a:xfrm>
        </p:spPr>
        <p:txBody>
          <a:bodyPr/>
          <a:lstStyle/>
          <a:p>
            <a:pPr marL="0" indent="0" eaLnBrk="1" hangingPunct="1">
              <a:buFont typeface="Wingdings 3" pitchFamily="18" charset="2"/>
              <a:buNone/>
            </a:pPr>
            <a:r>
              <a:rPr lang="tr-TR" smtClean="0"/>
              <a:t>• Lipid düzeyleri yaşa ve cinsiyete bağımlı olarak değişkenlik gösterebilir. </a:t>
            </a:r>
          </a:p>
          <a:p>
            <a:pPr marL="0" indent="0" eaLnBrk="1" hangingPunct="1">
              <a:buFont typeface="Wingdings 3" pitchFamily="18" charset="2"/>
              <a:buNone/>
            </a:pPr>
            <a:r>
              <a:rPr lang="tr-TR" smtClean="0"/>
              <a:t>• Fizyolojik olarak gebelikte ve postprandiyal dönemde artar. </a:t>
            </a:r>
          </a:p>
          <a:p>
            <a:pPr marL="0" indent="0" eaLnBrk="1" hangingPunct="1">
              <a:buFont typeface="Wingdings 3" pitchFamily="18" charset="2"/>
              <a:buNone/>
            </a:pPr>
            <a:r>
              <a:rPr lang="tr-TR" smtClean="0"/>
              <a:t>• Enfeksiyon, cerrahi girişim, miyokard infarktüsü gibi akut stres durumlarından ve ilaç kullanımlarından etkilenmektedir. </a:t>
            </a:r>
          </a:p>
          <a:p>
            <a:pPr marL="0" indent="0" eaLnBrk="1" hangingPunct="1">
              <a:buFont typeface="Wingdings 3" pitchFamily="18" charset="2"/>
              <a:buNone/>
            </a:pPr>
            <a:endParaRPr lang="tr-TR" smtClean="0"/>
          </a:p>
          <a:p>
            <a:pPr marL="0" indent="0" eaLnBrk="1" hangingPunct="1">
              <a:buFont typeface="Wingdings 3" pitchFamily="18" charset="2"/>
              <a:buNone/>
            </a:pPr>
            <a:r>
              <a:rPr lang="tr-TR" b="1" smtClean="0"/>
              <a:t> </a:t>
            </a:r>
            <a:endParaRPr lang="tr-TR"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Unvan 1"/>
          <p:cNvSpPr>
            <a:spLocks noGrp="1"/>
          </p:cNvSpPr>
          <p:nvPr>
            <p:ph type="title"/>
          </p:nvPr>
        </p:nvSpPr>
        <p:spPr/>
        <p:txBody>
          <a:bodyPr/>
          <a:lstStyle/>
          <a:p>
            <a:pPr eaLnBrk="1" hangingPunct="1"/>
            <a:r>
              <a:rPr lang="tr-TR" smtClean="0"/>
              <a:t>AMAÇ</a:t>
            </a:r>
          </a:p>
        </p:txBody>
      </p:sp>
      <p:sp>
        <p:nvSpPr>
          <p:cNvPr id="33794" name="İçerik Yer Tutucusu 2"/>
          <p:cNvSpPr>
            <a:spLocks noGrp="1"/>
          </p:cNvSpPr>
          <p:nvPr>
            <p:ph idx="1"/>
          </p:nvPr>
        </p:nvSpPr>
        <p:spPr>
          <a:xfrm>
            <a:off x="1155700" y="2603500"/>
            <a:ext cx="8824913" cy="3416300"/>
          </a:xfrm>
        </p:spPr>
        <p:txBody>
          <a:bodyPr/>
          <a:lstStyle/>
          <a:p>
            <a:pPr eaLnBrk="1" hangingPunct="1"/>
            <a:r>
              <a:rPr lang="tr-TR" smtClean="0"/>
              <a:t>Dislipidemiye genel yaklaşım hakkında bilgi vermek</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Unvan 1"/>
          <p:cNvSpPr>
            <a:spLocks noGrp="1"/>
          </p:cNvSpPr>
          <p:nvPr>
            <p:ph type="title"/>
          </p:nvPr>
        </p:nvSpPr>
        <p:spPr/>
        <p:txBody>
          <a:bodyPr/>
          <a:lstStyle/>
          <a:p>
            <a:pPr eaLnBrk="1" hangingPunct="1"/>
            <a:r>
              <a:rPr lang="tr-TR" smtClean="0"/>
              <a:t>L</a:t>
            </a:r>
            <a:r>
              <a:rPr lang="de-DE" smtClean="0"/>
              <a:t>ipid ölçümünde dikkat edilmesi gereken </a:t>
            </a:r>
            <a:r>
              <a:rPr lang="tr-TR" smtClean="0"/>
              <a:t>  </a:t>
            </a:r>
            <a:r>
              <a:rPr lang="de-DE" smtClean="0"/>
              <a:t>durumlar</a:t>
            </a:r>
            <a:endParaRPr lang="tr-TR" smtClean="0"/>
          </a:p>
        </p:txBody>
      </p:sp>
      <p:sp>
        <p:nvSpPr>
          <p:cNvPr id="53250" name="İçerik Yer Tutucusu 2"/>
          <p:cNvSpPr>
            <a:spLocks noGrp="1"/>
          </p:cNvSpPr>
          <p:nvPr>
            <p:ph idx="1"/>
          </p:nvPr>
        </p:nvSpPr>
        <p:spPr>
          <a:xfrm>
            <a:off x="1155700" y="2603500"/>
            <a:ext cx="8824913" cy="3416300"/>
          </a:xfrm>
        </p:spPr>
        <p:txBody>
          <a:bodyPr/>
          <a:lstStyle/>
          <a:p>
            <a:pPr eaLnBrk="1" hangingPunct="1">
              <a:buFont typeface="Wingdings" pitchFamily="2" charset="2"/>
              <a:buChar char="v"/>
            </a:pPr>
            <a:r>
              <a:rPr lang="tr-TR" smtClean="0"/>
              <a:t>Lipid ölçümleri hasta en az 10-12 saattir aç ve metabolik olarak stabil iken   yapılmalıdır.</a:t>
            </a:r>
          </a:p>
          <a:p>
            <a:pPr eaLnBrk="1" hangingPunct="1">
              <a:buFont typeface="Wingdings" pitchFamily="2" charset="2"/>
              <a:buChar char="v"/>
            </a:pPr>
            <a:r>
              <a:rPr lang="tr-TR" smtClean="0"/>
              <a:t>Venöz stazdan kaçınılmalıdır. </a:t>
            </a:r>
          </a:p>
          <a:p>
            <a:pPr eaLnBrk="1" hangingPunct="1">
              <a:buFont typeface="Wingdings" pitchFamily="2" charset="2"/>
              <a:buChar char="v"/>
            </a:pPr>
            <a:r>
              <a:rPr lang="tr-TR" smtClean="0"/>
              <a:t>Kan örnekleri; serum için antikoagülan içermeyen, plazma için ise EDTA içeren tüplere alınmalıdır. </a:t>
            </a:r>
          </a:p>
          <a:p>
            <a:pPr eaLnBrk="1" hangingPunct="1">
              <a:buFont typeface="Wingdings" pitchFamily="2" charset="2"/>
              <a:buChar char="v"/>
            </a:pPr>
            <a:r>
              <a:rPr lang="tr-TR" smtClean="0"/>
              <a:t>Sınır değerlerde çıkan sonuçlarda tedavi kararı vermeden önce ölçümler, hasta metabolik açıdan stabil ve aç iken tekrarlanmalıdır. </a:t>
            </a:r>
          </a:p>
          <a:p>
            <a:pPr eaLnBrk="1" hangingPunct="1">
              <a:buFont typeface="Arial" charset="0"/>
              <a:buChar char="•"/>
            </a:pPr>
            <a:endParaRPr lang="tr-TR" smtClean="0"/>
          </a:p>
          <a:p>
            <a:pPr eaLnBrk="1" hangingPunct="1"/>
            <a:endParaRPr lang="tr-TR"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dirty="0"/>
          </a:p>
        </p:txBody>
      </p:sp>
      <p:sp>
        <p:nvSpPr>
          <p:cNvPr id="9" name="Rectangle 8">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642938" y="801688"/>
            <a:ext cx="11001375" cy="52482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4278" name="İçerik Yer Tutucusu 6" descr="ekran görüntüsü içeren bir resim&#10;&#10;Çok yüksek güvenilirlikle oluşturulmuş açıklama"/>
          <p:cNvPicPr>
            <a:picLocks noChangeAspect="1"/>
          </p:cNvPicPr>
          <p:nvPr/>
        </p:nvPicPr>
        <p:blipFill>
          <a:blip r:embed="rId3"/>
          <a:srcRect/>
          <a:stretch>
            <a:fillRect/>
          </a:stretch>
        </p:blipFill>
        <p:spPr bwMode="auto">
          <a:xfrm>
            <a:off x="3906838" y="1284288"/>
            <a:ext cx="4473575" cy="4283075"/>
          </a:xfrm>
          <a:prstGeom prst="rect">
            <a:avLst/>
          </a:prstGeom>
          <a:noFill/>
          <a:ln w="9525">
            <a:noFill/>
            <a:miter lim="800000"/>
            <a:headEnd/>
            <a:tailEnd/>
          </a:ln>
        </p:spPr>
      </p:pic>
      <p:sp>
        <p:nvSpPr>
          <p:cNvPr id="11" name="Rectangle 10">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5298" name="Group 41"/>
          <p:cNvGrpSpPr>
            <a:grpSpLocks noGrp="1" noUngrp="1" noRot="1" noChangeAspect="1" noMove="1" noResize="1"/>
          </p:cNvGrpSpPr>
          <p:nvPr/>
        </p:nvGrpSpPr>
        <p:grpSpPr bwMode="auto">
          <a:xfrm>
            <a:off x="0" y="0"/>
            <a:ext cx="12192000" cy="6858000"/>
            <a:chOff x="0" y="0"/>
            <a:chExt cx="12192000" cy="6858000"/>
          </a:xfrm>
        </p:grpSpPr>
        <p:sp>
          <p:nvSpPr>
            <p:cNvPr id="43" name="Rectangle 42">
              <a:extLst>
                <a:ext uri="{FF2B5EF4-FFF2-40B4-BE49-F238E27FC236}"/>
                <a:ext uri="{C183D7F6-B498-43B3-948B-1728B52AA6E4}"/>
              </a:extLst>
            </p:cNvPr>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5305" name="Freeform 5"/>
            <p:cNvSpPr>
              <a:spLocks noEditPoints="1"/>
            </p:cNvSpPr>
            <p:nvPr/>
          </p:nvSpPr>
          <p:spPr bwMode="gray">
            <a:xfrm>
              <a:off x="0" y="1587"/>
              <a:ext cx="12192000" cy="6856413"/>
            </a:xfrm>
            <a:custGeom>
              <a:avLst/>
              <a:gdLst>
                <a:gd name="T0" fmla="*/ 0 w 15356"/>
                <a:gd name="T1" fmla="*/ 0 h 8638"/>
                <a:gd name="T2" fmla="*/ 0 w 15356"/>
                <a:gd name="T3" fmla="*/ 8638 h 8638"/>
                <a:gd name="T4" fmla="*/ 15356 w 15356"/>
                <a:gd name="T5" fmla="*/ 8638 h 8638"/>
                <a:gd name="T6" fmla="*/ 15356 w 15356"/>
                <a:gd name="T7" fmla="*/ 0 h 8638"/>
                <a:gd name="T8" fmla="*/ 0 w 15356"/>
                <a:gd name="T9" fmla="*/ 0 h 8638"/>
                <a:gd name="T10" fmla="*/ 14748 w 15356"/>
                <a:gd name="T11" fmla="*/ 8038 h 8638"/>
                <a:gd name="T12" fmla="*/ 600 w 15356"/>
                <a:gd name="T13" fmla="*/ 8038 h 8638"/>
                <a:gd name="T14" fmla="*/ 600 w 15356"/>
                <a:gd name="T15" fmla="*/ 592 h 8638"/>
                <a:gd name="T16" fmla="*/ 14748 w 15356"/>
                <a:gd name="T17" fmla="*/ 592 h 8638"/>
                <a:gd name="T18" fmla="*/ 14748 w 15356"/>
                <a:gd name="T19" fmla="*/ 8038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56"/>
                <a:gd name="T31" fmla="*/ 0 h 8638"/>
                <a:gd name="T32" fmla="*/ 15356 w 15356"/>
                <a:gd name="T33" fmla="*/ 8638 h 86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w="9525">
              <a:noFill/>
              <a:round/>
              <a:headEnd/>
              <a:tailEnd/>
            </a:ln>
          </p:spPr>
          <p:txBody>
            <a:bodyPr/>
            <a:lstStyle/>
            <a:p>
              <a:endParaRPr lang="tr-TR"/>
            </a:p>
          </p:txBody>
        </p:sp>
      </p:grpSp>
      <p:sp>
        <p:nvSpPr>
          <p:cNvPr id="46" name="Rectangle 45">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Unvan 1">
            <a:extLst>
              <a:ext uri="{FF2B5EF4-FFF2-40B4-BE49-F238E27FC236}"/>
            </a:extLst>
          </p:cNvPr>
          <p:cNvSpPr>
            <a:spLocks noGrp="1"/>
          </p:cNvSpPr>
          <p:nvPr>
            <p:ph type="title"/>
          </p:nvPr>
        </p:nvSpPr>
        <p:spPr/>
        <p:txBody>
          <a:bodyPr rtlCol="0">
            <a:normAutofit fontScale="90000"/>
          </a:bodyPr>
          <a:lstStyle/>
          <a:p>
            <a:pPr eaLnBrk="1" fontAlgn="auto" hangingPunct="1">
              <a:lnSpc>
                <a:spcPct val="90000"/>
              </a:lnSpc>
              <a:spcAft>
                <a:spcPts val="0"/>
              </a:spcAft>
              <a:defRPr/>
            </a:pPr>
            <a:r>
              <a:rPr lang="tr-TR" sz="2400" b="1" dirty="0" err="1">
                <a:solidFill>
                  <a:srgbClr val="FFFFFF"/>
                </a:solidFill>
              </a:rPr>
              <a:t>Dislipidemik</a:t>
            </a:r>
            <a:r>
              <a:rPr lang="tr-TR" sz="2400" b="1" dirty="0">
                <a:solidFill>
                  <a:srgbClr val="FFFFFF"/>
                </a:solidFill>
              </a:rPr>
              <a:t> hastada risk değerlendirmesi ve LDL kolesterol yüksekliğine yaklaşım</a:t>
            </a:r>
          </a:p>
        </p:txBody>
      </p:sp>
      <p:graphicFrame>
        <p:nvGraphicFramePr>
          <p:cNvPr id="5" name="İçerik Yer Tutucusu 2">
            <a:extLst>
              <a:ext uri="{FF2B5EF4-FFF2-40B4-BE49-F238E27FC236}"/>
            </a:extLst>
          </p:cNvPr>
          <p:cNvGraphicFramePr>
            <a:graphicFrameLocks noGrp="1"/>
          </p:cNvGraphicFramePr>
          <p:nvPr>
            <p:ph idx="1"/>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dirty="0"/>
          </a:p>
        </p:txBody>
      </p:sp>
      <p:sp>
        <p:nvSpPr>
          <p:cNvPr id="18" name="Rectangle 17">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642938" y="801688"/>
            <a:ext cx="11001375" cy="52482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6326" name="Resim 3" descr="ekran görüntüsü içeren bir resim&#10;&#10;Çok yüksek güvenilirlikle oluşturulmuş açıklama"/>
          <p:cNvPicPr>
            <a:picLocks noChangeAspect="1"/>
          </p:cNvPicPr>
          <p:nvPr/>
        </p:nvPicPr>
        <p:blipFill>
          <a:blip r:embed="rId3"/>
          <a:srcRect/>
          <a:stretch>
            <a:fillRect/>
          </a:stretch>
        </p:blipFill>
        <p:spPr bwMode="auto">
          <a:xfrm>
            <a:off x="1395413" y="1373188"/>
            <a:ext cx="9518650" cy="4283075"/>
          </a:xfrm>
          <a:prstGeom prst="rect">
            <a:avLst/>
          </a:prstGeom>
          <a:noFill/>
          <a:ln w="9525">
            <a:noFill/>
            <a:miter lim="800000"/>
            <a:headEnd/>
            <a:tailEnd/>
          </a:ln>
        </p:spPr>
      </p:pic>
      <p:sp>
        <p:nvSpPr>
          <p:cNvPr id="20" name="Rectangle 19">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Metin kutusu 1"/>
          <p:cNvSpPr txBox="1"/>
          <p:nvPr/>
        </p:nvSpPr>
        <p:spPr>
          <a:xfrm>
            <a:off x="6426486" y="3267260"/>
            <a:ext cx="364202" cy="369332"/>
          </a:xfrm>
          <a:prstGeom prst="rect">
            <a:avLst/>
          </a:prstGeom>
          <a:noFill/>
        </p:spPr>
        <p:txBody>
          <a:bodyPr wrap="none" rtlCol="0">
            <a:spAutoFit/>
          </a:bodyPr>
          <a:lstStyle/>
          <a:p>
            <a:r>
              <a:rPr lang="tr-TR" dirty="0" smtClean="0"/>
              <a:t>**</a:t>
            </a:r>
            <a:endParaRPr lang="tr-TR" dirty="0"/>
          </a:p>
        </p:txBody>
      </p:sp>
      <p:sp>
        <p:nvSpPr>
          <p:cNvPr id="11" name="Metin kutusu 10"/>
          <p:cNvSpPr txBox="1"/>
          <p:nvPr/>
        </p:nvSpPr>
        <p:spPr>
          <a:xfrm>
            <a:off x="6450696" y="3547850"/>
            <a:ext cx="364202" cy="369332"/>
          </a:xfrm>
          <a:prstGeom prst="rect">
            <a:avLst/>
          </a:prstGeom>
          <a:noFill/>
        </p:spPr>
        <p:txBody>
          <a:bodyPr wrap="none" rtlCol="0">
            <a:spAutoFit/>
          </a:bodyPr>
          <a:lstStyle/>
          <a:p>
            <a:r>
              <a:rPr lang="tr-TR" dirty="0" smtClean="0"/>
              <a:t>**</a:t>
            </a:r>
            <a:endParaRPr lang="tr-TR" dirty="0"/>
          </a:p>
        </p:txBody>
      </p:sp>
      <p:sp>
        <p:nvSpPr>
          <p:cNvPr id="12" name="Metin kutusu 11"/>
          <p:cNvSpPr txBox="1"/>
          <p:nvPr/>
        </p:nvSpPr>
        <p:spPr>
          <a:xfrm>
            <a:off x="8928980" y="3330059"/>
            <a:ext cx="453970" cy="369332"/>
          </a:xfrm>
          <a:prstGeom prst="rect">
            <a:avLst/>
          </a:prstGeom>
          <a:noFill/>
        </p:spPr>
        <p:txBody>
          <a:bodyPr wrap="none" rtlCol="0">
            <a:spAutoFit/>
          </a:bodyPr>
          <a:lstStyle/>
          <a:p>
            <a:r>
              <a:rPr lang="tr-TR" dirty="0" smtClean="0"/>
              <a:t>***</a:t>
            </a:r>
            <a:endParaRPr lang="tr-TR" dirty="0"/>
          </a:p>
        </p:txBody>
      </p:sp>
      <p:sp>
        <p:nvSpPr>
          <p:cNvPr id="13" name="Metin kutusu 12"/>
          <p:cNvSpPr txBox="1"/>
          <p:nvPr/>
        </p:nvSpPr>
        <p:spPr>
          <a:xfrm>
            <a:off x="8953190" y="3550827"/>
            <a:ext cx="453970" cy="369332"/>
          </a:xfrm>
          <a:prstGeom prst="rect">
            <a:avLst/>
          </a:prstGeom>
          <a:noFill/>
        </p:spPr>
        <p:txBody>
          <a:bodyPr wrap="none" rtlCol="0">
            <a:spAutoFit/>
          </a:bodyPr>
          <a:lstStyle/>
          <a:p>
            <a:r>
              <a:rPr lang="tr-TR" dirty="0" smtClean="0"/>
              <a:t>***</a:t>
            </a:r>
            <a:endParaRPr lang="tr-TR" dirty="0"/>
          </a:p>
        </p:txBody>
      </p:sp>
      <p:sp>
        <p:nvSpPr>
          <p:cNvPr id="14" name="Metin kutusu 13"/>
          <p:cNvSpPr txBox="1"/>
          <p:nvPr/>
        </p:nvSpPr>
        <p:spPr>
          <a:xfrm>
            <a:off x="6496113" y="5249140"/>
            <a:ext cx="1479892" cy="307777"/>
          </a:xfrm>
          <a:prstGeom prst="rect">
            <a:avLst/>
          </a:prstGeom>
          <a:noFill/>
        </p:spPr>
        <p:txBody>
          <a:bodyPr wrap="none" rtlCol="0">
            <a:spAutoFit/>
          </a:bodyPr>
          <a:lstStyle/>
          <a:p>
            <a:r>
              <a:rPr lang="tr-TR" sz="1400" dirty="0" smtClean="0"/>
              <a:t>** Sınırda düşük</a:t>
            </a:r>
            <a:endParaRPr lang="tr-TR" sz="1400" dirty="0"/>
          </a:p>
        </p:txBody>
      </p:sp>
      <p:sp>
        <p:nvSpPr>
          <p:cNvPr id="15" name="Metin kutusu 14"/>
          <p:cNvSpPr txBox="1"/>
          <p:nvPr/>
        </p:nvSpPr>
        <p:spPr>
          <a:xfrm>
            <a:off x="7999083" y="5258347"/>
            <a:ext cx="954107" cy="307777"/>
          </a:xfrm>
          <a:prstGeom prst="rect">
            <a:avLst/>
          </a:prstGeom>
          <a:noFill/>
        </p:spPr>
        <p:txBody>
          <a:bodyPr wrap="none" rtlCol="0">
            <a:spAutoFit/>
          </a:bodyPr>
          <a:lstStyle/>
          <a:p>
            <a:r>
              <a:rPr lang="tr-TR" sz="1400" dirty="0" smtClean="0"/>
              <a:t>*** Düşük</a:t>
            </a:r>
            <a:endParaRPr lang="tr-TR" sz="1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Unvan 1"/>
          <p:cNvSpPr>
            <a:spLocks noGrp="1"/>
          </p:cNvSpPr>
          <p:nvPr>
            <p:ph type="title"/>
          </p:nvPr>
        </p:nvSpPr>
        <p:spPr/>
        <p:txBody>
          <a:bodyPr/>
          <a:lstStyle/>
          <a:p>
            <a:pPr eaLnBrk="1" hangingPunct="1"/>
            <a:r>
              <a:rPr lang="tr-TR" smtClean="0"/>
              <a:t>KAH ve eşdeğeri hastalık aranması</a:t>
            </a:r>
          </a:p>
        </p:txBody>
      </p:sp>
      <p:sp>
        <p:nvSpPr>
          <p:cNvPr id="3" name="İçerik Yer Tutucusu 2">
            <a:extLst>
              <a:ext uri="{FF2B5EF4-FFF2-40B4-BE49-F238E27FC236}"/>
            </a:extLst>
          </p:cNvPr>
          <p:cNvSpPr>
            <a:spLocks noGrp="1"/>
          </p:cNvSpPr>
          <p:nvPr>
            <p:ph idx="1"/>
          </p:nvPr>
        </p:nvSpPr>
        <p:spPr>
          <a:xfrm>
            <a:off x="1155700" y="2603500"/>
            <a:ext cx="8824913" cy="3629025"/>
          </a:xfrm>
        </p:spPr>
        <p:txBody>
          <a:bodyPr rtlCol="0">
            <a:normAutofit fontScale="85000" lnSpcReduction="10000"/>
          </a:bodyPr>
          <a:lstStyle/>
          <a:p>
            <a:pPr eaLnBrk="1" fontAlgn="auto" hangingPunct="1">
              <a:spcAft>
                <a:spcPts val="0"/>
              </a:spcAft>
              <a:buFont typeface="Wingdings 3" charset="2"/>
              <a:buChar char=""/>
              <a:defRPr/>
            </a:pPr>
            <a:r>
              <a:rPr lang="tr-TR" b="1" dirty="0">
                <a:solidFill>
                  <a:schemeClr val="tx1">
                    <a:lumMod val="75000"/>
                    <a:lumOff val="25000"/>
                  </a:schemeClr>
                </a:solidFill>
                <a:latin typeface="+mj-lt"/>
                <a:cs typeface="Times New Roman" panose="02020603050405020304" pitchFamily="18" charset="0"/>
              </a:rPr>
              <a:t>Kanıtlanmış </a:t>
            </a:r>
            <a:r>
              <a:rPr lang="tr-TR" b="1" dirty="0" err="1">
                <a:solidFill>
                  <a:schemeClr val="tx1">
                    <a:lumMod val="75000"/>
                    <a:lumOff val="25000"/>
                  </a:schemeClr>
                </a:solidFill>
                <a:latin typeface="+mj-lt"/>
                <a:cs typeface="Times New Roman" panose="02020603050405020304" pitchFamily="18" charset="0"/>
              </a:rPr>
              <a:t>aterosklerotik</a:t>
            </a:r>
            <a:r>
              <a:rPr lang="tr-TR" b="1" dirty="0">
                <a:solidFill>
                  <a:schemeClr val="tx1">
                    <a:lumMod val="75000"/>
                    <a:lumOff val="25000"/>
                  </a:schemeClr>
                </a:solidFill>
                <a:latin typeface="+mj-lt"/>
                <a:cs typeface="Times New Roman" panose="02020603050405020304" pitchFamily="18" charset="0"/>
              </a:rPr>
              <a:t> </a:t>
            </a:r>
            <a:r>
              <a:rPr lang="tr-TR" b="1" dirty="0" err="1">
                <a:solidFill>
                  <a:schemeClr val="tx1">
                    <a:lumMod val="75000"/>
                    <a:lumOff val="25000"/>
                  </a:schemeClr>
                </a:solidFill>
                <a:latin typeface="+mj-lt"/>
                <a:cs typeface="Times New Roman" panose="02020603050405020304" pitchFamily="18" charset="0"/>
              </a:rPr>
              <a:t>kardiyovasküler</a:t>
            </a:r>
            <a:r>
              <a:rPr lang="tr-TR" b="1" dirty="0">
                <a:solidFill>
                  <a:schemeClr val="tx1">
                    <a:lumMod val="75000"/>
                    <a:lumOff val="25000"/>
                  </a:schemeClr>
                </a:solidFill>
                <a:latin typeface="+mj-lt"/>
                <a:cs typeface="Times New Roman" panose="02020603050405020304" pitchFamily="18" charset="0"/>
              </a:rPr>
              <a:t> hastalık (ASKVH) varlığı:</a:t>
            </a:r>
          </a:p>
          <a:p>
            <a:pPr marL="0" indent="0" eaLnBrk="1" fontAlgn="auto" hangingPunct="1">
              <a:spcAft>
                <a:spcPts val="0"/>
              </a:spcAft>
              <a:buFont typeface="Wingdings 3" charset="2"/>
              <a:buNone/>
              <a:defRPr/>
            </a:pPr>
            <a:r>
              <a:rPr lang="tr-TR" b="1" dirty="0">
                <a:solidFill>
                  <a:schemeClr val="tx1">
                    <a:lumMod val="75000"/>
                    <a:lumOff val="25000"/>
                  </a:schemeClr>
                </a:solidFill>
                <a:latin typeface="+mj-lt"/>
                <a:cs typeface="Times New Roman" panose="02020603050405020304" pitchFamily="18" charset="0"/>
              </a:rPr>
              <a:t> 	</a:t>
            </a:r>
            <a:r>
              <a:rPr lang="tr-TR" dirty="0">
                <a:solidFill>
                  <a:schemeClr val="tx1">
                    <a:lumMod val="75000"/>
                    <a:lumOff val="25000"/>
                  </a:schemeClr>
                </a:solidFill>
                <a:latin typeface="+mj-lt"/>
                <a:cs typeface="Times New Roman" panose="02020603050405020304" pitchFamily="18" charset="0"/>
              </a:rPr>
              <a:t>Geçirilmiş </a:t>
            </a:r>
            <a:r>
              <a:rPr lang="tr-TR" dirty="0" err="1">
                <a:solidFill>
                  <a:schemeClr val="tx1">
                    <a:lumMod val="75000"/>
                    <a:lumOff val="25000"/>
                  </a:schemeClr>
                </a:solidFill>
                <a:latin typeface="+mj-lt"/>
                <a:cs typeface="Times New Roman" panose="02020603050405020304" pitchFamily="18" charset="0"/>
              </a:rPr>
              <a:t>myokard</a:t>
            </a:r>
            <a:r>
              <a:rPr lang="tr-TR" dirty="0">
                <a:solidFill>
                  <a:schemeClr val="tx1">
                    <a:lumMod val="75000"/>
                    <a:lumOff val="25000"/>
                  </a:schemeClr>
                </a:solidFill>
                <a:latin typeface="+mj-lt"/>
                <a:cs typeface="Times New Roman" panose="02020603050405020304" pitchFamily="18" charset="0"/>
              </a:rPr>
              <a:t> </a:t>
            </a:r>
            <a:r>
              <a:rPr lang="tr-TR" dirty="0" err="1">
                <a:solidFill>
                  <a:schemeClr val="tx1">
                    <a:lumMod val="75000"/>
                    <a:lumOff val="25000"/>
                  </a:schemeClr>
                </a:solidFill>
                <a:latin typeface="+mj-lt"/>
                <a:cs typeface="Times New Roman" panose="02020603050405020304" pitchFamily="18" charset="0"/>
              </a:rPr>
              <a:t>infarktüsü</a:t>
            </a:r>
            <a:r>
              <a:rPr lang="tr-TR" dirty="0">
                <a:solidFill>
                  <a:schemeClr val="tx1">
                    <a:lumMod val="75000"/>
                    <a:lumOff val="25000"/>
                  </a:schemeClr>
                </a:solidFill>
                <a:latin typeface="+mj-lt"/>
                <a:cs typeface="Times New Roman" panose="02020603050405020304" pitchFamily="18" charset="0"/>
              </a:rPr>
              <a:t> </a:t>
            </a:r>
          </a:p>
          <a:p>
            <a:pPr marL="0" indent="0" eaLnBrk="1" fontAlgn="auto" hangingPunct="1">
              <a:spcAft>
                <a:spcPts val="0"/>
              </a:spcAft>
              <a:buFont typeface="Wingdings 3" charset="2"/>
              <a:buNone/>
              <a:defRPr/>
            </a:pPr>
            <a:r>
              <a:rPr lang="tr-TR" dirty="0">
                <a:solidFill>
                  <a:schemeClr val="tx1">
                    <a:lumMod val="75000"/>
                    <a:lumOff val="25000"/>
                  </a:schemeClr>
                </a:solidFill>
                <a:latin typeface="+mj-lt"/>
                <a:cs typeface="Times New Roman" panose="02020603050405020304" pitchFamily="18" charset="0"/>
              </a:rPr>
              <a:t>	Akut Koroner Sendrom</a:t>
            </a:r>
          </a:p>
          <a:p>
            <a:pPr marL="0" indent="0" eaLnBrk="1" fontAlgn="auto" hangingPunct="1">
              <a:spcAft>
                <a:spcPts val="0"/>
              </a:spcAft>
              <a:buFont typeface="Wingdings 3" charset="2"/>
              <a:buNone/>
              <a:defRPr/>
            </a:pPr>
            <a:r>
              <a:rPr lang="tr-TR" dirty="0">
                <a:solidFill>
                  <a:schemeClr val="tx1">
                    <a:lumMod val="75000"/>
                    <a:lumOff val="25000"/>
                  </a:schemeClr>
                </a:solidFill>
                <a:latin typeface="+mj-lt"/>
                <a:cs typeface="Times New Roman" panose="02020603050405020304" pitchFamily="18" charset="0"/>
              </a:rPr>
              <a:t>	Koroner arter </a:t>
            </a:r>
            <a:r>
              <a:rPr lang="tr-TR" dirty="0" err="1">
                <a:solidFill>
                  <a:schemeClr val="tx1">
                    <a:lumMod val="75000"/>
                    <a:lumOff val="25000"/>
                  </a:schemeClr>
                </a:solidFill>
                <a:latin typeface="+mj-lt"/>
                <a:cs typeface="Times New Roman" panose="02020603050405020304" pitchFamily="18" charset="0"/>
              </a:rPr>
              <a:t>By-pass</a:t>
            </a:r>
            <a:r>
              <a:rPr lang="tr-TR" dirty="0">
                <a:solidFill>
                  <a:schemeClr val="tx1">
                    <a:lumMod val="75000"/>
                    <a:lumOff val="25000"/>
                  </a:schemeClr>
                </a:solidFill>
                <a:latin typeface="+mj-lt"/>
                <a:cs typeface="Times New Roman" panose="02020603050405020304" pitchFamily="18" charset="0"/>
              </a:rPr>
              <a:t> operasyonu</a:t>
            </a:r>
          </a:p>
          <a:p>
            <a:pPr marL="0" indent="0" eaLnBrk="1" fontAlgn="auto" hangingPunct="1">
              <a:spcAft>
                <a:spcPts val="0"/>
              </a:spcAft>
              <a:buFont typeface="Wingdings 3" charset="2"/>
              <a:buNone/>
              <a:defRPr/>
            </a:pPr>
            <a:r>
              <a:rPr lang="tr-TR" dirty="0">
                <a:solidFill>
                  <a:schemeClr val="tx1">
                    <a:lumMod val="75000"/>
                    <a:lumOff val="25000"/>
                  </a:schemeClr>
                </a:solidFill>
                <a:latin typeface="+mj-lt"/>
                <a:cs typeface="Times New Roman" panose="02020603050405020304" pitchFamily="18" charset="0"/>
              </a:rPr>
              <a:t>	</a:t>
            </a:r>
            <a:r>
              <a:rPr lang="tr-TR" dirty="0" err="1">
                <a:solidFill>
                  <a:schemeClr val="tx1">
                    <a:lumMod val="75000"/>
                    <a:lumOff val="25000"/>
                  </a:schemeClr>
                </a:solidFill>
                <a:latin typeface="+mj-lt"/>
                <a:cs typeface="Times New Roman" panose="02020603050405020304" pitchFamily="18" charset="0"/>
              </a:rPr>
              <a:t>Revaskülarizasyon</a:t>
            </a:r>
            <a:r>
              <a:rPr lang="tr-TR" dirty="0">
                <a:solidFill>
                  <a:schemeClr val="tx1">
                    <a:lumMod val="75000"/>
                    <a:lumOff val="25000"/>
                  </a:schemeClr>
                </a:solidFill>
                <a:latin typeface="+mj-lt"/>
                <a:cs typeface="Times New Roman" panose="02020603050405020304" pitchFamily="18" charset="0"/>
              </a:rPr>
              <a:t> işlemleri</a:t>
            </a:r>
          </a:p>
          <a:p>
            <a:pPr marL="0" indent="0" eaLnBrk="1" fontAlgn="auto" hangingPunct="1">
              <a:spcAft>
                <a:spcPts val="0"/>
              </a:spcAft>
              <a:buFont typeface="Wingdings 3" charset="2"/>
              <a:buNone/>
              <a:defRPr/>
            </a:pPr>
            <a:r>
              <a:rPr lang="tr-TR" dirty="0">
                <a:solidFill>
                  <a:schemeClr val="tx1">
                    <a:lumMod val="75000"/>
                    <a:lumOff val="25000"/>
                  </a:schemeClr>
                </a:solidFill>
                <a:latin typeface="+mj-lt"/>
                <a:cs typeface="Times New Roman" panose="02020603050405020304" pitchFamily="18" charset="0"/>
              </a:rPr>
              <a:t>	</a:t>
            </a:r>
            <a:r>
              <a:rPr lang="tr-TR" dirty="0" err="1">
                <a:solidFill>
                  <a:schemeClr val="tx1">
                    <a:lumMod val="75000"/>
                    <a:lumOff val="25000"/>
                  </a:schemeClr>
                </a:solidFill>
                <a:latin typeface="+mj-lt"/>
                <a:cs typeface="Times New Roman" panose="02020603050405020304" pitchFamily="18" charset="0"/>
              </a:rPr>
              <a:t>Periferik</a:t>
            </a:r>
            <a:r>
              <a:rPr lang="tr-TR" dirty="0">
                <a:solidFill>
                  <a:schemeClr val="tx1">
                    <a:lumMod val="75000"/>
                    <a:lumOff val="25000"/>
                  </a:schemeClr>
                </a:solidFill>
                <a:latin typeface="+mj-lt"/>
                <a:cs typeface="Times New Roman" panose="02020603050405020304" pitchFamily="18" charset="0"/>
              </a:rPr>
              <a:t> Arter Hastalığı</a:t>
            </a:r>
          </a:p>
          <a:p>
            <a:pPr marL="0" indent="0" eaLnBrk="1" fontAlgn="auto" hangingPunct="1">
              <a:spcAft>
                <a:spcPts val="0"/>
              </a:spcAft>
              <a:buFont typeface="Wingdings 3" charset="2"/>
              <a:buNone/>
              <a:defRPr/>
            </a:pPr>
            <a:r>
              <a:rPr lang="tr-TR" dirty="0">
                <a:solidFill>
                  <a:schemeClr val="tx1">
                    <a:lumMod val="75000"/>
                    <a:lumOff val="25000"/>
                  </a:schemeClr>
                </a:solidFill>
                <a:latin typeface="+mj-lt"/>
                <a:cs typeface="Times New Roman" panose="02020603050405020304" pitchFamily="18" charset="0"/>
              </a:rPr>
              <a:t>	</a:t>
            </a:r>
            <a:r>
              <a:rPr lang="tr-TR" dirty="0" err="1">
                <a:solidFill>
                  <a:schemeClr val="tx1">
                    <a:lumMod val="75000"/>
                    <a:lumOff val="25000"/>
                  </a:schemeClr>
                </a:solidFill>
                <a:latin typeface="+mj-lt"/>
                <a:cs typeface="Times New Roman" panose="02020603050405020304" pitchFamily="18" charset="0"/>
              </a:rPr>
              <a:t>Abdominal</a:t>
            </a:r>
            <a:r>
              <a:rPr lang="tr-TR" dirty="0">
                <a:solidFill>
                  <a:schemeClr val="tx1">
                    <a:lumMod val="75000"/>
                    <a:lumOff val="25000"/>
                  </a:schemeClr>
                </a:solidFill>
                <a:latin typeface="+mj-lt"/>
                <a:cs typeface="Times New Roman" panose="02020603050405020304" pitchFamily="18" charset="0"/>
              </a:rPr>
              <a:t> Aort Anevrizması </a:t>
            </a:r>
          </a:p>
          <a:p>
            <a:pPr marL="0" indent="0" eaLnBrk="1" fontAlgn="auto" hangingPunct="1">
              <a:spcAft>
                <a:spcPts val="0"/>
              </a:spcAft>
              <a:buFont typeface="Wingdings 3" charset="2"/>
              <a:buNone/>
              <a:defRPr/>
            </a:pPr>
            <a:r>
              <a:rPr lang="tr-TR" dirty="0">
                <a:solidFill>
                  <a:schemeClr val="tx1">
                    <a:lumMod val="75000"/>
                    <a:lumOff val="25000"/>
                  </a:schemeClr>
                </a:solidFill>
                <a:latin typeface="+mj-lt"/>
                <a:cs typeface="Times New Roman" panose="02020603050405020304" pitchFamily="18" charset="0"/>
              </a:rPr>
              <a:t>	</a:t>
            </a:r>
            <a:r>
              <a:rPr lang="tr-TR" dirty="0" err="1">
                <a:solidFill>
                  <a:schemeClr val="tx1">
                    <a:lumMod val="75000"/>
                    <a:lumOff val="25000"/>
                  </a:schemeClr>
                </a:solidFill>
                <a:latin typeface="+mj-lt"/>
                <a:cs typeface="Times New Roman" panose="02020603050405020304" pitchFamily="18" charset="0"/>
              </a:rPr>
              <a:t>Karotis</a:t>
            </a:r>
            <a:r>
              <a:rPr lang="tr-TR" dirty="0">
                <a:solidFill>
                  <a:schemeClr val="tx1">
                    <a:lumMod val="75000"/>
                    <a:lumOff val="25000"/>
                  </a:schemeClr>
                </a:solidFill>
                <a:latin typeface="+mj-lt"/>
                <a:cs typeface="Times New Roman" panose="02020603050405020304" pitchFamily="18" charset="0"/>
              </a:rPr>
              <a:t> Arter Darlığı</a:t>
            </a:r>
          </a:p>
          <a:p>
            <a:pPr marL="0" indent="0" eaLnBrk="1" fontAlgn="auto" hangingPunct="1">
              <a:spcAft>
                <a:spcPts val="0"/>
              </a:spcAft>
              <a:buFont typeface="Wingdings 3" charset="2"/>
              <a:buNone/>
              <a:defRPr/>
            </a:pPr>
            <a:r>
              <a:rPr lang="tr-TR" dirty="0">
                <a:solidFill>
                  <a:schemeClr val="tx1">
                    <a:lumMod val="75000"/>
                    <a:lumOff val="25000"/>
                  </a:schemeClr>
                </a:solidFill>
                <a:latin typeface="+mj-lt"/>
                <a:cs typeface="Times New Roman" panose="02020603050405020304" pitchFamily="18" charset="0"/>
              </a:rPr>
              <a:t>         </a:t>
            </a:r>
            <a:r>
              <a:rPr lang="tr-TR" dirty="0" err="1">
                <a:solidFill>
                  <a:schemeClr val="tx1">
                    <a:lumMod val="75000"/>
                    <a:lumOff val="25000"/>
                  </a:schemeClr>
                </a:solidFill>
                <a:latin typeface="+mj-lt"/>
                <a:cs typeface="Times New Roman" panose="02020603050405020304" pitchFamily="18" charset="0"/>
              </a:rPr>
              <a:t>İskemik</a:t>
            </a:r>
            <a:r>
              <a:rPr lang="tr-TR" dirty="0">
                <a:solidFill>
                  <a:schemeClr val="tx1">
                    <a:lumMod val="75000"/>
                    <a:lumOff val="25000"/>
                  </a:schemeClr>
                </a:solidFill>
                <a:latin typeface="+mj-lt"/>
                <a:cs typeface="Times New Roman" panose="02020603050405020304" pitchFamily="18" charset="0"/>
              </a:rPr>
              <a:t> İnme</a:t>
            </a:r>
          </a:p>
          <a:p>
            <a:pPr eaLnBrk="1" fontAlgn="auto" hangingPunct="1">
              <a:spcAft>
                <a:spcPts val="0"/>
              </a:spcAft>
              <a:buFont typeface="Wingdings 3" charset="2"/>
              <a:buChar char=""/>
              <a:defRPr/>
            </a:pPr>
            <a:r>
              <a:rPr lang="nn-NO" b="1" dirty="0">
                <a:solidFill>
                  <a:schemeClr val="tx1">
                    <a:lumMod val="75000"/>
                    <a:lumOff val="25000"/>
                  </a:schemeClr>
                </a:solidFill>
                <a:latin typeface="+mj-lt"/>
                <a:cs typeface="Times New Roman" panose="02020603050405020304" pitchFamily="18" charset="0"/>
              </a:rPr>
              <a:t>Tip 2 Diyabet yada organ hasarı olan Tip 1 Diyabetikler</a:t>
            </a:r>
          </a:p>
          <a:p>
            <a:pPr eaLnBrk="1" fontAlgn="auto" hangingPunct="1">
              <a:spcAft>
                <a:spcPts val="0"/>
              </a:spcAft>
              <a:buFont typeface="Wingdings 3" charset="2"/>
              <a:buChar char=""/>
              <a:defRPr/>
            </a:pPr>
            <a:r>
              <a:rPr lang="tr-TR" b="1" dirty="0">
                <a:solidFill>
                  <a:schemeClr val="tx1">
                    <a:lumMod val="75000"/>
                    <a:lumOff val="25000"/>
                  </a:schemeClr>
                </a:solidFill>
                <a:latin typeface="+mj-lt"/>
                <a:cs typeface="Times New Roman" panose="02020603050405020304" pitchFamily="18" charset="0"/>
              </a:rPr>
              <a:t>KBH (Orta-Şiddetli) </a:t>
            </a:r>
            <a:r>
              <a:rPr lang="tr-TR" dirty="0">
                <a:solidFill>
                  <a:schemeClr val="tx1">
                    <a:lumMod val="75000"/>
                    <a:lumOff val="25000"/>
                  </a:schemeClr>
                </a:solidFill>
                <a:latin typeface="+mj-lt"/>
                <a:cs typeface="Times New Roman" panose="02020603050405020304" pitchFamily="18" charset="0"/>
              </a:rPr>
              <a:t>(GFR &lt; 60 </a:t>
            </a:r>
            <a:r>
              <a:rPr lang="tr-TR" dirty="0" err="1">
                <a:solidFill>
                  <a:schemeClr val="tx1">
                    <a:lumMod val="75000"/>
                    <a:lumOff val="25000"/>
                  </a:schemeClr>
                </a:solidFill>
                <a:latin typeface="+mj-lt"/>
                <a:cs typeface="Times New Roman" panose="02020603050405020304" pitchFamily="18" charset="0"/>
              </a:rPr>
              <a:t>mL</a:t>
            </a:r>
            <a:r>
              <a:rPr lang="tr-TR" dirty="0">
                <a:solidFill>
                  <a:schemeClr val="tx1">
                    <a:lumMod val="75000"/>
                    <a:lumOff val="25000"/>
                  </a:schemeClr>
                </a:solidFill>
                <a:latin typeface="+mj-lt"/>
                <a:cs typeface="Times New Roman" panose="02020603050405020304" pitchFamily="18" charset="0"/>
              </a:rPr>
              <a:t>/</a:t>
            </a:r>
            <a:r>
              <a:rPr lang="tr-TR" dirty="0" err="1">
                <a:solidFill>
                  <a:schemeClr val="tx1">
                    <a:lumMod val="75000"/>
                    <a:lumOff val="25000"/>
                  </a:schemeClr>
                </a:solidFill>
                <a:latin typeface="+mj-lt"/>
                <a:cs typeface="Times New Roman" panose="02020603050405020304" pitchFamily="18" charset="0"/>
              </a:rPr>
              <a:t>dk</a:t>
            </a:r>
            <a:r>
              <a:rPr lang="tr-TR" dirty="0">
                <a:solidFill>
                  <a:schemeClr val="tx1">
                    <a:lumMod val="75000"/>
                    <a:lumOff val="25000"/>
                  </a:schemeClr>
                </a:solidFill>
                <a:latin typeface="+mj-lt"/>
                <a:cs typeface="Times New Roman" panose="02020603050405020304" pitchFamily="18" charset="0"/>
              </a:rPr>
              <a:t>/1.73 m2)</a:t>
            </a:r>
          </a:p>
          <a:p>
            <a:pPr eaLnBrk="1" fontAlgn="auto" hangingPunct="1">
              <a:spcAft>
                <a:spcPts val="0"/>
              </a:spcAft>
              <a:buFont typeface="Wingdings 3" charset="2"/>
              <a:buChar char=""/>
              <a:defRPr/>
            </a:pPr>
            <a:endParaRPr lang="tr-TR"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Unvan 1"/>
          <p:cNvSpPr>
            <a:spLocks noGrp="1"/>
          </p:cNvSpPr>
          <p:nvPr>
            <p:ph type="title"/>
          </p:nvPr>
        </p:nvSpPr>
        <p:spPr/>
        <p:txBody>
          <a:bodyPr/>
          <a:lstStyle/>
          <a:p>
            <a:pPr eaLnBrk="1" hangingPunct="1"/>
            <a:r>
              <a:rPr lang="tr-TR" smtClean="0"/>
              <a:t>Toplam kardiyovasküler riskin değerlendirilmesi</a:t>
            </a:r>
          </a:p>
        </p:txBody>
      </p:sp>
      <p:sp>
        <p:nvSpPr>
          <p:cNvPr id="59394" name="İçerik Yer Tutucusu 2"/>
          <p:cNvSpPr>
            <a:spLocks noGrp="1"/>
          </p:cNvSpPr>
          <p:nvPr>
            <p:ph idx="1"/>
          </p:nvPr>
        </p:nvSpPr>
        <p:spPr>
          <a:xfrm>
            <a:off x="1155700" y="2603500"/>
            <a:ext cx="8824913" cy="3416300"/>
          </a:xfrm>
        </p:spPr>
        <p:txBody>
          <a:bodyPr/>
          <a:lstStyle/>
          <a:p>
            <a:pPr eaLnBrk="1" hangingPunct="1"/>
            <a:endParaRPr lang="tr-TR" smtClean="0"/>
          </a:p>
          <a:p>
            <a:pPr eaLnBrk="1" hangingPunct="1"/>
            <a:r>
              <a:rPr lang="tr-TR" smtClean="0"/>
              <a:t>KAH ve eşdeğeri hastalık varlığında hasta çok yüksek risk grubunda olacağından risk skoru hesaplanmasına gerek yoktur. Bu hastalara sekonder koruma amaçlı tedavi planı yapılmalıdır.</a:t>
            </a:r>
          </a:p>
          <a:p>
            <a:pPr eaLnBrk="1" hangingPunct="1"/>
            <a:r>
              <a:rPr lang="tr-TR" smtClean="0"/>
              <a:t>KAH ve eşdeğeri hastalık yok ise hastanın toplam kardiyovasküler riski değerlendirilmelidir.</a:t>
            </a:r>
          </a:p>
          <a:p>
            <a:pPr eaLnBrk="1" hangingPunct="1"/>
            <a:endParaRPr lang="tr-TR"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Unvan 1"/>
          <p:cNvSpPr>
            <a:spLocks noGrp="1"/>
          </p:cNvSpPr>
          <p:nvPr>
            <p:ph type="title"/>
          </p:nvPr>
        </p:nvSpPr>
        <p:spPr/>
        <p:txBody>
          <a:bodyPr/>
          <a:lstStyle/>
          <a:p>
            <a:pPr eaLnBrk="1" hangingPunct="1"/>
            <a:r>
              <a:rPr lang="tr-TR" smtClean="0"/>
              <a:t>Toplam kardiyovasküler riskin değerlendirilmesi</a:t>
            </a:r>
          </a:p>
        </p:txBody>
      </p:sp>
      <p:sp>
        <p:nvSpPr>
          <p:cNvPr id="60418" name="İçerik Yer Tutucusu 2"/>
          <p:cNvSpPr>
            <a:spLocks noGrp="1"/>
          </p:cNvSpPr>
          <p:nvPr>
            <p:ph idx="1"/>
          </p:nvPr>
        </p:nvSpPr>
        <p:spPr>
          <a:xfrm>
            <a:off x="1155700" y="2603500"/>
            <a:ext cx="8824913" cy="3416300"/>
          </a:xfrm>
        </p:spPr>
        <p:txBody>
          <a:bodyPr/>
          <a:lstStyle/>
          <a:p>
            <a:pPr eaLnBrk="1" hangingPunct="1"/>
            <a:endParaRPr lang="tr-TR" smtClean="0"/>
          </a:p>
          <a:p>
            <a:pPr eaLnBrk="1" hangingPunct="1"/>
            <a:r>
              <a:rPr lang="tr-TR" smtClean="0"/>
              <a:t>Toplam kardiyovasküler risk günümüzde genellikle 40 yaş üzerindeki yetişkinlerde, 10 yıllık bir dönem için hesaplanmaktadır.</a:t>
            </a:r>
          </a:p>
          <a:p>
            <a:pPr eaLnBrk="1" hangingPunct="1"/>
            <a:r>
              <a:rPr lang="tr-TR" smtClean="0"/>
              <a:t>ESC/EAS kılavuzunda belirtilen SCORE hesaplama modeli kullanılmaktadır</a:t>
            </a:r>
          </a:p>
          <a:p>
            <a:pPr eaLnBrk="1" hangingPunct="1"/>
            <a:r>
              <a:rPr lang="tr-TR" smtClean="0"/>
              <a:t>SCORE sistemi  daha önce bilinen kalp damar hastalığı olmayan bir kişide, 10 yıl içinde görülecek ilk aterosklerotik olaya (myokard infarktüsü, inme, damar tıkanıklığı ile seyreden diğer durumlar, ani kardiyak ölüm) bağlı ölüm riskini hesaplamaktadır.</a:t>
            </a:r>
          </a:p>
          <a:p>
            <a:pPr eaLnBrk="1" hangingPunct="1"/>
            <a:endParaRPr lang="tr-TR"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dirty="0"/>
          </a:p>
        </p:txBody>
      </p:sp>
      <p:sp>
        <p:nvSpPr>
          <p:cNvPr id="20" name="Rectangle 19">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642938" y="801688"/>
            <a:ext cx="11001375" cy="52482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1446" name="Picture 3"/>
          <p:cNvPicPr>
            <a:picLocks noChangeAspect="1" noChangeArrowheads="1"/>
          </p:cNvPicPr>
          <p:nvPr/>
        </p:nvPicPr>
        <p:blipFill>
          <a:blip r:embed="rId3"/>
          <a:srcRect/>
          <a:stretch>
            <a:fillRect/>
          </a:stretch>
        </p:blipFill>
        <p:spPr bwMode="auto">
          <a:xfrm>
            <a:off x="3152775" y="923925"/>
            <a:ext cx="5670550" cy="5003800"/>
          </a:xfrm>
          <a:prstGeom prst="rect">
            <a:avLst/>
          </a:prstGeom>
          <a:noFill/>
          <a:ln w="9525">
            <a:noFill/>
            <a:miter lim="800000"/>
            <a:headEnd/>
            <a:tailEnd/>
          </a:ln>
        </p:spPr>
      </p:pic>
      <p:sp>
        <p:nvSpPr>
          <p:cNvPr id="22" name="Rectangle 21">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İçerik Yer Tutucusu 3"/>
          <p:cNvPicPr>
            <a:picLocks noChangeAspect="1"/>
          </p:cNvPicPr>
          <p:nvPr/>
        </p:nvPicPr>
        <p:blipFill>
          <a:blip r:embed="rId2"/>
          <a:srcRect/>
          <a:stretch>
            <a:fillRect/>
          </a:stretch>
        </p:blipFill>
        <p:spPr bwMode="auto">
          <a:xfrm>
            <a:off x="1819275" y="1293813"/>
            <a:ext cx="8553450" cy="46228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Unvan 1"/>
          <p:cNvSpPr>
            <a:spLocks noGrp="1"/>
          </p:cNvSpPr>
          <p:nvPr>
            <p:ph type="title"/>
          </p:nvPr>
        </p:nvSpPr>
        <p:spPr/>
        <p:txBody>
          <a:bodyPr/>
          <a:lstStyle/>
          <a:p>
            <a:pPr eaLnBrk="1" hangingPunct="1"/>
            <a:r>
              <a:rPr lang="tr-TR" smtClean="0"/>
              <a:t> Dislipidemi Olgusunda Tedavi Kararı</a:t>
            </a:r>
          </a:p>
        </p:txBody>
      </p:sp>
      <p:pic>
        <p:nvPicPr>
          <p:cNvPr id="63490" name="İçerik Yer Tutucusu 4"/>
          <p:cNvPicPr>
            <a:picLocks noGrp="1" noChangeAspect="1"/>
          </p:cNvPicPr>
          <p:nvPr>
            <p:ph idx="1"/>
          </p:nvPr>
        </p:nvPicPr>
        <p:blipFill>
          <a:blip r:embed="rId2"/>
          <a:srcRect/>
          <a:stretch>
            <a:fillRect/>
          </a:stretch>
        </p:blipFill>
        <p:spPr>
          <a:xfrm>
            <a:off x="2616200" y="2419350"/>
            <a:ext cx="6865938" cy="426561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4818" name="Group 9"/>
          <p:cNvGrpSpPr>
            <a:grpSpLocks noGrp="1" noUngrp="1" noRot="1" noChangeAspect="1" noMove="1" noResize="1"/>
          </p:cNvGrpSpPr>
          <p:nvPr/>
        </p:nvGrpSpPr>
        <p:grpSpPr bwMode="auto">
          <a:xfrm>
            <a:off x="0" y="0"/>
            <a:ext cx="12192000" cy="6858000"/>
            <a:chOff x="0" y="0"/>
            <a:chExt cx="12192000" cy="6858000"/>
          </a:xfrm>
        </p:grpSpPr>
        <p:sp>
          <p:nvSpPr>
            <p:cNvPr id="11" name="Rectangle 10">
              <a:extLst>
                <a:ext uri="{FF2B5EF4-FFF2-40B4-BE49-F238E27FC236}"/>
                <a:ext uri="{C183D7F6-B498-43B3-948B-1728B52AA6E4}"/>
              </a:extLst>
            </p:cNvPr>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ext uri="{C183D7F6-B498-43B3-948B-1728B52AA6E4}"/>
              </a:extLst>
            </p:cNvPr>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ext uri="{C183D7F6-B498-43B3-948B-1728B52AA6E4}"/>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Rectangle 13">
              <a:extLst>
                <a:ext uri="{FF2B5EF4-FFF2-40B4-BE49-F238E27FC236}"/>
                <a:ext uri="{C183D7F6-B498-43B3-948B-1728B52AA6E4}"/>
              </a:extLst>
            </p:cNvPr>
            <p:cNvSpPr/>
            <p:nvPr/>
          </p:nvSpPr>
          <p:spPr bwMode="gray">
            <a:xfrm>
              <a:off x="5713413" y="401638"/>
              <a:ext cx="6054725"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4832" name="Freeform 5"/>
            <p:cNvSpPr>
              <a:spLocks/>
            </p:cNvSpPr>
            <p:nvPr/>
          </p:nvSpPr>
          <p:spPr bwMode="gray">
            <a:xfrm rot="-5677511">
              <a:off x="3140485" y="1826078"/>
              <a:ext cx="3299407" cy="440924"/>
            </a:xfrm>
            <a:custGeom>
              <a:avLst/>
              <a:gdLst>
                <a:gd name="T0" fmla="*/ 85 w 10000"/>
                <a:gd name="T1" fmla="*/ 2532 h 5291"/>
                <a:gd name="T2" fmla="*/ 9958 w 10000"/>
                <a:gd name="T3" fmla="*/ 5291 h 5291"/>
                <a:gd name="T4" fmla="*/ 10000 w 10000"/>
                <a:gd name="T5" fmla="*/ 0 h 5291"/>
                <a:gd name="T6" fmla="*/ 10000 w 10000"/>
                <a:gd name="T7" fmla="*/ 0 h 5291"/>
                <a:gd name="T8" fmla="*/ 9667 w 10000"/>
                <a:gd name="T9" fmla="*/ 204 h 5291"/>
                <a:gd name="T10" fmla="*/ 9334 w 10000"/>
                <a:gd name="T11" fmla="*/ 400 h 5291"/>
                <a:gd name="T12" fmla="*/ 9001 w 10000"/>
                <a:gd name="T13" fmla="*/ 590 h 5291"/>
                <a:gd name="T14" fmla="*/ 8667 w 10000"/>
                <a:gd name="T15" fmla="*/ 753 h 5291"/>
                <a:gd name="T16" fmla="*/ 8333 w 10000"/>
                <a:gd name="T17" fmla="*/ 917 h 5291"/>
                <a:gd name="T18" fmla="*/ 7999 w 10000"/>
                <a:gd name="T19" fmla="*/ 1071 h 5291"/>
                <a:gd name="T20" fmla="*/ 7669 w 10000"/>
                <a:gd name="T21" fmla="*/ 1202 h 5291"/>
                <a:gd name="T22" fmla="*/ 7333 w 10000"/>
                <a:gd name="T23" fmla="*/ 1325 h 5291"/>
                <a:gd name="T24" fmla="*/ 7000 w 10000"/>
                <a:gd name="T25" fmla="*/ 1440 h 5291"/>
                <a:gd name="T26" fmla="*/ 6673 w 10000"/>
                <a:gd name="T27" fmla="*/ 1538 h 5291"/>
                <a:gd name="T28" fmla="*/ 6340 w 10000"/>
                <a:gd name="T29" fmla="*/ 1636 h 5291"/>
                <a:gd name="T30" fmla="*/ 6013 w 10000"/>
                <a:gd name="T31" fmla="*/ 1719 h 5291"/>
                <a:gd name="T32" fmla="*/ 5686 w 10000"/>
                <a:gd name="T33" fmla="*/ 1784 h 5291"/>
                <a:gd name="T34" fmla="*/ 5359 w 10000"/>
                <a:gd name="T35" fmla="*/ 1850 h 5291"/>
                <a:gd name="T36" fmla="*/ 5036 w 10000"/>
                <a:gd name="T37" fmla="*/ 1906 h 5291"/>
                <a:gd name="T38" fmla="*/ 4717 w 10000"/>
                <a:gd name="T39" fmla="*/ 1948 h 5291"/>
                <a:gd name="T40" fmla="*/ 4396 w 10000"/>
                <a:gd name="T41" fmla="*/ 1980 h 5291"/>
                <a:gd name="T42" fmla="*/ 4079 w 10000"/>
                <a:gd name="T43" fmla="*/ 2013 h 5291"/>
                <a:gd name="T44" fmla="*/ 3766 w 10000"/>
                <a:gd name="T45" fmla="*/ 2029 h 5291"/>
                <a:gd name="T46" fmla="*/ 3454 w 10000"/>
                <a:gd name="T47" fmla="*/ 2046 h 5291"/>
                <a:gd name="T48" fmla="*/ 3145 w 10000"/>
                <a:gd name="T49" fmla="*/ 2053 h 5291"/>
                <a:gd name="T50" fmla="*/ 2839 w 10000"/>
                <a:gd name="T51" fmla="*/ 2046 h 5291"/>
                <a:gd name="T52" fmla="*/ 2537 w 10000"/>
                <a:gd name="T53" fmla="*/ 2046 h 5291"/>
                <a:gd name="T54" fmla="*/ 2238 w 10000"/>
                <a:gd name="T55" fmla="*/ 2029 h 5291"/>
                <a:gd name="T56" fmla="*/ 1943 w 10000"/>
                <a:gd name="T57" fmla="*/ 2004 h 5291"/>
                <a:gd name="T58" fmla="*/ 1653 w 10000"/>
                <a:gd name="T59" fmla="*/ 1980 h 5291"/>
                <a:gd name="T60" fmla="*/ 1368 w 10000"/>
                <a:gd name="T61" fmla="*/ 1955 h 5291"/>
                <a:gd name="T62" fmla="*/ 1085 w 10000"/>
                <a:gd name="T63" fmla="*/ 1915 h 5291"/>
                <a:gd name="T64" fmla="*/ 806 w 10000"/>
                <a:gd name="T65" fmla="*/ 1873 h 5291"/>
                <a:gd name="T66" fmla="*/ 533 w 10000"/>
                <a:gd name="T67" fmla="*/ 1833 h 5291"/>
                <a:gd name="T68" fmla="*/ 0 w 10000"/>
                <a:gd name="T69" fmla="*/ 1726 h 5291"/>
                <a:gd name="T70" fmla="*/ 85 w 10000"/>
                <a:gd name="T71" fmla="*/ 2532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000"/>
                <a:gd name="T109" fmla="*/ 0 h 5291"/>
                <a:gd name="T110" fmla="*/ 10000 w 10000"/>
                <a:gd name="T111" fmla="*/ 5291 h 529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w="9525">
              <a:noFill/>
              <a:round/>
              <a:headEnd/>
              <a:tailEnd/>
            </a:ln>
          </p:spPr>
          <p:txBody>
            <a:bodyPr/>
            <a:lstStyle/>
            <a:p>
              <a:endParaRPr lang="tr-TR"/>
            </a:p>
          </p:txBody>
        </p:sp>
        <p:sp>
          <p:nvSpPr>
            <p:cNvPr id="34833" name="Freeform 5"/>
            <p:cNvSpPr>
              <a:spLocks/>
            </p:cNvSpPr>
            <p:nvPr/>
          </p:nvSpPr>
          <p:spPr bwMode="gray">
            <a:xfrm rot="-5400000">
              <a:off x="2229377" y="2801721"/>
              <a:ext cx="6053670" cy="1254558"/>
            </a:xfrm>
            <a:custGeom>
              <a:avLst/>
              <a:gdLst>
                <a:gd name="T0" fmla="*/ 0 w 10000"/>
                <a:gd name="T1" fmla="*/ 0 h 8000"/>
                <a:gd name="T2" fmla="*/ 0 w 10000"/>
                <a:gd name="T3" fmla="*/ 7970 h 8000"/>
                <a:gd name="T4" fmla="*/ 10000 w 10000"/>
                <a:gd name="T5" fmla="*/ 8000 h 8000"/>
                <a:gd name="T6" fmla="*/ 10000 w 10000"/>
                <a:gd name="T7" fmla="*/ 7 h 8000"/>
                <a:gd name="T8" fmla="*/ 10000 w 10000"/>
                <a:gd name="T9" fmla="*/ 7 h 8000"/>
                <a:gd name="T10" fmla="*/ 9773 w 10000"/>
                <a:gd name="T11" fmla="*/ 156 h 8000"/>
                <a:gd name="T12" fmla="*/ 9547 w 10000"/>
                <a:gd name="T13" fmla="*/ 298 h 8000"/>
                <a:gd name="T14" fmla="*/ 9320 w 10000"/>
                <a:gd name="T15" fmla="*/ 437 h 8000"/>
                <a:gd name="T16" fmla="*/ 9092 w 10000"/>
                <a:gd name="T17" fmla="*/ 556 h 8000"/>
                <a:gd name="T18" fmla="*/ 8865 w 10000"/>
                <a:gd name="T19" fmla="*/ 676 h 8000"/>
                <a:gd name="T20" fmla="*/ 8637 w 10000"/>
                <a:gd name="T21" fmla="*/ 788 h 8000"/>
                <a:gd name="T22" fmla="*/ 8412 w 10000"/>
                <a:gd name="T23" fmla="*/ 884 h 8000"/>
                <a:gd name="T24" fmla="*/ 8184 w 10000"/>
                <a:gd name="T25" fmla="*/ 975 h 8000"/>
                <a:gd name="T26" fmla="*/ 7957 w 10000"/>
                <a:gd name="T27" fmla="*/ 1058 h 8000"/>
                <a:gd name="T28" fmla="*/ 7734 w 10000"/>
                <a:gd name="T29" fmla="*/ 1130 h 8000"/>
                <a:gd name="T30" fmla="*/ 7508 w 10000"/>
                <a:gd name="T31" fmla="*/ 1202 h 8000"/>
                <a:gd name="T32" fmla="*/ 7285 w 10000"/>
                <a:gd name="T33" fmla="*/ 1262 h 8000"/>
                <a:gd name="T34" fmla="*/ 7062 w 10000"/>
                <a:gd name="T35" fmla="*/ 1309 h 8000"/>
                <a:gd name="T36" fmla="*/ 6840 w 10000"/>
                <a:gd name="T37" fmla="*/ 1358 h 8000"/>
                <a:gd name="T38" fmla="*/ 6620 w 10000"/>
                <a:gd name="T39" fmla="*/ 1399 h 8000"/>
                <a:gd name="T40" fmla="*/ 6402 w 10000"/>
                <a:gd name="T41" fmla="*/ 1428 h 8000"/>
                <a:gd name="T42" fmla="*/ 6184 w 10000"/>
                <a:gd name="T43" fmla="*/ 1453 h 8000"/>
                <a:gd name="T44" fmla="*/ 5968 w 10000"/>
                <a:gd name="T45" fmla="*/ 1477 h 8000"/>
                <a:gd name="T46" fmla="*/ 5755 w 10000"/>
                <a:gd name="T47" fmla="*/ 1488 h 8000"/>
                <a:gd name="T48" fmla="*/ 5542 w 10000"/>
                <a:gd name="T49" fmla="*/ 1500 h 8000"/>
                <a:gd name="T50" fmla="*/ 5332 w 10000"/>
                <a:gd name="T51" fmla="*/ 1506 h 8000"/>
                <a:gd name="T52" fmla="*/ 5124 w 10000"/>
                <a:gd name="T53" fmla="*/ 1500 h 8000"/>
                <a:gd name="T54" fmla="*/ 4918 w 10000"/>
                <a:gd name="T55" fmla="*/ 1500 h 8000"/>
                <a:gd name="T56" fmla="*/ 4714 w 10000"/>
                <a:gd name="T57" fmla="*/ 1488 h 8000"/>
                <a:gd name="T58" fmla="*/ 4514 w 10000"/>
                <a:gd name="T59" fmla="*/ 1470 h 8000"/>
                <a:gd name="T60" fmla="*/ 4316 w 10000"/>
                <a:gd name="T61" fmla="*/ 1453 h 8000"/>
                <a:gd name="T62" fmla="*/ 4122 w 10000"/>
                <a:gd name="T63" fmla="*/ 1434 h 8000"/>
                <a:gd name="T64" fmla="*/ 3929 w 10000"/>
                <a:gd name="T65" fmla="*/ 1405 h 8000"/>
                <a:gd name="T66" fmla="*/ 3739 w 10000"/>
                <a:gd name="T67" fmla="*/ 1374 h 8000"/>
                <a:gd name="T68" fmla="*/ 3553 w 10000"/>
                <a:gd name="T69" fmla="*/ 1346 h 8000"/>
                <a:gd name="T70" fmla="*/ 3190 w 10000"/>
                <a:gd name="T71" fmla="*/ 1267 h 8000"/>
                <a:gd name="T72" fmla="*/ 2842 w 10000"/>
                <a:gd name="T73" fmla="*/ 1183 h 8000"/>
                <a:gd name="T74" fmla="*/ 2508 w 10000"/>
                <a:gd name="T75" fmla="*/ 1095 h 8000"/>
                <a:gd name="T76" fmla="*/ 2192 w 10000"/>
                <a:gd name="T77" fmla="*/ 998 h 8000"/>
                <a:gd name="T78" fmla="*/ 1890 w 10000"/>
                <a:gd name="T79" fmla="*/ 897 h 8000"/>
                <a:gd name="T80" fmla="*/ 1610 w 10000"/>
                <a:gd name="T81" fmla="*/ 788 h 8000"/>
                <a:gd name="T82" fmla="*/ 1347 w 10000"/>
                <a:gd name="T83" fmla="*/ 681 h 8000"/>
                <a:gd name="T84" fmla="*/ 1105 w 10000"/>
                <a:gd name="T85" fmla="*/ 574 h 8000"/>
                <a:gd name="T86" fmla="*/ 883 w 10000"/>
                <a:gd name="T87" fmla="*/ 473 h 8000"/>
                <a:gd name="T88" fmla="*/ 686 w 10000"/>
                <a:gd name="T89" fmla="*/ 377 h 8000"/>
                <a:gd name="T90" fmla="*/ 508 w 10000"/>
                <a:gd name="T91" fmla="*/ 286 h 8000"/>
                <a:gd name="T92" fmla="*/ 358 w 10000"/>
                <a:gd name="T93" fmla="*/ 210 h 8000"/>
                <a:gd name="T94" fmla="*/ 232 w 10000"/>
                <a:gd name="T95" fmla="*/ 138 h 8000"/>
                <a:gd name="T96" fmla="*/ 59 w 10000"/>
                <a:gd name="T97" fmla="*/ 35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000"/>
                <a:gd name="T154" fmla="*/ 0 h 8000"/>
                <a:gd name="T155" fmla="*/ 10000 w 10000"/>
                <a:gd name="T156" fmla="*/ 8000 h 8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w="9525">
              <a:noFill/>
              <a:round/>
              <a:headEnd/>
              <a:tailEnd/>
            </a:ln>
          </p:spPr>
          <p:txBody>
            <a:bodyPr/>
            <a:lstStyle/>
            <a:p>
              <a:endParaRPr lang="tr-TR"/>
            </a:p>
          </p:txBody>
        </p:sp>
        <p:sp>
          <p:nvSpPr>
            <p:cNvPr id="34834" name="Freeform 5"/>
            <p:cNvSpPr>
              <a:spLocks noEditPoints="1"/>
            </p:cNvSpPr>
            <p:nvPr/>
          </p:nvSpPr>
          <p:spPr bwMode="gray">
            <a:xfrm>
              <a:off x="0" y="1587"/>
              <a:ext cx="12192000" cy="6856413"/>
            </a:xfrm>
            <a:custGeom>
              <a:avLst/>
              <a:gdLst>
                <a:gd name="T0" fmla="*/ 0 w 15356"/>
                <a:gd name="T1" fmla="*/ 0 h 8638"/>
                <a:gd name="T2" fmla="*/ 0 w 15356"/>
                <a:gd name="T3" fmla="*/ 8638 h 8638"/>
                <a:gd name="T4" fmla="*/ 15356 w 15356"/>
                <a:gd name="T5" fmla="*/ 8638 h 8638"/>
                <a:gd name="T6" fmla="*/ 15356 w 15356"/>
                <a:gd name="T7" fmla="*/ 0 h 8638"/>
                <a:gd name="T8" fmla="*/ 0 w 15356"/>
                <a:gd name="T9" fmla="*/ 0 h 8638"/>
                <a:gd name="T10" fmla="*/ 14748 w 15356"/>
                <a:gd name="T11" fmla="*/ 8038 h 8638"/>
                <a:gd name="T12" fmla="*/ 600 w 15356"/>
                <a:gd name="T13" fmla="*/ 8038 h 8638"/>
                <a:gd name="T14" fmla="*/ 600 w 15356"/>
                <a:gd name="T15" fmla="*/ 592 h 8638"/>
                <a:gd name="T16" fmla="*/ 14748 w 15356"/>
                <a:gd name="T17" fmla="*/ 592 h 8638"/>
                <a:gd name="T18" fmla="*/ 14748 w 15356"/>
                <a:gd name="T19" fmla="*/ 8038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56"/>
                <a:gd name="T31" fmla="*/ 0 h 8638"/>
                <a:gd name="T32" fmla="*/ 15356 w 15356"/>
                <a:gd name="T33" fmla="*/ 8638 h 86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w="9525">
              <a:noFill/>
              <a:round/>
              <a:headEnd/>
              <a:tailEnd/>
            </a:ln>
          </p:spPr>
          <p:txBody>
            <a:bodyPr/>
            <a:lstStyle/>
            <a:p>
              <a:endParaRPr lang="tr-TR"/>
            </a:p>
          </p:txBody>
        </p:sp>
      </p:grpSp>
      <p:sp>
        <p:nvSpPr>
          <p:cNvPr id="19" name="Rectangle 18">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4820" name="Unvan 1"/>
          <p:cNvSpPr>
            <a:spLocks noGrp="1"/>
          </p:cNvSpPr>
          <p:nvPr>
            <p:ph type="title"/>
          </p:nvPr>
        </p:nvSpPr>
        <p:spPr>
          <a:xfrm>
            <a:off x="1155700" y="973138"/>
            <a:ext cx="2941638" cy="4833937"/>
          </a:xfrm>
        </p:spPr>
        <p:txBody>
          <a:bodyPr/>
          <a:lstStyle/>
          <a:p>
            <a:pPr eaLnBrk="1" hangingPunct="1"/>
            <a:r>
              <a:rPr lang="tr-TR" smtClean="0">
                <a:solidFill>
                  <a:srgbClr val="EBEBEB"/>
                </a:solidFill>
              </a:rPr>
              <a:t>HEDEFLER</a:t>
            </a:r>
          </a:p>
        </p:txBody>
      </p:sp>
      <p:graphicFrame>
        <p:nvGraphicFramePr>
          <p:cNvPr id="5" name="İçerik Yer Tutucusu 2">
            <a:extLst>
              <a:ext uri="{FF2B5EF4-FFF2-40B4-BE49-F238E27FC236}"/>
            </a:extLst>
          </p:cNvPr>
          <p:cNvGraphicFramePr>
            <a:graphicFrameLocks noGrp="1"/>
          </p:cNvGraphicFramePr>
          <p:nvPr>
            <p:ph idx="1"/>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4514" name="Group 8"/>
          <p:cNvGrpSpPr>
            <a:grpSpLocks noGrp="1" noUngrp="1" noRot="1" noChangeAspect="1" noMove="1" noResize="1"/>
          </p:cNvGrpSpPr>
          <p:nvPr/>
        </p:nvGrpSpPr>
        <p:grpSpPr bwMode="auto">
          <a:xfrm>
            <a:off x="0" y="0"/>
            <a:ext cx="12192000" cy="6858000"/>
            <a:chOff x="0" y="0"/>
            <a:chExt cx="12192000" cy="6858000"/>
          </a:xfrm>
        </p:grpSpPr>
        <p:sp>
          <p:nvSpPr>
            <p:cNvPr id="10" name="Rectangle 9">
              <a:extLst>
                <a:ext uri="{FF2B5EF4-FFF2-40B4-BE49-F238E27FC236}"/>
                <a:ext uri="{C183D7F6-B498-43B3-948B-1728B52AA6E4}"/>
              </a:extLst>
            </p:cNvPr>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4523" name="Freeform 5"/>
            <p:cNvSpPr>
              <a:spLocks noEditPoints="1"/>
            </p:cNvSpPr>
            <p:nvPr/>
          </p:nvSpPr>
          <p:spPr bwMode="gray">
            <a:xfrm>
              <a:off x="0" y="1587"/>
              <a:ext cx="12192000" cy="6856413"/>
            </a:xfrm>
            <a:custGeom>
              <a:avLst/>
              <a:gdLst>
                <a:gd name="T0" fmla="*/ 0 w 15356"/>
                <a:gd name="T1" fmla="*/ 0 h 8638"/>
                <a:gd name="T2" fmla="*/ 0 w 15356"/>
                <a:gd name="T3" fmla="*/ 8638 h 8638"/>
                <a:gd name="T4" fmla="*/ 15356 w 15356"/>
                <a:gd name="T5" fmla="*/ 8638 h 8638"/>
                <a:gd name="T6" fmla="*/ 15356 w 15356"/>
                <a:gd name="T7" fmla="*/ 0 h 8638"/>
                <a:gd name="T8" fmla="*/ 0 w 15356"/>
                <a:gd name="T9" fmla="*/ 0 h 8638"/>
                <a:gd name="T10" fmla="*/ 14748 w 15356"/>
                <a:gd name="T11" fmla="*/ 8038 h 8638"/>
                <a:gd name="T12" fmla="*/ 600 w 15356"/>
                <a:gd name="T13" fmla="*/ 8038 h 8638"/>
                <a:gd name="T14" fmla="*/ 600 w 15356"/>
                <a:gd name="T15" fmla="*/ 592 h 8638"/>
                <a:gd name="T16" fmla="*/ 14748 w 15356"/>
                <a:gd name="T17" fmla="*/ 592 h 8638"/>
                <a:gd name="T18" fmla="*/ 14748 w 15356"/>
                <a:gd name="T19" fmla="*/ 8038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56"/>
                <a:gd name="T31" fmla="*/ 0 h 8638"/>
                <a:gd name="T32" fmla="*/ 15356 w 15356"/>
                <a:gd name="T33" fmla="*/ 8638 h 86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w="9525">
              <a:noFill/>
              <a:round/>
              <a:headEnd/>
              <a:tailEnd/>
            </a:ln>
          </p:spPr>
          <p:txBody>
            <a:bodyPr/>
            <a:lstStyle/>
            <a:p>
              <a:endParaRPr lang="tr-TR"/>
            </a:p>
          </p:txBody>
        </p:sp>
      </p:grpSp>
      <p:sp>
        <p:nvSpPr>
          <p:cNvPr id="13" name="Rectangle 12">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4516" name="Freeform 5"/>
          <p:cNvSpPr>
            <a:spLocks noGrp="1" noRot="1" noChangeAspect="1" noMove="1" noResize="1" noEditPoints="1" noAdjustHandles="1" noChangeArrowheads="1" noChangeShapeType="1" noTextEdit="1"/>
          </p:cNvSpPr>
          <p:nvPr/>
        </p:nvSpPr>
        <p:spPr bwMode="gray">
          <a:xfrm>
            <a:off x="0" y="1588"/>
            <a:ext cx="12192000" cy="6856412"/>
          </a:xfrm>
          <a:custGeom>
            <a:avLst/>
            <a:gdLst>
              <a:gd name="T0" fmla="*/ 0 w 15356"/>
              <a:gd name="T1" fmla="*/ 0 h 8638"/>
              <a:gd name="T2" fmla="*/ 0 w 15356"/>
              <a:gd name="T3" fmla="*/ 8638 h 8638"/>
              <a:gd name="T4" fmla="*/ 15356 w 15356"/>
              <a:gd name="T5" fmla="*/ 8638 h 8638"/>
              <a:gd name="T6" fmla="*/ 15356 w 15356"/>
              <a:gd name="T7" fmla="*/ 0 h 8638"/>
              <a:gd name="T8" fmla="*/ 0 w 15356"/>
              <a:gd name="T9" fmla="*/ 0 h 8638"/>
              <a:gd name="T10" fmla="*/ 14748 w 15356"/>
              <a:gd name="T11" fmla="*/ 8038 h 8638"/>
              <a:gd name="T12" fmla="*/ 600 w 15356"/>
              <a:gd name="T13" fmla="*/ 8038 h 8638"/>
              <a:gd name="T14" fmla="*/ 600 w 15356"/>
              <a:gd name="T15" fmla="*/ 592 h 8638"/>
              <a:gd name="T16" fmla="*/ 14748 w 15356"/>
              <a:gd name="T17" fmla="*/ 592 h 8638"/>
              <a:gd name="T18" fmla="*/ 14748 w 15356"/>
              <a:gd name="T19" fmla="*/ 8038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56"/>
              <a:gd name="T31" fmla="*/ 0 h 8638"/>
              <a:gd name="T32" fmla="*/ 15356 w 15356"/>
              <a:gd name="T33" fmla="*/ 8638 h 86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w="9525">
            <a:noFill/>
            <a:round/>
            <a:headEnd/>
            <a:tailEnd/>
          </a:ln>
        </p:spPr>
        <p:txBody>
          <a:bodyPr/>
          <a:lstStyle/>
          <a:p>
            <a:endParaRPr lang="tr-TR"/>
          </a:p>
        </p:txBody>
      </p:sp>
      <p:sp>
        <p:nvSpPr>
          <p:cNvPr id="17" name="Rectangle 16">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İçerik Yer Tutucusu 3">
            <a:extLst>
              <a:ext uri="{FF2B5EF4-FFF2-40B4-BE49-F238E27FC236}"/>
            </a:extLst>
          </p:cNvPr>
          <p:cNvPicPr>
            <a:picLocks noGrp="1" noChangeAspect="1"/>
          </p:cNvPicPr>
          <p:nvPr>
            <p:ph idx="1"/>
          </p:nvPr>
        </p:nvPicPr>
        <p:blipFill>
          <a:blip r:embed="rId3">
            <a:extLst/>
          </a:blip>
          <a:stretch>
            <a:fillRect/>
          </a:stretch>
        </p:blipFill>
        <p:spPr>
          <a:xfrm>
            <a:off x="1109763" y="1143000"/>
            <a:ext cx="7682659" cy="4455941"/>
          </a:xfrm>
          <a:prstGeom prst="roundRect">
            <a:avLst>
              <a:gd name="adj" fmla="val 1858"/>
            </a:avLst>
          </a:prstGeom>
          <a:effectLst>
            <a:outerShdw blurRad="50800" dist="50800" dir="5400000" algn="tl" rotWithShape="0">
              <a:srgbClr val="000000">
                <a:alpha val="43000"/>
              </a:srgbClr>
            </a:outerShdw>
          </a:effectLst>
        </p:spPr>
      </p:pic>
      <p:sp>
        <p:nvSpPr>
          <p:cNvPr id="64519" name="Unvan 1"/>
          <p:cNvSpPr>
            <a:spLocks noGrp="1"/>
          </p:cNvSpPr>
          <p:nvPr>
            <p:ph type="title"/>
          </p:nvPr>
        </p:nvSpPr>
        <p:spPr>
          <a:xfrm>
            <a:off x="8161338" y="1112838"/>
            <a:ext cx="3381375" cy="2192337"/>
          </a:xfrm>
        </p:spPr>
        <p:txBody>
          <a:bodyPr anchor="b"/>
          <a:lstStyle/>
          <a:p>
            <a:pPr algn="r" eaLnBrk="1" hangingPunct="1"/>
            <a:r>
              <a:rPr lang="en-US" sz="3200" smtClean="0">
                <a:solidFill>
                  <a:srgbClr val="EBEBEB"/>
                </a:solidFill>
              </a:rPr>
              <a:t>Dislipidemi tedavisinde hedefler</a:t>
            </a:r>
          </a:p>
        </p:txBody>
      </p:sp>
    </p:spTree>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Unvan 1"/>
          <p:cNvSpPr>
            <a:spLocks noGrp="1"/>
          </p:cNvSpPr>
          <p:nvPr>
            <p:ph type="title"/>
          </p:nvPr>
        </p:nvSpPr>
        <p:spPr/>
        <p:txBody>
          <a:bodyPr/>
          <a:lstStyle/>
          <a:p>
            <a:pPr eaLnBrk="1" hangingPunct="1"/>
            <a:r>
              <a:rPr lang="tr-TR" smtClean="0"/>
              <a:t>Dislipidemi tedavisinde ilaç dışı yaklaşımlar</a:t>
            </a:r>
          </a:p>
        </p:txBody>
      </p:sp>
      <p:sp>
        <p:nvSpPr>
          <p:cNvPr id="65538" name="İçerik Yer Tutucusu 2"/>
          <p:cNvSpPr>
            <a:spLocks noGrp="1"/>
          </p:cNvSpPr>
          <p:nvPr>
            <p:ph idx="1"/>
          </p:nvPr>
        </p:nvSpPr>
        <p:spPr>
          <a:xfrm>
            <a:off x="1155700" y="2603500"/>
            <a:ext cx="8824913" cy="3416300"/>
          </a:xfrm>
        </p:spPr>
        <p:txBody>
          <a:bodyPr/>
          <a:lstStyle/>
          <a:p>
            <a:pPr eaLnBrk="1" hangingPunct="1"/>
            <a:r>
              <a:rPr lang="fi-FI" smtClean="0"/>
              <a:t>Kalori kısıtlaması ve kilo kontrolü </a:t>
            </a:r>
            <a:r>
              <a:rPr lang="tr-TR" smtClean="0"/>
              <a:t>(günlük 300-500 kcal kısıtlama etkili kilo kaybını sağlar)</a:t>
            </a:r>
          </a:p>
          <a:p>
            <a:pPr eaLnBrk="1" hangingPunct="1"/>
            <a:r>
              <a:rPr lang="tr-TR" smtClean="0"/>
              <a:t>Dengeli makrobesin oranları içeren, düşük kalorili, sebze, meyve ve tam tahıl içeriği zengin, tekli ve ÇDYA’lerinden zengin bir diyet olmalıdır. Yağ oranı toplam enerjinin %30’undan az olmalı ve bu enerjinin %7’sinden azı doymuş yağlardan karşılanmalıdır.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Unvan 1"/>
          <p:cNvSpPr>
            <a:spLocks noGrp="1"/>
          </p:cNvSpPr>
          <p:nvPr>
            <p:ph type="title"/>
          </p:nvPr>
        </p:nvSpPr>
        <p:spPr/>
        <p:txBody>
          <a:bodyPr/>
          <a:lstStyle/>
          <a:p>
            <a:pPr eaLnBrk="1" hangingPunct="1"/>
            <a:r>
              <a:rPr lang="tr-TR" smtClean="0"/>
              <a:t>Dislipidemi tedavisinde ilaç dışı yaklaşımlar</a:t>
            </a:r>
          </a:p>
        </p:txBody>
      </p:sp>
      <p:sp>
        <p:nvSpPr>
          <p:cNvPr id="66562" name="İçerik Yer Tutucusu 2"/>
          <p:cNvSpPr>
            <a:spLocks noGrp="1"/>
          </p:cNvSpPr>
          <p:nvPr>
            <p:ph idx="1"/>
          </p:nvPr>
        </p:nvSpPr>
        <p:spPr>
          <a:xfrm>
            <a:off x="1155700" y="2603500"/>
            <a:ext cx="8824913" cy="3416300"/>
          </a:xfrm>
        </p:spPr>
        <p:txBody>
          <a:bodyPr/>
          <a:lstStyle/>
          <a:p>
            <a:pPr eaLnBrk="1" hangingPunct="1"/>
            <a:endParaRPr lang="tr-TR" smtClean="0"/>
          </a:p>
          <a:p>
            <a:pPr eaLnBrk="1" hangingPunct="1"/>
            <a:r>
              <a:rPr lang="tr-TR" smtClean="0"/>
              <a:t>Egzersiz (haftada 150 dakika orta yoğunluklu aerobik fiziksel aktivite veya 75 dakika yüksek yoğunluklu aerobik fiziksel aktivite veya bunların eşdeğer kombinasyonu)</a:t>
            </a:r>
          </a:p>
          <a:p>
            <a:pPr eaLnBrk="1" hangingPunct="1"/>
            <a:r>
              <a:rPr lang="tr-TR" smtClean="0"/>
              <a:t>Sigara ve alkol tüketiminin bırakılması</a:t>
            </a:r>
          </a:p>
          <a:p>
            <a:pPr eaLnBrk="1" hangingPunct="1"/>
            <a:endParaRPr lang="tr-TR"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Unvan 1"/>
          <p:cNvSpPr>
            <a:spLocks noGrp="1"/>
          </p:cNvSpPr>
          <p:nvPr>
            <p:ph type="title"/>
          </p:nvPr>
        </p:nvSpPr>
        <p:spPr/>
        <p:txBody>
          <a:bodyPr/>
          <a:lstStyle/>
          <a:p>
            <a:pPr eaLnBrk="1" hangingPunct="1"/>
            <a:r>
              <a:rPr lang="tr-TR" smtClean="0"/>
              <a:t>Dislipidemide Kullanılan İlaçlar</a:t>
            </a:r>
          </a:p>
        </p:txBody>
      </p:sp>
      <p:sp>
        <p:nvSpPr>
          <p:cNvPr id="3" name="İçerik Yer Tutucusu 2">
            <a:extLst>
              <a:ext uri="{FF2B5EF4-FFF2-40B4-BE49-F238E27FC236}"/>
            </a:extLst>
          </p:cNvPr>
          <p:cNvSpPr>
            <a:spLocks noGrp="1"/>
          </p:cNvSpPr>
          <p:nvPr>
            <p:ph idx="1"/>
          </p:nvPr>
        </p:nvSpPr>
        <p:spPr>
          <a:xfrm>
            <a:off x="1155700" y="2603500"/>
            <a:ext cx="8824913" cy="3416300"/>
          </a:xfrm>
        </p:spPr>
        <p:txBody>
          <a:bodyPr rtlCol="0">
            <a:normAutofit lnSpcReduction="10000"/>
          </a:bodyPr>
          <a:lstStyle/>
          <a:p>
            <a:pPr marL="0" indent="0" eaLnBrk="1" fontAlgn="auto" hangingPunct="1">
              <a:spcAft>
                <a:spcPts val="0"/>
              </a:spcAft>
              <a:buFont typeface="Wingdings 3" charset="2"/>
              <a:buNone/>
              <a:defRPr/>
            </a:pPr>
            <a:r>
              <a:rPr lang="tr-TR" dirty="0">
                <a:solidFill>
                  <a:schemeClr val="tx1">
                    <a:lumMod val="75000"/>
                    <a:lumOff val="25000"/>
                  </a:schemeClr>
                </a:solidFill>
              </a:rPr>
              <a:t> </a:t>
            </a:r>
            <a:r>
              <a:rPr lang="tr-TR" sz="4000" dirty="0">
                <a:solidFill>
                  <a:schemeClr val="tx1">
                    <a:lumMod val="75000"/>
                    <a:lumOff val="25000"/>
                  </a:schemeClr>
                </a:solidFill>
              </a:rPr>
              <a:t>1-Statinler   </a:t>
            </a:r>
          </a:p>
          <a:p>
            <a:pPr algn="just" eaLnBrk="1" fontAlgn="auto" hangingPunct="1">
              <a:spcAft>
                <a:spcPts val="0"/>
              </a:spcAft>
              <a:buFont typeface="Wingdings 3" charset="2"/>
              <a:buChar char=""/>
              <a:defRPr/>
            </a:pPr>
            <a:r>
              <a:rPr lang="tr-TR" dirty="0">
                <a:solidFill>
                  <a:schemeClr val="tx1">
                    <a:lumMod val="75000"/>
                    <a:lumOff val="25000"/>
                  </a:schemeClr>
                </a:solidFill>
              </a:rPr>
              <a:t> L</a:t>
            </a:r>
            <a:r>
              <a:rPr lang="fi-FI" dirty="0">
                <a:solidFill>
                  <a:schemeClr val="tx1">
                    <a:lumMod val="75000"/>
                    <a:lumOff val="25000"/>
                  </a:schemeClr>
                </a:solidFill>
              </a:rPr>
              <a:t>ovastatin</a:t>
            </a:r>
            <a:endParaRPr lang="tr-TR" dirty="0">
              <a:solidFill>
                <a:schemeClr val="tx1">
                  <a:lumMod val="75000"/>
                  <a:lumOff val="25000"/>
                </a:schemeClr>
              </a:solidFill>
            </a:endParaRPr>
          </a:p>
          <a:p>
            <a:pPr algn="just" eaLnBrk="1" fontAlgn="auto" hangingPunct="1">
              <a:spcAft>
                <a:spcPts val="0"/>
              </a:spcAft>
              <a:buFont typeface="Wingdings 3" charset="2"/>
              <a:buChar char=""/>
              <a:defRPr/>
            </a:pPr>
            <a:r>
              <a:rPr lang="tr-TR" dirty="0">
                <a:solidFill>
                  <a:schemeClr val="tx1">
                    <a:lumMod val="75000"/>
                    <a:lumOff val="25000"/>
                  </a:schemeClr>
                </a:solidFill>
              </a:rPr>
              <a:t> </a:t>
            </a:r>
            <a:r>
              <a:rPr lang="fi-FI" dirty="0">
                <a:solidFill>
                  <a:schemeClr val="tx1">
                    <a:lumMod val="75000"/>
                    <a:lumOff val="25000"/>
                  </a:schemeClr>
                </a:solidFill>
              </a:rPr>
              <a:t>Pravastatin</a:t>
            </a:r>
            <a:endParaRPr lang="tr-TR" dirty="0">
              <a:solidFill>
                <a:schemeClr val="tx1">
                  <a:lumMod val="75000"/>
                  <a:lumOff val="25000"/>
                </a:schemeClr>
              </a:solidFill>
            </a:endParaRPr>
          </a:p>
          <a:p>
            <a:pPr algn="just" eaLnBrk="1" fontAlgn="auto" hangingPunct="1">
              <a:spcAft>
                <a:spcPts val="0"/>
              </a:spcAft>
              <a:buFont typeface="Wingdings 3" charset="2"/>
              <a:buChar char=""/>
              <a:defRPr/>
            </a:pPr>
            <a:r>
              <a:rPr lang="fi-FI" dirty="0">
                <a:solidFill>
                  <a:schemeClr val="tx1">
                    <a:lumMod val="75000"/>
                    <a:lumOff val="25000"/>
                  </a:schemeClr>
                </a:solidFill>
              </a:rPr>
              <a:t> </a:t>
            </a:r>
            <a:r>
              <a:rPr lang="tr-TR" dirty="0">
                <a:solidFill>
                  <a:schemeClr val="tx1">
                    <a:lumMod val="75000"/>
                    <a:lumOff val="25000"/>
                  </a:schemeClr>
                </a:solidFill>
              </a:rPr>
              <a:t>S</a:t>
            </a:r>
            <a:r>
              <a:rPr lang="fi-FI" dirty="0">
                <a:solidFill>
                  <a:schemeClr val="tx1">
                    <a:lumMod val="75000"/>
                    <a:lumOff val="25000"/>
                  </a:schemeClr>
                </a:solidFill>
              </a:rPr>
              <a:t>imvastatin</a:t>
            </a:r>
            <a:endParaRPr lang="tr-TR" dirty="0">
              <a:solidFill>
                <a:schemeClr val="tx1">
                  <a:lumMod val="75000"/>
                  <a:lumOff val="25000"/>
                </a:schemeClr>
              </a:solidFill>
            </a:endParaRPr>
          </a:p>
          <a:p>
            <a:pPr algn="just" eaLnBrk="1" fontAlgn="auto" hangingPunct="1">
              <a:spcAft>
                <a:spcPts val="0"/>
              </a:spcAft>
              <a:buFont typeface="Wingdings 3" charset="2"/>
              <a:buChar char=""/>
              <a:defRPr/>
            </a:pPr>
            <a:r>
              <a:rPr lang="tr-TR" dirty="0">
                <a:solidFill>
                  <a:schemeClr val="tx1">
                    <a:lumMod val="75000"/>
                    <a:lumOff val="25000"/>
                  </a:schemeClr>
                </a:solidFill>
              </a:rPr>
              <a:t> </a:t>
            </a:r>
            <a:r>
              <a:rPr lang="fi-FI" dirty="0">
                <a:solidFill>
                  <a:schemeClr val="tx1">
                    <a:lumMod val="75000"/>
                    <a:lumOff val="25000"/>
                  </a:schemeClr>
                </a:solidFill>
              </a:rPr>
              <a:t>Fluvastatin</a:t>
            </a:r>
            <a:endParaRPr lang="tr-TR" dirty="0">
              <a:solidFill>
                <a:schemeClr val="tx1">
                  <a:lumMod val="75000"/>
                  <a:lumOff val="25000"/>
                </a:schemeClr>
              </a:solidFill>
            </a:endParaRPr>
          </a:p>
          <a:p>
            <a:pPr algn="just" eaLnBrk="1" fontAlgn="auto" hangingPunct="1">
              <a:spcAft>
                <a:spcPts val="0"/>
              </a:spcAft>
              <a:buFont typeface="Wingdings 3" charset="2"/>
              <a:buChar char=""/>
              <a:defRPr/>
            </a:pPr>
            <a:r>
              <a:rPr lang="tr-TR" dirty="0">
                <a:solidFill>
                  <a:schemeClr val="tx1">
                    <a:lumMod val="75000"/>
                    <a:lumOff val="25000"/>
                  </a:schemeClr>
                </a:solidFill>
              </a:rPr>
              <a:t> </a:t>
            </a:r>
            <a:r>
              <a:rPr lang="fi-FI" dirty="0">
                <a:solidFill>
                  <a:schemeClr val="tx1">
                    <a:lumMod val="75000"/>
                    <a:lumOff val="25000"/>
                  </a:schemeClr>
                </a:solidFill>
              </a:rPr>
              <a:t>Atorvastatin</a:t>
            </a:r>
            <a:endParaRPr lang="tr-TR" dirty="0">
              <a:solidFill>
                <a:schemeClr val="tx1">
                  <a:lumMod val="75000"/>
                  <a:lumOff val="25000"/>
                </a:schemeClr>
              </a:solidFill>
            </a:endParaRPr>
          </a:p>
          <a:p>
            <a:pPr algn="just" eaLnBrk="1" fontAlgn="auto" hangingPunct="1">
              <a:spcAft>
                <a:spcPts val="0"/>
              </a:spcAft>
              <a:buFont typeface="Wingdings 3" charset="2"/>
              <a:buChar char=""/>
              <a:defRPr/>
            </a:pPr>
            <a:r>
              <a:rPr lang="tr-TR" dirty="0">
                <a:solidFill>
                  <a:schemeClr val="tx1">
                    <a:lumMod val="75000"/>
                    <a:lumOff val="25000"/>
                  </a:schemeClr>
                </a:solidFill>
              </a:rPr>
              <a:t> </a:t>
            </a:r>
            <a:r>
              <a:rPr lang="fi-FI" dirty="0">
                <a:solidFill>
                  <a:schemeClr val="tx1">
                    <a:lumMod val="75000"/>
                    <a:lumOff val="25000"/>
                  </a:schemeClr>
                </a:solidFill>
              </a:rPr>
              <a:t>Rosuvastatin</a:t>
            </a:r>
            <a:endParaRPr lang="tr-TR" dirty="0">
              <a:solidFill>
                <a:schemeClr val="tx1">
                  <a:lumMod val="75000"/>
                  <a:lumOff val="25000"/>
                </a:schemeClr>
              </a:solidFill>
            </a:endParaRPr>
          </a:p>
          <a:p>
            <a:pPr algn="just" eaLnBrk="1" fontAlgn="auto" hangingPunct="1">
              <a:spcAft>
                <a:spcPts val="0"/>
              </a:spcAft>
              <a:buFont typeface="Wingdings 3" charset="2"/>
              <a:buChar char=""/>
              <a:defRPr/>
            </a:pPr>
            <a:r>
              <a:rPr lang="fi-FI" dirty="0">
                <a:solidFill>
                  <a:schemeClr val="tx1">
                    <a:lumMod val="75000"/>
                    <a:lumOff val="25000"/>
                  </a:schemeClr>
                </a:solidFill>
              </a:rPr>
              <a:t> </a:t>
            </a:r>
            <a:r>
              <a:rPr lang="tr-TR" dirty="0">
                <a:solidFill>
                  <a:schemeClr val="tx1">
                    <a:lumMod val="75000"/>
                    <a:lumOff val="25000"/>
                  </a:schemeClr>
                </a:solidFill>
              </a:rPr>
              <a:t>P</a:t>
            </a:r>
            <a:r>
              <a:rPr lang="fi-FI" dirty="0">
                <a:solidFill>
                  <a:schemeClr val="tx1">
                    <a:lumMod val="75000"/>
                    <a:lumOff val="25000"/>
                  </a:schemeClr>
                </a:solidFill>
              </a:rPr>
              <a:t>itavastatin</a:t>
            </a:r>
            <a:endParaRPr lang="tr-TR" dirty="0">
              <a:solidFill>
                <a:schemeClr val="tx1">
                  <a:lumMod val="75000"/>
                  <a:lumOff val="25000"/>
                </a:schemeClr>
              </a:solidFill>
            </a:endParaRPr>
          </a:p>
          <a:p>
            <a:pPr marL="0" indent="0" eaLnBrk="1" fontAlgn="auto" hangingPunct="1">
              <a:spcAft>
                <a:spcPts val="0"/>
              </a:spcAft>
              <a:buFont typeface="Wingdings 3" charset="2"/>
              <a:buNone/>
              <a:defRPr/>
            </a:pPr>
            <a:endParaRPr lang="tr-TR" dirty="0">
              <a:solidFill>
                <a:schemeClr val="tx1">
                  <a:lumMod val="75000"/>
                  <a:lumOff val="25000"/>
                </a:schemeClr>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Unvan 1"/>
          <p:cNvSpPr>
            <a:spLocks noGrp="1"/>
          </p:cNvSpPr>
          <p:nvPr>
            <p:ph type="title"/>
          </p:nvPr>
        </p:nvSpPr>
        <p:spPr/>
        <p:txBody>
          <a:bodyPr/>
          <a:lstStyle/>
          <a:p>
            <a:pPr eaLnBrk="1" hangingPunct="1"/>
            <a:r>
              <a:rPr lang="tr-TR" smtClean="0"/>
              <a:t>1-Statinler</a:t>
            </a:r>
          </a:p>
        </p:txBody>
      </p:sp>
      <p:sp>
        <p:nvSpPr>
          <p:cNvPr id="68610" name="İçerik Yer Tutucusu 2"/>
          <p:cNvSpPr>
            <a:spLocks noGrp="1"/>
          </p:cNvSpPr>
          <p:nvPr>
            <p:ph idx="1"/>
          </p:nvPr>
        </p:nvSpPr>
        <p:spPr>
          <a:xfrm>
            <a:off x="1155700" y="2603500"/>
            <a:ext cx="8824913" cy="3416300"/>
          </a:xfrm>
        </p:spPr>
        <p:txBody>
          <a:bodyPr/>
          <a:lstStyle/>
          <a:p>
            <a:pPr eaLnBrk="1" hangingPunct="1"/>
            <a:r>
              <a:rPr lang="tr-TR" smtClean="0"/>
              <a:t>Kolesterol sentezinde hız kısıtlayıcı basamak olan hidroksimetil glutaril koenzimA redüktaz (HMG- CoA) enzimini inhibe ederek etki gösterirler</a:t>
            </a:r>
          </a:p>
          <a:p>
            <a:pPr eaLnBrk="1" hangingPunct="1"/>
            <a:r>
              <a:rPr lang="tr-TR" smtClean="0"/>
              <a:t> LDL-K yüksekliği ile seyreden tüm dislipidemilerde etkili olan ilaçlardır.</a:t>
            </a:r>
          </a:p>
          <a:p>
            <a:pPr eaLnBrk="1" hangingPunct="1"/>
            <a:endParaRPr lang="tr-TR"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Unvan 1"/>
          <p:cNvSpPr>
            <a:spLocks noGrp="1"/>
          </p:cNvSpPr>
          <p:nvPr>
            <p:ph type="title"/>
          </p:nvPr>
        </p:nvSpPr>
        <p:spPr/>
        <p:txBody>
          <a:bodyPr/>
          <a:lstStyle/>
          <a:p>
            <a:pPr eaLnBrk="1" hangingPunct="1"/>
            <a:r>
              <a:rPr lang="tr-TR" smtClean="0"/>
              <a:t>1-Statinler</a:t>
            </a:r>
          </a:p>
        </p:txBody>
      </p:sp>
      <p:sp>
        <p:nvSpPr>
          <p:cNvPr id="69634" name="İçerik Yer Tutucusu 2"/>
          <p:cNvSpPr>
            <a:spLocks noGrp="1"/>
          </p:cNvSpPr>
          <p:nvPr>
            <p:ph idx="1"/>
          </p:nvPr>
        </p:nvSpPr>
        <p:spPr>
          <a:xfrm>
            <a:off x="1155700" y="2603500"/>
            <a:ext cx="8824913" cy="3416300"/>
          </a:xfrm>
        </p:spPr>
        <p:txBody>
          <a:bodyPr/>
          <a:lstStyle/>
          <a:p>
            <a:pPr eaLnBrk="1" hangingPunct="1"/>
            <a:r>
              <a:rPr lang="fi-FI" smtClean="0"/>
              <a:t>Pitavastatin, atorvastatin ve rosuvastatinin yarılanma ömrü uzu</a:t>
            </a:r>
            <a:r>
              <a:rPr lang="tr-TR" smtClean="0"/>
              <a:t>ndur.</a:t>
            </a:r>
          </a:p>
          <a:p>
            <a:pPr eaLnBrk="1" hangingPunct="1"/>
            <a:r>
              <a:rPr lang="tr-TR" smtClean="0"/>
              <a:t>Uzun yarı ömürlü olanların günün herhangi bir saatinde alınabileceği  belirtilmekle birlikte kolesterol sentezi başlıca gece gerçekleştirildiğinden yatmadan önce alınmaları önerilir.</a:t>
            </a:r>
          </a:p>
          <a:p>
            <a:pPr eaLnBrk="1" hangingPunct="1"/>
            <a:r>
              <a:rPr lang="tr-TR" smtClean="0"/>
              <a:t>LDL-K düşürücü etkileri 1-2 hafta içinde başlamakta olup 4-6 hafta içinde stabil hale gelmektedir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Unvan 1"/>
          <p:cNvSpPr>
            <a:spLocks noGrp="1"/>
          </p:cNvSpPr>
          <p:nvPr>
            <p:ph type="title"/>
          </p:nvPr>
        </p:nvSpPr>
        <p:spPr/>
        <p:txBody>
          <a:bodyPr/>
          <a:lstStyle/>
          <a:p>
            <a:pPr eaLnBrk="1" hangingPunct="1"/>
            <a:r>
              <a:rPr lang="tr-TR" smtClean="0"/>
              <a:t>1-Statinler</a:t>
            </a:r>
          </a:p>
        </p:txBody>
      </p:sp>
      <p:sp>
        <p:nvSpPr>
          <p:cNvPr id="70658" name="İçerik Yer Tutucusu 2"/>
          <p:cNvSpPr>
            <a:spLocks noGrp="1"/>
          </p:cNvSpPr>
          <p:nvPr>
            <p:ph idx="1"/>
          </p:nvPr>
        </p:nvSpPr>
        <p:spPr>
          <a:xfrm>
            <a:off x="1155700" y="2603500"/>
            <a:ext cx="8824913" cy="3416300"/>
          </a:xfrm>
        </p:spPr>
        <p:txBody>
          <a:bodyPr/>
          <a:lstStyle/>
          <a:p>
            <a:pPr eaLnBrk="1" hangingPunct="1"/>
            <a:r>
              <a:rPr lang="tr-TR" smtClean="0"/>
              <a:t>Statinler LDL-K düzeylerini %20-60 ve TG düzeylerini de %7-37 oranında düşürürler. HDL-K düzeyindeyse %2-16 oranında artışa neden olmaktadırlar. </a:t>
            </a:r>
          </a:p>
          <a:p>
            <a:pPr eaLnBrk="1" hangingPunct="1"/>
            <a:r>
              <a:rPr lang="tr-TR" smtClean="0"/>
              <a:t>Atorvastatin ve rosuvastatin ile beklenen kolesterol düşüşü diğer statinlerden daha yüksektir.</a:t>
            </a:r>
          </a:p>
          <a:p>
            <a:pPr eaLnBrk="1" hangingPunct="1"/>
            <a:r>
              <a:rPr lang="tr-TR" smtClean="0"/>
              <a:t> Fluvastatin 40 mg/ gün dozunda diğer statinlere göre daha az potent olmakla birlikte, ilaç etkileşimi ve musküler yan etkisi en düşük olan statindir. </a:t>
            </a:r>
          </a:p>
          <a:p>
            <a:pPr eaLnBrk="1" hangingPunct="1"/>
            <a:r>
              <a:rPr lang="tr-TR" smtClean="0"/>
              <a:t>Simvastatin ise miyopati riskini arttırdığı için 40 mg/gün üzeri dozlarının kullanımı önerilmemektedir.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Unvan 1"/>
          <p:cNvSpPr>
            <a:spLocks noGrp="1"/>
          </p:cNvSpPr>
          <p:nvPr>
            <p:ph type="title"/>
          </p:nvPr>
        </p:nvSpPr>
        <p:spPr/>
        <p:txBody>
          <a:bodyPr/>
          <a:lstStyle/>
          <a:p>
            <a:pPr eaLnBrk="1" hangingPunct="1"/>
            <a:r>
              <a:rPr lang="tr-TR" smtClean="0"/>
              <a:t>1-Statinler</a:t>
            </a:r>
          </a:p>
        </p:txBody>
      </p:sp>
      <p:sp>
        <p:nvSpPr>
          <p:cNvPr id="71682" name="İçerik Yer Tutucusu 2"/>
          <p:cNvSpPr>
            <a:spLocks noGrp="1"/>
          </p:cNvSpPr>
          <p:nvPr>
            <p:ph idx="1"/>
          </p:nvPr>
        </p:nvSpPr>
        <p:spPr>
          <a:xfrm>
            <a:off x="1155700" y="2603500"/>
            <a:ext cx="8824913" cy="3416300"/>
          </a:xfrm>
        </p:spPr>
        <p:txBody>
          <a:bodyPr/>
          <a:lstStyle/>
          <a:p>
            <a:pPr eaLnBrk="1" hangingPunct="1"/>
            <a:r>
              <a:rPr lang="tr-TR" smtClean="0"/>
              <a:t>Statin kullanan bir hastada, ilaca bağlı bir yan etki ortaya çıkması veya karaciğer veya kas enzimlerindeki artış nedeniyle statin kullanımına devam edilememesi </a:t>
            </a:r>
            <a:r>
              <a:rPr lang="tr-TR" b="1" smtClean="0"/>
              <a:t>statin intoleransı </a:t>
            </a:r>
            <a:r>
              <a:rPr lang="tr-TR" smtClean="0"/>
              <a:t>olarak tanımlanır.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6">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dirty="0"/>
          </a:p>
        </p:txBody>
      </p:sp>
      <p:sp>
        <p:nvSpPr>
          <p:cNvPr id="13" name="Rectangle 8">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642938" y="801688"/>
            <a:ext cx="11001375" cy="52482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2710" name="İçerik Yer Tutucusu 4" descr="ekran görüntüsü içeren bir resim&#10;&#10;Çok yüksek güvenilirlikle oluşturulmuş açıklama"/>
          <p:cNvPicPr>
            <a:picLocks noChangeAspect="1"/>
          </p:cNvPicPr>
          <p:nvPr/>
        </p:nvPicPr>
        <p:blipFill>
          <a:blip r:embed="rId3"/>
          <a:srcRect/>
          <a:stretch>
            <a:fillRect/>
          </a:stretch>
        </p:blipFill>
        <p:spPr bwMode="auto">
          <a:xfrm>
            <a:off x="2862263" y="1284288"/>
            <a:ext cx="6562725" cy="4283075"/>
          </a:xfrm>
          <a:prstGeom prst="rect">
            <a:avLst/>
          </a:prstGeom>
          <a:noFill/>
          <a:ln w="9525">
            <a:noFill/>
            <a:miter lim="800000"/>
            <a:headEnd/>
            <a:tailEnd/>
          </a:ln>
        </p:spPr>
      </p:pic>
      <p:sp>
        <p:nvSpPr>
          <p:cNvPr id="11" name="Rectangle 10">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Unvan 1"/>
          <p:cNvSpPr>
            <a:spLocks noGrp="1"/>
          </p:cNvSpPr>
          <p:nvPr>
            <p:ph type="title"/>
          </p:nvPr>
        </p:nvSpPr>
        <p:spPr>
          <a:xfrm>
            <a:off x="1155700" y="674688"/>
            <a:ext cx="8761413" cy="1125537"/>
          </a:xfrm>
        </p:spPr>
        <p:txBody>
          <a:bodyPr/>
          <a:lstStyle/>
          <a:p>
            <a:pPr eaLnBrk="1" hangingPunct="1"/>
            <a:r>
              <a:rPr lang="tr-TR" smtClean="0"/>
              <a:t>Statinlerin Yan Etkileri- Musküler problemler</a:t>
            </a:r>
          </a:p>
        </p:txBody>
      </p:sp>
      <p:sp>
        <p:nvSpPr>
          <p:cNvPr id="3" name="İçerik Yer Tutucusu 2">
            <a:extLst>
              <a:ext uri="{FF2B5EF4-FFF2-40B4-BE49-F238E27FC236}"/>
            </a:extLst>
          </p:cNvPr>
          <p:cNvSpPr>
            <a:spLocks noGrp="1"/>
          </p:cNvSpPr>
          <p:nvPr>
            <p:ph idx="1"/>
          </p:nvPr>
        </p:nvSpPr>
        <p:spPr>
          <a:xfrm>
            <a:off x="1155700" y="2603500"/>
            <a:ext cx="8824913" cy="3416300"/>
          </a:xfrm>
        </p:spPr>
        <p:txBody>
          <a:bodyPr rtlCol="0">
            <a:normAutofit/>
          </a:bodyPr>
          <a:lstStyle/>
          <a:p>
            <a:pPr marL="0" indent="0" eaLnBrk="1" fontAlgn="auto" hangingPunct="1">
              <a:spcAft>
                <a:spcPts val="0"/>
              </a:spcAft>
              <a:buFont typeface="Wingdings 3" charset="2"/>
              <a:buNone/>
              <a:defRPr/>
            </a:pPr>
            <a:endParaRPr lang="tr-TR" sz="2000" dirty="0">
              <a:solidFill>
                <a:schemeClr val="tx1"/>
              </a:solidFill>
            </a:endParaRPr>
          </a:p>
          <a:p>
            <a:pPr eaLnBrk="1" fontAlgn="auto" hangingPunct="1">
              <a:spcAft>
                <a:spcPts val="0"/>
              </a:spcAft>
              <a:buFont typeface="Wingdings 3" charset="2"/>
              <a:buChar char=""/>
              <a:defRPr/>
            </a:pPr>
            <a:r>
              <a:rPr lang="tr-TR" dirty="0" err="1">
                <a:solidFill>
                  <a:schemeClr val="tx1">
                    <a:lumMod val="75000"/>
                    <a:lumOff val="25000"/>
                  </a:schemeClr>
                </a:solidFill>
              </a:rPr>
              <a:t>Miyalji</a:t>
            </a:r>
            <a:endParaRPr lang="tr-TR" dirty="0">
              <a:solidFill>
                <a:schemeClr val="tx1">
                  <a:lumMod val="75000"/>
                  <a:lumOff val="25000"/>
                </a:schemeClr>
              </a:solidFill>
            </a:endParaRPr>
          </a:p>
          <a:p>
            <a:pPr eaLnBrk="1" fontAlgn="auto" hangingPunct="1">
              <a:spcAft>
                <a:spcPts val="0"/>
              </a:spcAft>
              <a:buFont typeface="Wingdings 3" charset="2"/>
              <a:buChar char=""/>
              <a:defRPr/>
            </a:pPr>
            <a:r>
              <a:rPr lang="tr-TR" dirty="0" err="1">
                <a:solidFill>
                  <a:schemeClr val="tx1">
                    <a:lumMod val="75000"/>
                    <a:lumOff val="25000"/>
                  </a:schemeClr>
                </a:solidFill>
              </a:rPr>
              <a:t>Miyopati</a:t>
            </a:r>
            <a:endParaRPr lang="tr-TR" dirty="0">
              <a:solidFill>
                <a:schemeClr val="tx1">
                  <a:lumMod val="75000"/>
                  <a:lumOff val="25000"/>
                </a:schemeClr>
              </a:solidFill>
            </a:endParaRPr>
          </a:p>
          <a:p>
            <a:pPr eaLnBrk="1" fontAlgn="auto" hangingPunct="1">
              <a:spcAft>
                <a:spcPts val="0"/>
              </a:spcAft>
              <a:buFont typeface="Wingdings 3" charset="2"/>
              <a:buChar char=""/>
              <a:defRPr/>
            </a:pPr>
            <a:r>
              <a:rPr lang="tr-TR" dirty="0" err="1">
                <a:solidFill>
                  <a:schemeClr val="tx1">
                    <a:lumMod val="75000"/>
                    <a:lumOff val="25000"/>
                  </a:schemeClr>
                </a:solidFill>
              </a:rPr>
              <a:t>Rabdomiyoliz</a:t>
            </a:r>
            <a:endParaRPr lang="tr-TR" dirty="0">
              <a:solidFill>
                <a:schemeClr val="tx1">
                  <a:lumMod val="75000"/>
                  <a:lumOff val="25000"/>
                </a:schemeClr>
              </a:solidFill>
            </a:endParaRPr>
          </a:p>
          <a:p>
            <a:pPr marL="0" indent="0" eaLnBrk="1" fontAlgn="auto" hangingPunct="1">
              <a:spcAft>
                <a:spcPts val="0"/>
              </a:spcAft>
              <a:buFont typeface="Wingdings 3" charset="2"/>
              <a:buNone/>
              <a:defRPr/>
            </a:pPr>
            <a:r>
              <a:rPr lang="tr-TR" dirty="0">
                <a:solidFill>
                  <a:schemeClr val="tx1">
                    <a:lumMod val="75000"/>
                    <a:lumOff val="25000"/>
                  </a:schemeClr>
                </a:solidFill>
              </a:rPr>
              <a:t> </a:t>
            </a:r>
            <a:r>
              <a:rPr lang="tr-TR" b="1" dirty="0">
                <a:solidFill>
                  <a:schemeClr val="tx1">
                    <a:lumMod val="75000"/>
                    <a:lumOff val="25000"/>
                  </a:schemeClr>
                </a:solidFill>
              </a:rPr>
              <a:t>Kas yakınmaları en sık </a:t>
            </a:r>
            <a:r>
              <a:rPr lang="tr-TR" b="1" dirty="0" err="1">
                <a:solidFill>
                  <a:schemeClr val="tx1">
                    <a:lumMod val="75000"/>
                    <a:lumOff val="25000"/>
                  </a:schemeClr>
                </a:solidFill>
              </a:rPr>
              <a:t>simvastatin</a:t>
            </a:r>
            <a:r>
              <a:rPr lang="tr-TR" b="1" dirty="0">
                <a:solidFill>
                  <a:schemeClr val="tx1">
                    <a:lumMod val="75000"/>
                    <a:lumOff val="25000"/>
                  </a:schemeClr>
                </a:solidFill>
              </a:rPr>
              <a:t>, </a:t>
            </a:r>
            <a:r>
              <a:rPr lang="tr-TR" b="1" dirty="0" err="1">
                <a:solidFill>
                  <a:schemeClr val="tx1">
                    <a:lumMod val="75000"/>
                    <a:lumOff val="25000"/>
                  </a:schemeClr>
                </a:solidFill>
              </a:rPr>
              <a:t>atorvastatin</a:t>
            </a:r>
            <a:r>
              <a:rPr lang="tr-TR" b="1" dirty="0">
                <a:solidFill>
                  <a:schemeClr val="tx1">
                    <a:lumMod val="75000"/>
                    <a:lumOff val="25000"/>
                  </a:schemeClr>
                </a:solidFill>
              </a:rPr>
              <a:t> ve </a:t>
            </a:r>
            <a:r>
              <a:rPr lang="tr-TR" b="1" dirty="0" err="1">
                <a:solidFill>
                  <a:schemeClr val="tx1">
                    <a:lumMod val="75000"/>
                    <a:lumOff val="25000"/>
                  </a:schemeClr>
                </a:solidFill>
              </a:rPr>
              <a:t>lovastatin</a:t>
            </a:r>
            <a:r>
              <a:rPr lang="tr-TR" b="1" dirty="0">
                <a:solidFill>
                  <a:schemeClr val="tx1">
                    <a:lumMod val="75000"/>
                    <a:lumOff val="25000"/>
                  </a:schemeClr>
                </a:solidFill>
              </a:rPr>
              <a:t> kullanımında görülmektedir.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Unvan 1"/>
          <p:cNvSpPr>
            <a:spLocks noGrp="1"/>
          </p:cNvSpPr>
          <p:nvPr>
            <p:ph type="title"/>
          </p:nvPr>
        </p:nvSpPr>
        <p:spPr/>
        <p:txBody>
          <a:bodyPr/>
          <a:lstStyle/>
          <a:p>
            <a:pPr eaLnBrk="1" hangingPunct="1"/>
            <a:r>
              <a:rPr lang="tr-TR" smtClean="0"/>
              <a:t>Tanım</a:t>
            </a:r>
          </a:p>
        </p:txBody>
      </p:sp>
      <p:sp>
        <p:nvSpPr>
          <p:cNvPr id="35842" name="İçerik Yer Tutucusu 2"/>
          <p:cNvSpPr>
            <a:spLocks noGrp="1"/>
          </p:cNvSpPr>
          <p:nvPr>
            <p:ph idx="1"/>
          </p:nvPr>
        </p:nvSpPr>
        <p:spPr>
          <a:xfrm>
            <a:off x="1155700" y="2603500"/>
            <a:ext cx="8824913" cy="3416300"/>
          </a:xfrm>
        </p:spPr>
        <p:txBody>
          <a:bodyPr/>
          <a:lstStyle/>
          <a:p>
            <a:pPr eaLnBrk="1" hangingPunct="1"/>
            <a:r>
              <a:rPr lang="tr-TR" smtClean="0"/>
              <a:t>Dislipidemi; lipoproteinlerin sayısal fazlalığı ya da eksikliği ile işlevsel bozukluklarını tanımlayan bir kavramdır.</a:t>
            </a:r>
          </a:p>
          <a:p>
            <a:pPr eaLnBrk="1" hangingPunct="1"/>
            <a:r>
              <a:rPr lang="tr-TR" smtClean="0"/>
              <a:t>Lipoprotein düzeylerine göre, Fredrickson sınıflaması kullanılmaktadır.</a:t>
            </a:r>
          </a:p>
          <a:p>
            <a:pPr eaLnBrk="1" hangingPunct="1"/>
            <a:r>
              <a:rPr lang="tr-TR" smtClean="0"/>
              <a:t>Etiyolojiye göre değerlendirildiğinde ise primer ve sekonder olarak ikiye ayrılır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Autofit/>
          </a:bodyPr>
          <a:lstStyle/>
          <a:p>
            <a:pPr eaLnBrk="1" fontAlgn="auto" hangingPunct="1">
              <a:spcAft>
                <a:spcPts val="0"/>
              </a:spcAft>
              <a:defRPr/>
            </a:pPr>
            <a:r>
              <a:rPr lang="tr-TR" dirty="0" err="1"/>
              <a:t>Statinlerin</a:t>
            </a:r>
            <a:r>
              <a:rPr lang="tr-TR" dirty="0"/>
              <a:t> Yan Etkileri- </a:t>
            </a:r>
            <a:r>
              <a:rPr lang="tr-TR" dirty="0" err="1">
                <a:solidFill>
                  <a:schemeClr val="bg1">
                    <a:lumMod val="85000"/>
                  </a:schemeClr>
                </a:solidFill>
              </a:rPr>
              <a:t>Hepatik</a:t>
            </a:r>
            <a:r>
              <a:rPr lang="tr-TR" dirty="0">
                <a:solidFill>
                  <a:schemeClr val="bg1">
                    <a:lumMod val="85000"/>
                  </a:schemeClr>
                </a:solidFill>
              </a:rPr>
              <a:t> </a:t>
            </a:r>
            <a:r>
              <a:rPr lang="tr-TR" dirty="0" err="1">
                <a:solidFill>
                  <a:schemeClr val="bg1">
                    <a:lumMod val="85000"/>
                  </a:schemeClr>
                </a:solidFill>
              </a:rPr>
              <a:t>disfonksiyon</a:t>
            </a:r>
            <a:endParaRPr lang="tr-TR" dirty="0"/>
          </a:p>
        </p:txBody>
      </p:sp>
      <p:sp>
        <p:nvSpPr>
          <p:cNvPr id="74754" name="İçerik Yer Tutucusu 2"/>
          <p:cNvSpPr>
            <a:spLocks noGrp="1"/>
          </p:cNvSpPr>
          <p:nvPr>
            <p:ph idx="1"/>
          </p:nvPr>
        </p:nvSpPr>
        <p:spPr>
          <a:xfrm>
            <a:off x="1155700" y="2603500"/>
            <a:ext cx="8824913" cy="3416300"/>
          </a:xfrm>
        </p:spPr>
        <p:txBody>
          <a:bodyPr/>
          <a:lstStyle/>
          <a:p>
            <a:pPr eaLnBrk="1" hangingPunct="1"/>
            <a:r>
              <a:rPr lang="tr-TR" b="1" smtClean="0"/>
              <a:t> </a:t>
            </a:r>
            <a:r>
              <a:rPr lang="tr-TR" smtClean="0"/>
              <a:t>%0,5-2 oranında hafif persistan ALT yüksekliği bildirilmektedir. Enzim yüksekliği genellikle tedavinin ilk üç ayında görülür ve doza bağımlıdır.</a:t>
            </a:r>
          </a:p>
          <a:p>
            <a:pPr eaLnBrk="1" hangingPunct="1"/>
            <a:r>
              <a:rPr lang="tr-TR" smtClean="0"/>
              <a:t>Uzun dönem takip sırasında ancak sarılık, halsizlik gibi semptomların varlığında karaciğer enzim düzeyi çalışılması önerilmektedir.</a:t>
            </a:r>
          </a:p>
          <a:p>
            <a:pPr eaLnBrk="1" hangingPunct="1"/>
            <a:r>
              <a:rPr lang="tr-TR" smtClean="0"/>
              <a:t> </a:t>
            </a:r>
            <a:r>
              <a:rPr lang="tr-TR" b="1" smtClean="0"/>
              <a:t>Güncel kılavuzlar karaciğer enzim düzeylerinin tedavi öncesi bazal şartlarda ve tedavi başlangıcından 8-12 hafta sonra ölçülmesini önermektedir.</a:t>
            </a:r>
          </a:p>
          <a:p>
            <a:pPr eaLnBrk="1" hangingPunct="1"/>
            <a:endParaRPr lang="tr-TR" smtClean="0"/>
          </a:p>
          <a:p>
            <a:pPr eaLnBrk="1" hangingPunct="1"/>
            <a:endParaRPr lang="tr-TR"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Unvan 1"/>
          <p:cNvSpPr>
            <a:spLocks noGrp="1"/>
          </p:cNvSpPr>
          <p:nvPr>
            <p:ph type="title"/>
          </p:nvPr>
        </p:nvSpPr>
        <p:spPr>
          <a:xfrm>
            <a:off x="1155700" y="838200"/>
            <a:ext cx="8761413" cy="842963"/>
          </a:xfrm>
        </p:spPr>
        <p:txBody>
          <a:bodyPr/>
          <a:lstStyle/>
          <a:p>
            <a:pPr eaLnBrk="1" hangingPunct="1"/>
            <a:r>
              <a:rPr lang="tr-TR" smtClean="0"/>
              <a:t>Statinlerin Yan Etkileri- Renal Disfonksiyon</a:t>
            </a:r>
          </a:p>
        </p:txBody>
      </p:sp>
      <p:sp>
        <p:nvSpPr>
          <p:cNvPr id="3" name="İçerik Yer Tutucusu 2">
            <a:extLst>
              <a:ext uri="{FF2B5EF4-FFF2-40B4-BE49-F238E27FC236}"/>
            </a:extLst>
          </p:cNvPr>
          <p:cNvSpPr>
            <a:spLocks noGrp="1"/>
          </p:cNvSpPr>
          <p:nvPr>
            <p:ph idx="1"/>
          </p:nvPr>
        </p:nvSpPr>
        <p:spPr>
          <a:xfrm>
            <a:off x="1155700" y="2603500"/>
            <a:ext cx="8824913" cy="3416300"/>
          </a:xfrm>
        </p:spPr>
        <p:txBody>
          <a:bodyPr rtlCol="0">
            <a:normAutofit/>
          </a:bodyPr>
          <a:lstStyle/>
          <a:p>
            <a:pPr marL="0" indent="0" eaLnBrk="1" fontAlgn="auto" hangingPunct="1">
              <a:spcAft>
                <a:spcPts val="0"/>
              </a:spcAft>
              <a:buFont typeface="Wingdings 3" charset="2"/>
              <a:buNone/>
              <a:defRPr/>
            </a:pPr>
            <a:endParaRPr lang="tr-TR" dirty="0">
              <a:solidFill>
                <a:schemeClr val="tx1">
                  <a:lumMod val="75000"/>
                  <a:lumOff val="25000"/>
                </a:schemeClr>
              </a:solidFill>
            </a:endParaRPr>
          </a:p>
          <a:p>
            <a:pPr eaLnBrk="1" fontAlgn="auto" hangingPunct="1">
              <a:spcAft>
                <a:spcPts val="0"/>
              </a:spcAft>
              <a:buFont typeface="Wingdings 3" charset="2"/>
              <a:buChar char=""/>
              <a:defRPr/>
            </a:pPr>
            <a:r>
              <a:rPr lang="tr-TR" dirty="0" err="1">
                <a:solidFill>
                  <a:schemeClr val="tx1">
                    <a:lumMod val="75000"/>
                    <a:lumOff val="25000"/>
                  </a:schemeClr>
                </a:solidFill>
              </a:rPr>
              <a:t>Randomize</a:t>
            </a:r>
            <a:r>
              <a:rPr lang="tr-TR" dirty="0">
                <a:solidFill>
                  <a:schemeClr val="tx1">
                    <a:lumMod val="75000"/>
                    <a:lumOff val="25000"/>
                  </a:schemeClr>
                </a:solidFill>
              </a:rPr>
              <a:t> kontrollü çalışmalarda </a:t>
            </a:r>
            <a:r>
              <a:rPr lang="tr-TR" dirty="0" err="1">
                <a:solidFill>
                  <a:schemeClr val="tx1">
                    <a:lumMod val="75000"/>
                    <a:lumOff val="25000"/>
                  </a:schemeClr>
                </a:solidFill>
              </a:rPr>
              <a:t>statinlere</a:t>
            </a:r>
            <a:r>
              <a:rPr lang="tr-TR" dirty="0">
                <a:solidFill>
                  <a:schemeClr val="tx1">
                    <a:lumMod val="75000"/>
                    <a:lumOff val="25000"/>
                  </a:schemeClr>
                </a:solidFill>
              </a:rPr>
              <a:t> bağlı </a:t>
            </a:r>
            <a:r>
              <a:rPr lang="tr-TR" dirty="0" err="1">
                <a:solidFill>
                  <a:schemeClr val="tx1">
                    <a:lumMod val="75000"/>
                    <a:lumOff val="25000"/>
                  </a:schemeClr>
                </a:solidFill>
              </a:rPr>
              <a:t>renal</a:t>
            </a:r>
            <a:r>
              <a:rPr lang="tr-TR" dirty="0">
                <a:solidFill>
                  <a:schemeClr val="tx1">
                    <a:lumMod val="75000"/>
                    <a:lumOff val="25000"/>
                  </a:schemeClr>
                </a:solidFill>
              </a:rPr>
              <a:t> hasar artışı saptanmamıştır.</a:t>
            </a:r>
          </a:p>
          <a:p>
            <a:pPr eaLnBrk="1" fontAlgn="auto" hangingPunct="1">
              <a:spcAft>
                <a:spcPts val="0"/>
              </a:spcAft>
              <a:buFont typeface="Wingdings 3" charset="2"/>
              <a:buChar char=""/>
              <a:defRPr/>
            </a:pPr>
            <a:r>
              <a:rPr lang="tr-TR" dirty="0">
                <a:solidFill>
                  <a:schemeClr val="tx1">
                    <a:lumMod val="75000"/>
                    <a:lumOff val="25000"/>
                  </a:schemeClr>
                </a:solidFill>
              </a:rPr>
              <a:t>Bir </a:t>
            </a:r>
            <a:r>
              <a:rPr lang="tr-TR" dirty="0" err="1">
                <a:solidFill>
                  <a:schemeClr val="tx1">
                    <a:lumMod val="75000"/>
                    <a:lumOff val="25000"/>
                  </a:schemeClr>
                </a:solidFill>
              </a:rPr>
              <a:t>metaanalizde</a:t>
            </a:r>
            <a:r>
              <a:rPr lang="tr-TR" dirty="0">
                <a:solidFill>
                  <a:schemeClr val="tx1">
                    <a:lumMod val="75000"/>
                    <a:lumOff val="25000"/>
                  </a:schemeClr>
                </a:solidFill>
              </a:rPr>
              <a:t> </a:t>
            </a:r>
            <a:r>
              <a:rPr lang="tr-TR" dirty="0" err="1">
                <a:solidFill>
                  <a:schemeClr val="tx1">
                    <a:lumMod val="75000"/>
                    <a:lumOff val="25000"/>
                  </a:schemeClr>
                </a:solidFill>
              </a:rPr>
              <a:t>atorvastatin</a:t>
            </a:r>
            <a:r>
              <a:rPr lang="tr-TR" dirty="0">
                <a:solidFill>
                  <a:schemeClr val="tx1">
                    <a:lumMod val="75000"/>
                    <a:lumOff val="25000"/>
                  </a:schemeClr>
                </a:solidFill>
              </a:rPr>
              <a:t> ve </a:t>
            </a:r>
            <a:r>
              <a:rPr lang="tr-TR" dirty="0" err="1">
                <a:solidFill>
                  <a:schemeClr val="tx1">
                    <a:lumMod val="75000"/>
                    <a:lumOff val="25000"/>
                  </a:schemeClr>
                </a:solidFill>
              </a:rPr>
              <a:t>rosuvastatin</a:t>
            </a:r>
            <a:r>
              <a:rPr lang="tr-TR" dirty="0">
                <a:solidFill>
                  <a:schemeClr val="tx1">
                    <a:lumMod val="75000"/>
                    <a:lumOff val="25000"/>
                  </a:schemeClr>
                </a:solidFill>
              </a:rPr>
              <a:t> kullanımının </a:t>
            </a:r>
            <a:r>
              <a:rPr lang="tr-TR" dirty="0" err="1">
                <a:solidFill>
                  <a:schemeClr val="tx1">
                    <a:lumMod val="75000"/>
                    <a:lumOff val="25000"/>
                  </a:schemeClr>
                </a:solidFill>
              </a:rPr>
              <a:t>glomeruler</a:t>
            </a:r>
            <a:r>
              <a:rPr lang="tr-TR" dirty="0">
                <a:solidFill>
                  <a:schemeClr val="tx1">
                    <a:lumMod val="75000"/>
                    <a:lumOff val="25000"/>
                  </a:schemeClr>
                </a:solidFill>
              </a:rPr>
              <a:t> </a:t>
            </a:r>
            <a:r>
              <a:rPr lang="tr-TR" dirty="0" err="1">
                <a:solidFill>
                  <a:schemeClr val="tx1">
                    <a:lumMod val="75000"/>
                    <a:lumOff val="25000"/>
                  </a:schemeClr>
                </a:solidFill>
              </a:rPr>
              <a:t>filtrasyon</a:t>
            </a:r>
            <a:r>
              <a:rPr lang="tr-TR" dirty="0">
                <a:solidFill>
                  <a:schemeClr val="tx1">
                    <a:lumMod val="75000"/>
                    <a:lumOff val="25000"/>
                  </a:schemeClr>
                </a:solidFill>
              </a:rPr>
              <a:t> hızındaki azalmayı yavaşlattığı gösterilmiştir.</a:t>
            </a:r>
          </a:p>
          <a:p>
            <a:pPr eaLnBrk="1" fontAlgn="auto" hangingPunct="1">
              <a:spcAft>
                <a:spcPts val="0"/>
              </a:spcAft>
              <a:buFont typeface="Wingdings 3" charset="2"/>
              <a:buChar char=""/>
              <a:defRPr/>
            </a:pPr>
            <a:r>
              <a:rPr lang="tr-TR" dirty="0" err="1">
                <a:solidFill>
                  <a:schemeClr val="tx1">
                    <a:lumMod val="75000"/>
                    <a:lumOff val="25000"/>
                  </a:schemeClr>
                </a:solidFill>
              </a:rPr>
              <a:t>Rosuvastatin</a:t>
            </a:r>
            <a:r>
              <a:rPr lang="tr-TR" dirty="0">
                <a:solidFill>
                  <a:schemeClr val="tx1">
                    <a:lumMod val="75000"/>
                    <a:lumOff val="25000"/>
                  </a:schemeClr>
                </a:solidFill>
              </a:rPr>
              <a:t> 40 mg ve üzeri dozlarda </a:t>
            </a:r>
            <a:r>
              <a:rPr lang="tr-TR" dirty="0" err="1">
                <a:solidFill>
                  <a:schemeClr val="tx1">
                    <a:lumMod val="75000"/>
                    <a:lumOff val="25000"/>
                  </a:schemeClr>
                </a:solidFill>
              </a:rPr>
              <a:t>dipstik</a:t>
            </a:r>
            <a:r>
              <a:rPr lang="tr-TR" dirty="0">
                <a:solidFill>
                  <a:schemeClr val="tx1">
                    <a:lumMod val="75000"/>
                    <a:lumOff val="25000"/>
                  </a:schemeClr>
                </a:solidFill>
              </a:rPr>
              <a:t> testi ile yeni saptanmış </a:t>
            </a:r>
            <a:r>
              <a:rPr lang="tr-TR" dirty="0" err="1">
                <a:solidFill>
                  <a:schemeClr val="tx1">
                    <a:lumMod val="75000"/>
                    <a:lumOff val="25000"/>
                  </a:schemeClr>
                </a:solidFill>
              </a:rPr>
              <a:t>proteinüride</a:t>
            </a:r>
            <a:r>
              <a:rPr lang="tr-TR" dirty="0">
                <a:solidFill>
                  <a:schemeClr val="tx1">
                    <a:lumMod val="75000"/>
                    <a:lumOff val="25000"/>
                  </a:schemeClr>
                </a:solidFill>
              </a:rPr>
              <a:t> artış gözlenmişse de genel olarak </a:t>
            </a:r>
            <a:r>
              <a:rPr lang="tr-TR" dirty="0" err="1">
                <a:solidFill>
                  <a:schemeClr val="tx1">
                    <a:lumMod val="75000"/>
                    <a:lumOff val="25000"/>
                  </a:schemeClr>
                </a:solidFill>
              </a:rPr>
              <a:t>statinlerin</a:t>
            </a:r>
            <a:r>
              <a:rPr lang="tr-TR" dirty="0">
                <a:solidFill>
                  <a:schemeClr val="tx1">
                    <a:lumMod val="75000"/>
                    <a:lumOff val="25000"/>
                  </a:schemeClr>
                </a:solidFill>
              </a:rPr>
              <a:t> </a:t>
            </a:r>
            <a:r>
              <a:rPr lang="tr-TR" dirty="0" err="1">
                <a:solidFill>
                  <a:schemeClr val="tx1">
                    <a:lumMod val="75000"/>
                    <a:lumOff val="25000"/>
                  </a:schemeClr>
                </a:solidFill>
              </a:rPr>
              <a:t>renal</a:t>
            </a:r>
            <a:r>
              <a:rPr lang="tr-TR" dirty="0">
                <a:solidFill>
                  <a:schemeClr val="tx1">
                    <a:lumMod val="75000"/>
                    <a:lumOff val="25000"/>
                  </a:schemeClr>
                </a:solidFill>
              </a:rPr>
              <a:t> fonksiyonlar üzerine olumsuz etkisi olmadığı düşünülmektedir.</a:t>
            </a:r>
          </a:p>
          <a:p>
            <a:pPr marL="0" indent="0" eaLnBrk="1" fontAlgn="auto" hangingPunct="1">
              <a:spcAft>
                <a:spcPts val="0"/>
              </a:spcAft>
              <a:buFont typeface="Wingdings 3" charset="2"/>
              <a:buNone/>
              <a:defRPr/>
            </a:pPr>
            <a:endParaRPr lang="tr-TR" dirty="0">
              <a:solidFill>
                <a:schemeClr val="tx1">
                  <a:lumMod val="75000"/>
                  <a:lumOff val="25000"/>
                </a:schemeClr>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Unvan 1"/>
          <p:cNvSpPr>
            <a:spLocks noGrp="1"/>
          </p:cNvSpPr>
          <p:nvPr>
            <p:ph type="title"/>
          </p:nvPr>
        </p:nvSpPr>
        <p:spPr/>
        <p:txBody>
          <a:bodyPr/>
          <a:lstStyle/>
          <a:p>
            <a:pPr eaLnBrk="1" hangingPunct="1"/>
            <a:r>
              <a:rPr lang="tr-TR" smtClean="0"/>
              <a:t>Statinlerin Yan Etkileri- Diyabet gelişimi</a:t>
            </a:r>
          </a:p>
        </p:txBody>
      </p:sp>
      <p:sp>
        <p:nvSpPr>
          <p:cNvPr id="76802" name="İçerik Yer Tutucusu 2"/>
          <p:cNvSpPr>
            <a:spLocks noGrp="1"/>
          </p:cNvSpPr>
          <p:nvPr>
            <p:ph idx="1"/>
          </p:nvPr>
        </p:nvSpPr>
        <p:spPr>
          <a:xfrm>
            <a:off x="1155700" y="2603500"/>
            <a:ext cx="8824913" cy="3416300"/>
          </a:xfrm>
        </p:spPr>
        <p:txBody>
          <a:bodyPr/>
          <a:lstStyle/>
          <a:p>
            <a:pPr eaLnBrk="1" hangingPunct="1"/>
            <a:r>
              <a:rPr lang="tr-TR" smtClean="0"/>
              <a:t>Statin tedavisi almakta olan hastalarda hiperglisemi ve tip 2 diyabet gelişim riskinin arttığı gösterilmiştir.</a:t>
            </a:r>
          </a:p>
          <a:p>
            <a:pPr eaLnBrk="1" hangingPunct="1"/>
            <a:r>
              <a:rPr lang="tr-TR" smtClean="0"/>
              <a:t>Potent statinlerle 5 yıl tedavi edilen bir hastada diyabet gelişme riski %0.5-1 civarındadır.</a:t>
            </a:r>
          </a:p>
          <a:p>
            <a:pPr eaLnBrk="1" hangingPunct="1"/>
            <a:r>
              <a:rPr lang="tr-TR" smtClean="0"/>
              <a:t>Yaşlı popülasyonda ve diyabet gelişimi açısından fazla kilo, insülin direnci gibi risk faktörleri taşıyanlarda diyabet gelişim riski daha yüksektir.</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Unvan 1"/>
          <p:cNvSpPr>
            <a:spLocks noGrp="1"/>
          </p:cNvSpPr>
          <p:nvPr>
            <p:ph type="title"/>
          </p:nvPr>
        </p:nvSpPr>
        <p:spPr/>
        <p:txBody>
          <a:bodyPr/>
          <a:lstStyle/>
          <a:p>
            <a:pPr eaLnBrk="1" hangingPunct="1"/>
            <a:r>
              <a:rPr lang="tr-TR" smtClean="0"/>
              <a:t>Statinlerin Yan Etkileri- Hemorajik inme</a:t>
            </a:r>
          </a:p>
        </p:txBody>
      </p:sp>
      <p:sp>
        <p:nvSpPr>
          <p:cNvPr id="3" name="İçerik Yer Tutucusu 2">
            <a:extLst>
              <a:ext uri="{FF2B5EF4-FFF2-40B4-BE49-F238E27FC236}"/>
            </a:extLst>
          </p:cNvPr>
          <p:cNvSpPr>
            <a:spLocks noGrp="1"/>
          </p:cNvSpPr>
          <p:nvPr>
            <p:ph idx="1"/>
          </p:nvPr>
        </p:nvSpPr>
        <p:spPr>
          <a:xfrm>
            <a:off x="1155700" y="2603500"/>
            <a:ext cx="8824913" cy="3416300"/>
          </a:xfrm>
        </p:spPr>
        <p:txBody>
          <a:bodyPr rtlCol="0">
            <a:normAutofit/>
          </a:bodyPr>
          <a:lstStyle/>
          <a:p>
            <a:pPr marL="0" indent="0" eaLnBrk="1" fontAlgn="auto" hangingPunct="1">
              <a:spcAft>
                <a:spcPts val="0"/>
              </a:spcAft>
              <a:buFont typeface="Wingdings 3" charset="2"/>
              <a:buNone/>
              <a:defRPr/>
            </a:pPr>
            <a:endParaRPr lang="tr-TR" dirty="0">
              <a:solidFill>
                <a:schemeClr val="tx1">
                  <a:lumMod val="75000"/>
                  <a:lumOff val="25000"/>
                </a:schemeClr>
              </a:solidFill>
            </a:endParaRPr>
          </a:p>
          <a:p>
            <a:pPr eaLnBrk="1" fontAlgn="auto" hangingPunct="1">
              <a:spcAft>
                <a:spcPts val="0"/>
              </a:spcAft>
              <a:buFont typeface="Wingdings 3" charset="2"/>
              <a:buChar char=""/>
              <a:defRPr/>
            </a:pPr>
            <a:r>
              <a:rPr lang="tr-TR" dirty="0">
                <a:solidFill>
                  <a:schemeClr val="tx1">
                    <a:lumMod val="75000"/>
                    <a:lumOff val="25000"/>
                  </a:schemeClr>
                </a:solidFill>
              </a:rPr>
              <a:t> Önceye ait </a:t>
            </a:r>
            <a:r>
              <a:rPr lang="tr-TR" dirty="0" err="1">
                <a:solidFill>
                  <a:schemeClr val="tx1">
                    <a:lumMod val="75000"/>
                    <a:lumOff val="25000"/>
                  </a:schemeClr>
                </a:solidFill>
              </a:rPr>
              <a:t>iskemik</a:t>
            </a:r>
            <a:r>
              <a:rPr lang="tr-TR" dirty="0">
                <a:solidFill>
                  <a:schemeClr val="tx1">
                    <a:lumMod val="75000"/>
                    <a:lumOff val="25000"/>
                  </a:schemeClr>
                </a:solidFill>
              </a:rPr>
              <a:t> inme öyküsü bulunanlarda </a:t>
            </a:r>
            <a:r>
              <a:rPr lang="tr-TR" dirty="0" err="1">
                <a:solidFill>
                  <a:schemeClr val="tx1">
                    <a:lumMod val="75000"/>
                    <a:lumOff val="25000"/>
                  </a:schemeClr>
                </a:solidFill>
              </a:rPr>
              <a:t>statin</a:t>
            </a:r>
            <a:r>
              <a:rPr lang="tr-TR" dirty="0">
                <a:solidFill>
                  <a:schemeClr val="tx1">
                    <a:lumMod val="75000"/>
                    <a:lumOff val="25000"/>
                  </a:schemeClr>
                </a:solidFill>
              </a:rPr>
              <a:t> </a:t>
            </a:r>
            <a:r>
              <a:rPr lang="tr-TR" dirty="0" err="1">
                <a:solidFill>
                  <a:schemeClr val="tx1">
                    <a:lumMod val="75000"/>
                    <a:lumOff val="25000"/>
                  </a:schemeClr>
                </a:solidFill>
              </a:rPr>
              <a:t>tedavisininin</a:t>
            </a:r>
            <a:r>
              <a:rPr lang="tr-TR" dirty="0">
                <a:solidFill>
                  <a:schemeClr val="tx1">
                    <a:lumMod val="75000"/>
                    <a:lumOff val="25000"/>
                  </a:schemeClr>
                </a:solidFill>
              </a:rPr>
              <a:t> </a:t>
            </a:r>
            <a:r>
              <a:rPr lang="tr-TR" dirty="0" err="1">
                <a:solidFill>
                  <a:schemeClr val="tx1">
                    <a:lumMod val="75000"/>
                    <a:lumOff val="25000"/>
                  </a:schemeClr>
                </a:solidFill>
              </a:rPr>
              <a:t>hemorajik</a:t>
            </a:r>
            <a:r>
              <a:rPr lang="tr-TR" dirty="0">
                <a:solidFill>
                  <a:schemeClr val="tx1">
                    <a:lumMod val="75000"/>
                    <a:lumOff val="25000"/>
                  </a:schemeClr>
                </a:solidFill>
              </a:rPr>
              <a:t> inme riskinde artışa neden olduğu gösterilmiştir.</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Unvan 1"/>
          <p:cNvSpPr>
            <a:spLocks noGrp="1"/>
          </p:cNvSpPr>
          <p:nvPr>
            <p:ph type="title"/>
          </p:nvPr>
        </p:nvSpPr>
        <p:spPr>
          <a:xfrm>
            <a:off x="1155700" y="731838"/>
            <a:ext cx="8761413" cy="949325"/>
          </a:xfrm>
        </p:spPr>
        <p:txBody>
          <a:bodyPr/>
          <a:lstStyle/>
          <a:p>
            <a:pPr eaLnBrk="1" hangingPunct="1"/>
            <a:r>
              <a:rPr lang="tr-TR" smtClean="0"/>
              <a:t>Statinlerin Yan Etkileri- Kognitif bozukluklar </a:t>
            </a:r>
          </a:p>
        </p:txBody>
      </p:sp>
      <p:sp>
        <p:nvSpPr>
          <p:cNvPr id="78850" name="İçerik Yer Tutucusu 2"/>
          <p:cNvSpPr>
            <a:spLocks noGrp="1"/>
          </p:cNvSpPr>
          <p:nvPr>
            <p:ph idx="1"/>
          </p:nvPr>
        </p:nvSpPr>
        <p:spPr>
          <a:xfrm>
            <a:off x="1155700" y="2603500"/>
            <a:ext cx="8824913" cy="3416300"/>
          </a:xfrm>
        </p:spPr>
        <p:txBody>
          <a:bodyPr/>
          <a:lstStyle/>
          <a:p>
            <a:pPr eaLnBrk="1" hangingPunct="1"/>
            <a:endParaRPr lang="tr-TR" smtClean="0"/>
          </a:p>
          <a:p>
            <a:pPr eaLnBrk="1" hangingPunct="1"/>
            <a:r>
              <a:rPr lang="tr-TR" smtClean="0"/>
              <a:t>Statin kullanımı ile ilgili kognitif fonksiyonlarda bozulma, demans, depresyon, uyku bozuklukları, erektil disfonksiyon, tendon rüptürü ve periferik diyabetik nöropati gibi pek çok yan etki bildirilmişse de neden sonuç ilişkisi kesin olarak kanıtlanmış değildir.</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Resim 3" descr="ekran görüntüsü içeren bir resim&#10;&#10;Çok yüksek güvenilirlikle oluşturulmuş açıklama"/>
          <p:cNvPicPr>
            <a:picLocks noChangeAspect="1"/>
          </p:cNvPicPr>
          <p:nvPr/>
        </p:nvPicPr>
        <p:blipFill>
          <a:blip r:embed="rId2"/>
          <a:srcRect/>
          <a:stretch>
            <a:fillRect/>
          </a:stretch>
        </p:blipFill>
        <p:spPr bwMode="auto">
          <a:xfrm>
            <a:off x="1139825" y="1009650"/>
            <a:ext cx="9101138" cy="48387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Resim 2" descr="ekran görüntüsü içeren bir resim&#10;&#10;Çok yüksek güvenilirlikle oluşturulmuş açıklama"/>
          <p:cNvPicPr>
            <a:picLocks noChangeAspect="1"/>
          </p:cNvPicPr>
          <p:nvPr/>
        </p:nvPicPr>
        <p:blipFill>
          <a:blip r:embed="rId2"/>
          <a:srcRect/>
          <a:stretch>
            <a:fillRect/>
          </a:stretch>
        </p:blipFill>
        <p:spPr bwMode="auto">
          <a:xfrm>
            <a:off x="1519238" y="773113"/>
            <a:ext cx="8680450" cy="5373687"/>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dirty="0"/>
          </a:p>
        </p:txBody>
      </p:sp>
      <p:sp>
        <p:nvSpPr>
          <p:cNvPr id="9" name="Rectangle 8">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642938" y="801688"/>
            <a:ext cx="11001375" cy="52482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81927" name="Resim 3" descr="ekran görüntüsü içeren bir resim&#10;&#10;Çok yüksek güvenilirlikle oluşturulmuş açıklama"/>
          <p:cNvPicPr>
            <a:picLocks noChangeAspect="1"/>
          </p:cNvPicPr>
          <p:nvPr/>
        </p:nvPicPr>
        <p:blipFill>
          <a:blip r:embed="rId3"/>
          <a:srcRect/>
          <a:stretch>
            <a:fillRect/>
          </a:stretch>
        </p:blipFill>
        <p:spPr bwMode="auto">
          <a:xfrm>
            <a:off x="2138363" y="1406525"/>
            <a:ext cx="8047037" cy="398145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Resim 2"/>
          <p:cNvPicPr>
            <a:picLocks noChangeAspect="1"/>
          </p:cNvPicPr>
          <p:nvPr/>
        </p:nvPicPr>
        <p:blipFill>
          <a:blip r:embed="rId2"/>
          <a:srcRect/>
          <a:stretch>
            <a:fillRect/>
          </a:stretch>
        </p:blipFill>
        <p:spPr bwMode="auto">
          <a:xfrm>
            <a:off x="762000" y="1758950"/>
            <a:ext cx="8859838" cy="35306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fontScale="90000"/>
          </a:bodyPr>
          <a:lstStyle/>
          <a:p>
            <a:pPr eaLnBrk="1" fontAlgn="auto" hangingPunct="1">
              <a:spcAft>
                <a:spcPts val="0"/>
              </a:spcAft>
              <a:defRPr/>
            </a:pPr>
            <a:r>
              <a:rPr lang="tr-TR" dirty="0"/>
              <a:t> Kolesterol Emilim İnhibitörleri (EZETİMİB)</a:t>
            </a:r>
            <a:br>
              <a:rPr lang="tr-TR" dirty="0"/>
            </a:br>
            <a:endParaRPr lang="tr-TR" dirty="0"/>
          </a:p>
        </p:txBody>
      </p:sp>
      <p:sp>
        <p:nvSpPr>
          <p:cNvPr id="83970" name="İçerik Yer Tutucusu 2"/>
          <p:cNvSpPr>
            <a:spLocks noGrp="1"/>
          </p:cNvSpPr>
          <p:nvPr>
            <p:ph idx="1"/>
          </p:nvPr>
        </p:nvSpPr>
        <p:spPr>
          <a:xfrm>
            <a:off x="1155700" y="2603500"/>
            <a:ext cx="8824913" cy="3416300"/>
          </a:xfrm>
        </p:spPr>
        <p:txBody>
          <a:bodyPr/>
          <a:lstStyle/>
          <a:p>
            <a:pPr eaLnBrk="1" hangingPunct="1"/>
            <a:r>
              <a:rPr lang="tr-TR" smtClean="0"/>
              <a:t>Ezetimib bir kolesterol emilim inhibitörü olup yağda eriyen vitamin emilimini bozmaksızın diyetle alınan kolesterolün ve biliyer kolesterolün intestinal emilimini bloke eder.</a:t>
            </a:r>
          </a:p>
          <a:p>
            <a:pPr eaLnBrk="1" hangingPunct="1"/>
            <a:r>
              <a:rPr lang="tr-TR" smtClean="0"/>
              <a:t>Ezetimib maksimum tolere edilen statin tedavisi ile hedef LDL-K düzeyine ulaşılamayan ya da statin intoleransı ve/veya kontrendikasyonu bulunan hastalarda kombinasyon ve monoterapide kullanılır.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Unvan 1"/>
          <p:cNvSpPr>
            <a:spLocks noGrp="1"/>
          </p:cNvSpPr>
          <p:nvPr>
            <p:ph type="title"/>
          </p:nvPr>
        </p:nvSpPr>
        <p:spPr/>
        <p:txBody>
          <a:bodyPr/>
          <a:lstStyle/>
          <a:p>
            <a:pPr eaLnBrk="1" hangingPunct="1"/>
            <a:r>
              <a:rPr lang="tr-TR" smtClean="0"/>
              <a:t>Dislipidemilerin sınıflandırılması</a:t>
            </a:r>
          </a:p>
        </p:txBody>
      </p:sp>
      <p:sp>
        <p:nvSpPr>
          <p:cNvPr id="3" name="İçerik Yer Tutucusu 2">
            <a:extLst>
              <a:ext uri="{FF2B5EF4-FFF2-40B4-BE49-F238E27FC236}"/>
            </a:extLst>
          </p:cNvPr>
          <p:cNvSpPr>
            <a:spLocks noGrp="1"/>
          </p:cNvSpPr>
          <p:nvPr>
            <p:ph sz="half" idx="1"/>
          </p:nvPr>
        </p:nvSpPr>
        <p:spPr>
          <a:xfrm>
            <a:off x="1155700" y="2603500"/>
            <a:ext cx="4824413" cy="3416300"/>
          </a:xfrm>
        </p:spPr>
        <p:txBody>
          <a:bodyPr rtlCol="0">
            <a:normAutofit fontScale="77500" lnSpcReduction="20000"/>
          </a:bodyPr>
          <a:lstStyle/>
          <a:p>
            <a:pPr marL="0" indent="0" eaLnBrk="1" fontAlgn="auto" hangingPunct="1">
              <a:spcAft>
                <a:spcPts val="0"/>
              </a:spcAft>
              <a:buFont typeface="Wingdings 3" charset="2"/>
              <a:buNone/>
              <a:defRPr/>
            </a:pPr>
            <a:r>
              <a:rPr lang="tr-TR" b="1" dirty="0" err="1">
                <a:solidFill>
                  <a:schemeClr val="tx1">
                    <a:lumMod val="75000"/>
                    <a:lumOff val="25000"/>
                  </a:schemeClr>
                </a:solidFill>
              </a:rPr>
              <a:t>Primer</a:t>
            </a:r>
            <a:r>
              <a:rPr lang="tr-TR" b="1" dirty="0">
                <a:solidFill>
                  <a:schemeClr val="tx1">
                    <a:lumMod val="75000"/>
                    <a:lumOff val="25000"/>
                  </a:schemeClr>
                </a:solidFill>
              </a:rPr>
              <a:t> </a:t>
            </a:r>
            <a:r>
              <a:rPr lang="tr-TR" b="1" dirty="0" err="1">
                <a:solidFill>
                  <a:schemeClr val="tx1">
                    <a:lumMod val="75000"/>
                    <a:lumOff val="25000"/>
                  </a:schemeClr>
                </a:solidFill>
              </a:rPr>
              <a:t>dislipidemiler</a:t>
            </a:r>
            <a:endParaRPr lang="tr-TR" b="1" dirty="0">
              <a:solidFill>
                <a:schemeClr val="tx1">
                  <a:lumMod val="75000"/>
                  <a:lumOff val="25000"/>
                </a:schemeClr>
              </a:solidFill>
            </a:endParaRPr>
          </a:p>
          <a:p>
            <a:pPr marL="0" indent="0" eaLnBrk="1" fontAlgn="auto" hangingPunct="1">
              <a:spcAft>
                <a:spcPts val="0"/>
              </a:spcAft>
              <a:buFont typeface="Wingdings 3" charset="2"/>
              <a:buNone/>
              <a:defRPr/>
            </a:pPr>
            <a:r>
              <a:rPr lang="tr-TR" dirty="0">
                <a:solidFill>
                  <a:schemeClr val="tx1">
                    <a:lumMod val="75000"/>
                    <a:lumOff val="25000"/>
                  </a:schemeClr>
                </a:solidFill>
              </a:rPr>
              <a:t> </a:t>
            </a:r>
            <a:r>
              <a:rPr lang="tr-TR" dirty="0" err="1">
                <a:solidFill>
                  <a:schemeClr val="tx1">
                    <a:lumMod val="75000"/>
                    <a:lumOff val="25000"/>
                  </a:schemeClr>
                </a:solidFill>
              </a:rPr>
              <a:t>Lipoprotein</a:t>
            </a:r>
            <a:r>
              <a:rPr lang="tr-TR" dirty="0">
                <a:solidFill>
                  <a:schemeClr val="tx1">
                    <a:lumMod val="75000"/>
                    <a:lumOff val="25000"/>
                  </a:schemeClr>
                </a:solidFill>
              </a:rPr>
              <a:t> metabolizmasındaki genetik bozukluk</a:t>
            </a:r>
          </a:p>
          <a:p>
            <a:pPr eaLnBrk="1" fontAlgn="auto" hangingPunct="1">
              <a:spcAft>
                <a:spcPts val="0"/>
              </a:spcAft>
              <a:buFont typeface="Wingdings 3" charset="2"/>
              <a:buChar char=""/>
              <a:defRPr/>
            </a:pPr>
            <a:endParaRPr lang="tr-TR" dirty="0">
              <a:solidFill>
                <a:schemeClr val="tx1">
                  <a:lumMod val="75000"/>
                  <a:lumOff val="25000"/>
                </a:schemeClr>
              </a:solidFill>
            </a:endParaRPr>
          </a:p>
        </p:txBody>
      </p:sp>
      <p:sp>
        <p:nvSpPr>
          <p:cNvPr id="4" name="İçerik Yer Tutucusu 3">
            <a:extLst>
              <a:ext uri="{FF2B5EF4-FFF2-40B4-BE49-F238E27FC236}"/>
            </a:extLst>
          </p:cNvPr>
          <p:cNvSpPr>
            <a:spLocks noGrp="1"/>
          </p:cNvSpPr>
          <p:nvPr>
            <p:ph sz="half" idx="2"/>
          </p:nvPr>
        </p:nvSpPr>
        <p:spPr>
          <a:xfrm>
            <a:off x="6208713" y="2603500"/>
            <a:ext cx="4824412" cy="3416300"/>
          </a:xfrm>
        </p:spPr>
        <p:txBody>
          <a:bodyPr rtlCol="0">
            <a:normAutofit fontScale="77500" lnSpcReduction="20000"/>
          </a:bodyPr>
          <a:lstStyle/>
          <a:p>
            <a:pPr marL="0" indent="0" eaLnBrk="1" fontAlgn="auto" hangingPunct="1">
              <a:spcAft>
                <a:spcPts val="0"/>
              </a:spcAft>
              <a:buFont typeface="Wingdings 3" charset="2"/>
              <a:buNone/>
              <a:defRPr/>
            </a:pPr>
            <a:r>
              <a:rPr lang="tr-TR" b="1" dirty="0">
                <a:solidFill>
                  <a:schemeClr val="tx1">
                    <a:lumMod val="75000"/>
                    <a:lumOff val="25000"/>
                  </a:schemeClr>
                </a:solidFill>
              </a:rPr>
              <a:t>  </a:t>
            </a:r>
            <a:r>
              <a:rPr lang="tr-TR" b="1" dirty="0" err="1">
                <a:solidFill>
                  <a:schemeClr val="tx1">
                    <a:lumMod val="75000"/>
                    <a:lumOff val="25000"/>
                  </a:schemeClr>
                </a:solidFill>
              </a:rPr>
              <a:t>Sekonder</a:t>
            </a:r>
            <a:r>
              <a:rPr lang="tr-TR" b="1" dirty="0">
                <a:solidFill>
                  <a:schemeClr val="tx1">
                    <a:lumMod val="75000"/>
                    <a:lumOff val="25000"/>
                  </a:schemeClr>
                </a:solidFill>
              </a:rPr>
              <a:t> </a:t>
            </a:r>
            <a:r>
              <a:rPr lang="tr-TR" b="1" dirty="0" err="1">
                <a:solidFill>
                  <a:schemeClr val="tx1">
                    <a:lumMod val="75000"/>
                    <a:lumOff val="25000"/>
                  </a:schemeClr>
                </a:solidFill>
              </a:rPr>
              <a:t>dislipidemiler</a:t>
            </a:r>
            <a:endParaRPr lang="tr-TR" b="1" dirty="0">
              <a:solidFill>
                <a:schemeClr val="tx1">
                  <a:lumMod val="75000"/>
                  <a:lumOff val="25000"/>
                </a:schemeClr>
              </a:solidFill>
            </a:endParaRPr>
          </a:p>
          <a:p>
            <a:pPr marL="0" indent="0" eaLnBrk="1" fontAlgn="auto" hangingPunct="1">
              <a:spcAft>
                <a:spcPts val="0"/>
              </a:spcAft>
              <a:buFont typeface="Wingdings 3" charset="2"/>
              <a:buNone/>
              <a:defRPr/>
            </a:pPr>
            <a:r>
              <a:rPr lang="tr-TR" dirty="0">
                <a:solidFill>
                  <a:schemeClr val="tx1">
                    <a:lumMod val="75000"/>
                    <a:lumOff val="25000"/>
                  </a:schemeClr>
                </a:solidFill>
              </a:rPr>
              <a:t>      </a:t>
            </a:r>
            <a:r>
              <a:rPr lang="tr-TR" dirty="0" err="1">
                <a:solidFill>
                  <a:schemeClr val="tx1">
                    <a:lumMod val="75000"/>
                    <a:lumOff val="25000"/>
                  </a:schemeClr>
                </a:solidFill>
              </a:rPr>
              <a:t>Hipotiroidizm</a:t>
            </a:r>
            <a:r>
              <a:rPr lang="tr-TR" dirty="0">
                <a:solidFill>
                  <a:schemeClr val="tx1">
                    <a:lumMod val="75000"/>
                    <a:lumOff val="25000"/>
                  </a:schemeClr>
                </a:solidFill>
              </a:rPr>
              <a:t> </a:t>
            </a:r>
          </a:p>
          <a:p>
            <a:pPr marL="0" indent="0" eaLnBrk="1" fontAlgn="auto" hangingPunct="1">
              <a:spcAft>
                <a:spcPts val="0"/>
              </a:spcAft>
              <a:buFont typeface="Wingdings 3" charset="2"/>
              <a:buNone/>
              <a:defRPr/>
            </a:pPr>
            <a:r>
              <a:rPr lang="tr-TR" dirty="0">
                <a:solidFill>
                  <a:schemeClr val="tx1">
                    <a:lumMod val="75000"/>
                    <a:lumOff val="25000"/>
                  </a:schemeClr>
                </a:solidFill>
              </a:rPr>
              <a:t>      </a:t>
            </a:r>
            <a:r>
              <a:rPr lang="tr-TR" dirty="0" err="1">
                <a:solidFill>
                  <a:schemeClr val="tx1">
                    <a:lumMod val="75000"/>
                    <a:lumOff val="25000"/>
                  </a:schemeClr>
                </a:solidFill>
              </a:rPr>
              <a:t>Nefrotik</a:t>
            </a:r>
            <a:r>
              <a:rPr lang="tr-TR" dirty="0">
                <a:solidFill>
                  <a:schemeClr val="tx1">
                    <a:lumMod val="75000"/>
                    <a:lumOff val="25000"/>
                  </a:schemeClr>
                </a:solidFill>
              </a:rPr>
              <a:t> sendrom</a:t>
            </a:r>
          </a:p>
          <a:p>
            <a:pPr marL="0" indent="0" eaLnBrk="1" fontAlgn="auto" hangingPunct="1">
              <a:spcAft>
                <a:spcPts val="0"/>
              </a:spcAft>
              <a:buFont typeface="Wingdings 3" charset="2"/>
              <a:buNone/>
              <a:defRPr/>
            </a:pPr>
            <a:r>
              <a:rPr lang="tr-TR" dirty="0">
                <a:solidFill>
                  <a:schemeClr val="tx1">
                    <a:lumMod val="75000"/>
                    <a:lumOff val="25000"/>
                  </a:schemeClr>
                </a:solidFill>
              </a:rPr>
              <a:t>      Kronik Böbrek Hastalığı </a:t>
            </a:r>
          </a:p>
          <a:p>
            <a:pPr marL="0" indent="0" eaLnBrk="1" fontAlgn="auto" hangingPunct="1">
              <a:spcAft>
                <a:spcPts val="0"/>
              </a:spcAft>
              <a:buFont typeface="Wingdings 3" charset="2"/>
              <a:buNone/>
              <a:defRPr/>
            </a:pPr>
            <a:r>
              <a:rPr lang="tr-TR" dirty="0">
                <a:solidFill>
                  <a:schemeClr val="tx1">
                    <a:lumMod val="75000"/>
                    <a:lumOff val="25000"/>
                  </a:schemeClr>
                </a:solidFill>
              </a:rPr>
              <a:t>      </a:t>
            </a:r>
            <a:r>
              <a:rPr lang="tr-TR" dirty="0" err="1">
                <a:solidFill>
                  <a:schemeClr val="tx1">
                    <a:lumMod val="75000"/>
                    <a:lumOff val="25000"/>
                  </a:schemeClr>
                </a:solidFill>
              </a:rPr>
              <a:t>Kolestatik</a:t>
            </a:r>
            <a:r>
              <a:rPr lang="tr-TR" dirty="0">
                <a:solidFill>
                  <a:schemeClr val="tx1">
                    <a:lumMod val="75000"/>
                    <a:lumOff val="25000"/>
                  </a:schemeClr>
                </a:solidFill>
              </a:rPr>
              <a:t> hastalıklar </a:t>
            </a:r>
          </a:p>
          <a:p>
            <a:pPr marL="0" indent="0" eaLnBrk="1" fontAlgn="auto" hangingPunct="1">
              <a:spcAft>
                <a:spcPts val="0"/>
              </a:spcAft>
              <a:buFont typeface="Wingdings 3" charset="2"/>
              <a:buNone/>
              <a:defRPr/>
            </a:pPr>
            <a:r>
              <a:rPr lang="tr-TR" dirty="0">
                <a:solidFill>
                  <a:schemeClr val="tx1">
                    <a:lumMod val="75000"/>
                    <a:lumOff val="25000"/>
                  </a:schemeClr>
                </a:solidFill>
              </a:rPr>
              <a:t>      </a:t>
            </a:r>
            <a:r>
              <a:rPr lang="tr-TR" dirty="0" err="1">
                <a:solidFill>
                  <a:schemeClr val="tx1">
                    <a:lumMod val="75000"/>
                    <a:lumOff val="25000"/>
                  </a:schemeClr>
                </a:solidFill>
              </a:rPr>
              <a:t>Obezite</a:t>
            </a:r>
            <a:r>
              <a:rPr lang="tr-TR" dirty="0">
                <a:solidFill>
                  <a:schemeClr val="tx1">
                    <a:lumMod val="75000"/>
                    <a:lumOff val="25000"/>
                  </a:schemeClr>
                </a:solidFill>
              </a:rPr>
              <a:t> </a:t>
            </a:r>
          </a:p>
          <a:p>
            <a:pPr marL="0" indent="0" eaLnBrk="1" fontAlgn="auto" hangingPunct="1">
              <a:spcAft>
                <a:spcPts val="0"/>
              </a:spcAft>
              <a:buFont typeface="Wingdings 3" charset="2"/>
              <a:buNone/>
              <a:defRPr/>
            </a:pPr>
            <a:r>
              <a:rPr lang="tr-TR" dirty="0">
                <a:solidFill>
                  <a:schemeClr val="tx1">
                    <a:lumMod val="75000"/>
                    <a:lumOff val="25000"/>
                  </a:schemeClr>
                </a:solidFill>
              </a:rPr>
              <a:t>      Gebelik </a:t>
            </a:r>
          </a:p>
          <a:p>
            <a:pPr marL="0" indent="0" eaLnBrk="1" fontAlgn="auto" hangingPunct="1">
              <a:spcAft>
                <a:spcPts val="0"/>
              </a:spcAft>
              <a:buFont typeface="Wingdings 3" charset="2"/>
              <a:buNone/>
              <a:defRPr/>
            </a:pPr>
            <a:r>
              <a:rPr lang="tr-TR" dirty="0">
                <a:solidFill>
                  <a:schemeClr val="tx1">
                    <a:lumMod val="75000"/>
                    <a:lumOff val="25000"/>
                  </a:schemeClr>
                </a:solidFill>
              </a:rPr>
              <a:t>      Tip 2 Diyabet </a:t>
            </a:r>
          </a:p>
          <a:p>
            <a:pPr marL="0" indent="0" eaLnBrk="1" fontAlgn="auto" hangingPunct="1">
              <a:spcAft>
                <a:spcPts val="0"/>
              </a:spcAft>
              <a:buFont typeface="Wingdings 3" charset="2"/>
              <a:buNone/>
              <a:defRPr/>
            </a:pPr>
            <a:r>
              <a:rPr lang="tr-TR" dirty="0">
                <a:solidFill>
                  <a:schemeClr val="tx1">
                    <a:lumMod val="75000"/>
                    <a:lumOff val="25000"/>
                  </a:schemeClr>
                </a:solidFill>
              </a:rPr>
              <a:t>      Aşırı alkol tüketimi</a:t>
            </a:r>
          </a:p>
          <a:p>
            <a:pPr marL="0" indent="0" eaLnBrk="1" fontAlgn="auto" hangingPunct="1">
              <a:spcAft>
                <a:spcPts val="0"/>
              </a:spcAft>
              <a:buFont typeface="Wingdings 3" charset="2"/>
              <a:buNone/>
              <a:defRPr/>
            </a:pPr>
            <a:r>
              <a:rPr lang="tr-TR" dirty="0">
                <a:solidFill>
                  <a:schemeClr val="tx1">
                    <a:lumMod val="75000"/>
                    <a:lumOff val="25000"/>
                  </a:schemeClr>
                </a:solidFill>
              </a:rPr>
              <a:t>      İlaçlar (</a:t>
            </a:r>
            <a:r>
              <a:rPr lang="tr-TR" dirty="0" err="1">
                <a:solidFill>
                  <a:schemeClr val="tx1">
                    <a:lumMod val="75000"/>
                    <a:lumOff val="25000"/>
                  </a:schemeClr>
                </a:solidFill>
              </a:rPr>
              <a:t>Anabolik</a:t>
            </a:r>
            <a:r>
              <a:rPr lang="tr-TR" dirty="0">
                <a:solidFill>
                  <a:schemeClr val="tx1">
                    <a:lumMod val="75000"/>
                    <a:lumOff val="25000"/>
                  </a:schemeClr>
                </a:solidFill>
              </a:rPr>
              <a:t> </a:t>
            </a:r>
            <a:r>
              <a:rPr lang="tr-TR" dirty="0" err="1">
                <a:solidFill>
                  <a:schemeClr val="tx1">
                    <a:lumMod val="75000"/>
                    <a:lumOff val="25000"/>
                  </a:schemeClr>
                </a:solidFill>
              </a:rPr>
              <a:t>Steroidler</a:t>
            </a:r>
            <a:r>
              <a:rPr lang="tr-TR" dirty="0">
                <a:solidFill>
                  <a:schemeClr val="tx1">
                    <a:lumMod val="75000"/>
                    <a:lumOff val="25000"/>
                  </a:schemeClr>
                </a:solidFill>
              </a:rPr>
              <a:t>, </a:t>
            </a:r>
            <a:r>
              <a:rPr lang="tr-TR" dirty="0" err="1">
                <a:solidFill>
                  <a:schemeClr val="tx1">
                    <a:lumMod val="75000"/>
                    <a:lumOff val="25000"/>
                  </a:schemeClr>
                </a:solidFill>
              </a:rPr>
              <a:t>Kortikosteroidler</a:t>
            </a:r>
            <a:r>
              <a:rPr lang="tr-TR" dirty="0">
                <a:solidFill>
                  <a:schemeClr val="tx1">
                    <a:lumMod val="75000"/>
                    <a:lumOff val="25000"/>
                  </a:schemeClr>
                </a:solidFill>
              </a:rPr>
              <a:t>, OKS, östrojenler ,HIV tedavisi (</a:t>
            </a:r>
            <a:r>
              <a:rPr lang="tr-TR" dirty="0" err="1">
                <a:solidFill>
                  <a:schemeClr val="tx1">
                    <a:lumMod val="75000"/>
                    <a:lumOff val="25000"/>
                  </a:schemeClr>
                </a:solidFill>
              </a:rPr>
              <a:t>Proteaz</a:t>
            </a:r>
            <a:r>
              <a:rPr lang="tr-TR" dirty="0">
                <a:solidFill>
                  <a:schemeClr val="tx1">
                    <a:lumMod val="75000"/>
                    <a:lumOff val="25000"/>
                  </a:schemeClr>
                </a:solidFill>
              </a:rPr>
              <a:t> inhibitörleri) ,</a:t>
            </a:r>
            <a:r>
              <a:rPr lang="tr-TR" dirty="0" err="1">
                <a:solidFill>
                  <a:schemeClr val="tx1">
                    <a:lumMod val="75000"/>
                    <a:lumOff val="25000"/>
                  </a:schemeClr>
                </a:solidFill>
              </a:rPr>
              <a:t>Tiazid</a:t>
            </a:r>
            <a:r>
              <a:rPr lang="tr-TR" dirty="0">
                <a:solidFill>
                  <a:schemeClr val="tx1">
                    <a:lumMod val="75000"/>
                    <a:lumOff val="25000"/>
                  </a:schemeClr>
                </a:solidFill>
              </a:rPr>
              <a:t> </a:t>
            </a:r>
            <a:r>
              <a:rPr lang="tr-TR" dirty="0" err="1">
                <a:solidFill>
                  <a:schemeClr val="tx1">
                    <a:lumMod val="75000"/>
                    <a:lumOff val="25000"/>
                  </a:schemeClr>
                </a:solidFill>
              </a:rPr>
              <a:t>diüretikleri</a:t>
            </a:r>
            <a:r>
              <a:rPr lang="tr-TR" dirty="0">
                <a:solidFill>
                  <a:schemeClr val="tx1">
                    <a:lumMod val="75000"/>
                    <a:lumOff val="25000"/>
                  </a:schemeClr>
                </a:solidFill>
              </a:rPr>
              <a:t>, Beta </a:t>
            </a:r>
            <a:r>
              <a:rPr lang="tr-TR" dirty="0" err="1">
                <a:solidFill>
                  <a:schemeClr val="tx1">
                    <a:lumMod val="75000"/>
                    <a:lumOff val="25000"/>
                  </a:schemeClr>
                </a:solidFill>
              </a:rPr>
              <a:t>Blokerler</a:t>
            </a:r>
            <a:r>
              <a:rPr lang="tr-TR" dirty="0">
                <a:solidFill>
                  <a:schemeClr val="tx1">
                    <a:lumMod val="75000"/>
                    <a:lumOff val="25000"/>
                  </a:schemeClr>
                </a:solidFill>
              </a:rPr>
              <a:t>)</a:t>
            </a:r>
          </a:p>
          <a:p>
            <a:pPr marL="0" indent="0" eaLnBrk="1" fontAlgn="auto" hangingPunct="1">
              <a:spcAft>
                <a:spcPts val="0"/>
              </a:spcAft>
              <a:buFont typeface="Wingdings 3" charset="2"/>
              <a:buNone/>
              <a:defRPr/>
            </a:pPr>
            <a:endParaRPr lang="tr-TR" dirty="0">
              <a:solidFill>
                <a:schemeClr val="tx1">
                  <a:lumMod val="75000"/>
                  <a:lumOff val="25000"/>
                </a:schemeClr>
              </a:solidFill>
            </a:endParaRPr>
          </a:p>
          <a:p>
            <a:pPr eaLnBrk="1" fontAlgn="auto" hangingPunct="1">
              <a:spcAft>
                <a:spcPts val="0"/>
              </a:spcAft>
              <a:buFont typeface="Wingdings 3" charset="2"/>
              <a:buChar char=""/>
              <a:defRPr/>
            </a:pPr>
            <a:endParaRPr lang="tr-TR" b="1" dirty="0">
              <a:solidFill>
                <a:schemeClr val="tx1">
                  <a:lumMod val="75000"/>
                  <a:lumOff val="25000"/>
                </a:schemeClr>
              </a:solidFill>
            </a:endParaRPr>
          </a:p>
          <a:p>
            <a:pPr eaLnBrk="1" fontAlgn="auto" hangingPunct="1">
              <a:spcAft>
                <a:spcPts val="0"/>
              </a:spcAft>
              <a:buFont typeface="Wingdings 3" charset="2"/>
              <a:buChar char=""/>
              <a:defRPr/>
            </a:pPr>
            <a:endParaRPr lang="tr-TR" b="1" dirty="0">
              <a:solidFill>
                <a:schemeClr val="tx1">
                  <a:lumMod val="75000"/>
                  <a:lumOff val="25000"/>
                </a:schemeClr>
              </a:solidFill>
            </a:endParaRPr>
          </a:p>
          <a:p>
            <a:pPr eaLnBrk="1" fontAlgn="auto" hangingPunct="1">
              <a:spcAft>
                <a:spcPts val="0"/>
              </a:spcAft>
              <a:buFont typeface="Wingdings 3" charset="2"/>
              <a:buChar char=""/>
              <a:defRPr/>
            </a:pPr>
            <a:endParaRPr lang="tr-TR" dirty="0">
              <a:solidFill>
                <a:schemeClr val="tx1">
                  <a:lumMod val="75000"/>
                  <a:lumOff val="25000"/>
                </a:schemeClr>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Unvan 1"/>
          <p:cNvSpPr>
            <a:spLocks noGrp="1"/>
          </p:cNvSpPr>
          <p:nvPr>
            <p:ph type="title"/>
          </p:nvPr>
        </p:nvSpPr>
        <p:spPr/>
        <p:txBody>
          <a:bodyPr/>
          <a:lstStyle/>
          <a:p>
            <a:pPr eaLnBrk="1" hangingPunct="1"/>
            <a:r>
              <a:rPr lang="tr-TR" smtClean="0"/>
              <a:t>Kolesterol Emilim İnhibitörleri (EZETİMİB)</a:t>
            </a:r>
            <a:br>
              <a:rPr lang="tr-TR" smtClean="0"/>
            </a:br>
            <a:endParaRPr lang="tr-TR" smtClean="0"/>
          </a:p>
        </p:txBody>
      </p:sp>
      <p:sp>
        <p:nvSpPr>
          <p:cNvPr id="84994" name="İçerik Yer Tutucusu 2"/>
          <p:cNvSpPr>
            <a:spLocks noGrp="1"/>
          </p:cNvSpPr>
          <p:nvPr>
            <p:ph idx="1"/>
          </p:nvPr>
        </p:nvSpPr>
        <p:spPr>
          <a:xfrm>
            <a:off x="1155700" y="2603500"/>
            <a:ext cx="8824913" cy="3416300"/>
          </a:xfrm>
        </p:spPr>
        <p:txBody>
          <a:bodyPr/>
          <a:lstStyle/>
          <a:p>
            <a:pPr eaLnBrk="1" hangingPunct="1"/>
            <a:r>
              <a:rPr lang="tr-TR" smtClean="0"/>
              <a:t>Ezetimib tek başına kullanıldığında LDL-K düzeyinde %10-18, ApoB düzeylerinde ise %11-16 oranında düşme sağlar. Statinler ile kombine edildiğinde LDL-K’de statinlerin etkisine ilave olarak %25’lik düşme sağlar.</a:t>
            </a:r>
          </a:p>
          <a:p>
            <a:pPr eaLnBrk="1" hangingPunct="1"/>
            <a:r>
              <a:rPr lang="tr-TR" smtClean="0"/>
              <a:t> Ezetimib, fenofibrat ile kombine edildiğindeyse LDL-K düzeylerinde %20-22 oranında düşmeye neden olur</a:t>
            </a:r>
          </a:p>
          <a:p>
            <a:pPr eaLnBrk="1" hangingPunct="1"/>
            <a:r>
              <a:rPr lang="tr-TR" smtClean="0"/>
              <a:t>Yan etki: Karaciğer enzimlerinde orta derecede yükselme, kas ağrısı</a:t>
            </a:r>
          </a:p>
          <a:p>
            <a:pPr eaLnBrk="1" hangingPunct="1"/>
            <a:endParaRPr lang="tr-TR" smtClean="0"/>
          </a:p>
        </p:txBody>
      </p:sp>
      <p:sp>
        <p:nvSpPr>
          <p:cNvPr id="84995" name="Dikdörtgen 3"/>
          <p:cNvSpPr>
            <a:spLocks noChangeArrowheads="1"/>
          </p:cNvSpPr>
          <p:nvPr/>
        </p:nvSpPr>
        <p:spPr bwMode="auto">
          <a:xfrm>
            <a:off x="3048000" y="3105150"/>
            <a:ext cx="6096000" cy="647700"/>
          </a:xfrm>
          <a:prstGeom prst="rect">
            <a:avLst/>
          </a:prstGeom>
          <a:noFill/>
          <a:ln w="9525">
            <a:noFill/>
            <a:miter lim="800000"/>
            <a:headEnd/>
            <a:tailEnd/>
          </a:ln>
        </p:spPr>
        <p:txBody>
          <a:bodyPr>
            <a:spAutoFit/>
          </a:bodyPr>
          <a:lstStyle/>
          <a:p>
            <a:r>
              <a:rPr lang="tr-TR">
                <a:latin typeface="Century Gothic" pitchFamily="34" charset="0"/>
              </a:rPr>
              <a:t/>
            </a:r>
            <a:br>
              <a:rPr lang="tr-TR">
                <a:latin typeface="Century Gothic" pitchFamily="34" charset="0"/>
              </a:rPr>
            </a:br>
            <a:endParaRPr lang="tr-TR">
              <a:latin typeface="Century Gothic"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Unvan 1"/>
          <p:cNvSpPr>
            <a:spLocks noGrp="1"/>
          </p:cNvSpPr>
          <p:nvPr>
            <p:ph type="title"/>
          </p:nvPr>
        </p:nvSpPr>
        <p:spPr/>
        <p:txBody>
          <a:bodyPr/>
          <a:lstStyle/>
          <a:p>
            <a:pPr eaLnBrk="1" hangingPunct="1"/>
            <a:r>
              <a:rPr lang="tr-TR" smtClean="0"/>
              <a:t>Safra Asidi Bağlayıcılar(kolestiramin, kolestipol ve kolesevelam )</a:t>
            </a:r>
          </a:p>
        </p:txBody>
      </p:sp>
      <p:sp>
        <p:nvSpPr>
          <p:cNvPr id="86018" name="İçerik Yer Tutucusu 2"/>
          <p:cNvSpPr>
            <a:spLocks noGrp="1"/>
          </p:cNvSpPr>
          <p:nvPr>
            <p:ph idx="1"/>
          </p:nvPr>
        </p:nvSpPr>
        <p:spPr>
          <a:xfrm>
            <a:off x="1155700" y="2603500"/>
            <a:ext cx="8824913" cy="3416300"/>
          </a:xfrm>
        </p:spPr>
        <p:txBody>
          <a:bodyPr/>
          <a:lstStyle/>
          <a:p>
            <a:pPr eaLnBrk="1" hangingPunct="1"/>
            <a:r>
              <a:rPr lang="tr-TR" smtClean="0"/>
              <a:t>İnce bağırsakta safra asitlerine bağlanarak, safra asitlerinin emilimini %90 oranında inhibe ederler.</a:t>
            </a:r>
          </a:p>
          <a:p>
            <a:pPr eaLnBrk="1" hangingPunct="1"/>
            <a:r>
              <a:rPr lang="tr-TR" smtClean="0"/>
              <a:t>LDL-K düzeyinde düşmeye, HDL-K düzeylerinde de minimal artışa neden olurlar. </a:t>
            </a:r>
          </a:p>
          <a:p>
            <a:pPr eaLnBrk="1" hangingPunct="1"/>
            <a:r>
              <a:rPr lang="tr-TR" smtClean="0"/>
              <a:t>Bu gurup ilaçların aynı zamanda glukoz düşürücü etkinlikleri bulunmaktadır.</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Unvan 1"/>
          <p:cNvSpPr>
            <a:spLocks noGrp="1"/>
          </p:cNvSpPr>
          <p:nvPr>
            <p:ph type="title"/>
          </p:nvPr>
        </p:nvSpPr>
        <p:spPr/>
        <p:txBody>
          <a:bodyPr/>
          <a:lstStyle/>
          <a:p>
            <a:pPr eaLnBrk="1" hangingPunct="1"/>
            <a:r>
              <a:rPr lang="tr-TR" smtClean="0"/>
              <a:t>Safra Asidi Bağlayıcılar(kolestiramin, kolestipol ve kolesevelam )</a:t>
            </a:r>
          </a:p>
        </p:txBody>
      </p:sp>
      <p:sp>
        <p:nvSpPr>
          <p:cNvPr id="87042" name="İçerik Yer Tutucusu 2"/>
          <p:cNvSpPr>
            <a:spLocks noGrp="1"/>
          </p:cNvSpPr>
          <p:nvPr>
            <p:ph idx="1"/>
          </p:nvPr>
        </p:nvSpPr>
        <p:spPr>
          <a:xfrm>
            <a:off x="1155700" y="2603500"/>
            <a:ext cx="8824913" cy="3416300"/>
          </a:xfrm>
        </p:spPr>
        <p:txBody>
          <a:bodyPr/>
          <a:lstStyle/>
          <a:p>
            <a:pPr eaLnBrk="1" hangingPunct="1"/>
            <a:r>
              <a:rPr lang="tr-TR" smtClean="0"/>
              <a:t>Kolestiramin ve diğer safra asidi bağlayan reçineler, hiperkolesterolemi tedavisinde, maksimum tolere edilebilen statin tedavisi ile hedef LDL-K düzeyine ulaşılamayan hastalarda, statin ile kombine olarak veya statin kontrendikasyonu veya intoleransı bulunan hastalarda monoterapi olarak kullanılabilir.</a:t>
            </a:r>
          </a:p>
          <a:p>
            <a:pPr eaLnBrk="1" hangingPunct="1"/>
            <a:endParaRPr lang="tr-TR"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Unvan 1"/>
          <p:cNvSpPr>
            <a:spLocks noGrp="1"/>
          </p:cNvSpPr>
          <p:nvPr>
            <p:ph type="title"/>
          </p:nvPr>
        </p:nvSpPr>
        <p:spPr/>
        <p:txBody>
          <a:bodyPr/>
          <a:lstStyle/>
          <a:p>
            <a:pPr eaLnBrk="1" hangingPunct="1"/>
            <a:r>
              <a:rPr lang="tr-TR" smtClean="0"/>
              <a:t>Safra Asidi Bağlayıcılar(kolestiramin, kolestipol ve kolesevelam )</a:t>
            </a:r>
          </a:p>
        </p:txBody>
      </p:sp>
      <p:sp>
        <p:nvSpPr>
          <p:cNvPr id="88066" name="İçerik Yer Tutucusu 2"/>
          <p:cNvSpPr>
            <a:spLocks noGrp="1"/>
          </p:cNvSpPr>
          <p:nvPr>
            <p:ph idx="1"/>
          </p:nvPr>
        </p:nvSpPr>
        <p:spPr>
          <a:xfrm>
            <a:off x="1155700" y="2603500"/>
            <a:ext cx="8824913" cy="3416300"/>
          </a:xfrm>
        </p:spPr>
        <p:txBody>
          <a:bodyPr/>
          <a:lstStyle/>
          <a:p>
            <a:pPr eaLnBrk="1" hangingPunct="1"/>
            <a:r>
              <a:rPr lang="tr-TR" smtClean="0"/>
              <a:t>Yemekle birlikte veya 30 dakika içinde alınmaları önerilmektedir.</a:t>
            </a:r>
          </a:p>
          <a:p>
            <a:pPr eaLnBrk="1" hangingPunct="1"/>
            <a:r>
              <a:rPr lang="tr-TR" smtClean="0"/>
              <a:t> TG düzeylerinde artışa neden olabildikleri için yüksek TG varlığında kullanımlarından kaçınılmalıdır. Serum TG düzeyi 300 mg/dl’i aşan durumlarda safra asidi sekestranlarının kullanılmaması ve tedavi sırasında serum TG düzeyi 400 mg/dl’i aştığında kesilmesi önerilir.</a:t>
            </a:r>
          </a:p>
          <a:p>
            <a:pPr eaLnBrk="1" hangingPunct="1"/>
            <a:r>
              <a:rPr lang="tr-TR" smtClean="0"/>
              <a:t> Kolesevalamın gebelikte kullanımı ise güvenlidir.</a:t>
            </a:r>
          </a:p>
          <a:p>
            <a:pPr eaLnBrk="1" hangingPunct="1"/>
            <a:r>
              <a:rPr lang="tr-TR" smtClean="0"/>
              <a:t>Yan etki: Gis yan etkisi ve yağda eriyen vitaminlerde eksiklik</a:t>
            </a:r>
          </a:p>
          <a:p>
            <a:pPr eaLnBrk="1" hangingPunct="1"/>
            <a:endParaRPr lang="tr-TR"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Unvan 1"/>
          <p:cNvSpPr>
            <a:spLocks noGrp="1"/>
          </p:cNvSpPr>
          <p:nvPr>
            <p:ph type="title"/>
          </p:nvPr>
        </p:nvSpPr>
        <p:spPr/>
        <p:txBody>
          <a:bodyPr/>
          <a:lstStyle/>
          <a:p>
            <a:pPr eaLnBrk="1" hangingPunct="1"/>
            <a:r>
              <a:rPr lang="tr-TR" smtClean="0"/>
              <a:t> FİBRATLAR(fenofibrat ve gemfibrozil)</a:t>
            </a:r>
          </a:p>
        </p:txBody>
      </p:sp>
      <p:sp>
        <p:nvSpPr>
          <p:cNvPr id="89090" name="İçerik Yer Tutucusu 2"/>
          <p:cNvSpPr>
            <a:spLocks noGrp="1"/>
          </p:cNvSpPr>
          <p:nvPr>
            <p:ph idx="1"/>
          </p:nvPr>
        </p:nvSpPr>
        <p:spPr>
          <a:xfrm>
            <a:off x="1155700" y="2603500"/>
            <a:ext cx="8824913" cy="3416300"/>
          </a:xfrm>
        </p:spPr>
        <p:txBody>
          <a:bodyPr/>
          <a:lstStyle/>
          <a:p>
            <a:pPr eaLnBrk="1" hangingPunct="1"/>
            <a:r>
              <a:rPr lang="tr-TR" smtClean="0"/>
              <a:t>Fibratlar bir nükleer transkripsiyon faktörü olan peroksizom proliferator aktive edici reseptor–</a:t>
            </a:r>
            <a:r>
              <a:rPr lang="el-GR" smtClean="0"/>
              <a:t>α (</a:t>
            </a:r>
            <a:r>
              <a:rPr lang="tr-TR" smtClean="0"/>
              <a:t>PPAR-</a:t>
            </a:r>
            <a:r>
              <a:rPr lang="el-GR" smtClean="0"/>
              <a:t>α) </a:t>
            </a:r>
            <a:r>
              <a:rPr lang="tr-TR" smtClean="0"/>
              <a:t>agonistidir.</a:t>
            </a:r>
          </a:p>
          <a:p>
            <a:pPr eaLnBrk="1" hangingPunct="1"/>
            <a:r>
              <a:rPr lang="tr-TR" smtClean="0"/>
              <a:t>Açlık ve tokluk TG düzeylerinde ve TG içeriği zengin artık partikül düzeylerinde yaklaşık %20 -35’lik düşmeye, HDL-K düzeylerinde ise orta düzeyde (%6-18) bir artışa neden olurlar.</a:t>
            </a:r>
          </a:p>
          <a:p>
            <a:pPr eaLnBrk="1" hangingPunct="1"/>
            <a:endParaRPr lang="tr-TR"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Unvan 1"/>
          <p:cNvSpPr>
            <a:spLocks noGrp="1"/>
          </p:cNvSpPr>
          <p:nvPr>
            <p:ph type="title"/>
          </p:nvPr>
        </p:nvSpPr>
        <p:spPr/>
        <p:txBody>
          <a:bodyPr/>
          <a:lstStyle/>
          <a:p>
            <a:pPr eaLnBrk="1" hangingPunct="1"/>
            <a:r>
              <a:rPr lang="tr-TR" smtClean="0"/>
              <a:t> FİBRATLAR(fenofibrat ve gemfibrozil)</a:t>
            </a:r>
          </a:p>
        </p:txBody>
      </p:sp>
      <p:sp>
        <p:nvSpPr>
          <p:cNvPr id="90114" name="İçerik Yer Tutucusu 2"/>
          <p:cNvSpPr>
            <a:spLocks noGrp="1"/>
          </p:cNvSpPr>
          <p:nvPr>
            <p:ph idx="1"/>
          </p:nvPr>
        </p:nvSpPr>
        <p:spPr>
          <a:xfrm>
            <a:off x="1155700" y="2603500"/>
            <a:ext cx="8824913" cy="3416300"/>
          </a:xfrm>
        </p:spPr>
        <p:txBody>
          <a:bodyPr/>
          <a:lstStyle/>
          <a:p>
            <a:pPr eaLnBrk="1" hangingPunct="1"/>
            <a:r>
              <a:rPr lang="tr-TR" b="1" smtClean="0"/>
              <a:t>Yan etkiler: </a:t>
            </a:r>
            <a:r>
              <a:rPr lang="tr-TR" smtClean="0"/>
              <a:t>GİS şikayetleri, kabızlık, nadiren transaminazlarda yükselme, allerjik reaksiyonlar, saç dökülmesi, impotans, miyopati (miyalji+CK yükselmesi), safra taşı riskinde artış</a:t>
            </a:r>
          </a:p>
          <a:p>
            <a:pPr eaLnBrk="1" hangingPunct="1"/>
            <a:r>
              <a:rPr lang="tr-TR" b="1" smtClean="0"/>
              <a:t>Kontrendikasyonları: </a:t>
            </a:r>
            <a:r>
              <a:rPr lang="tr-TR" smtClean="0"/>
              <a:t>Böbrek yetmezligi, karaciger hastalıkları, kolestaz, gebelik, laktasyon</a:t>
            </a:r>
          </a:p>
          <a:p>
            <a:pPr eaLnBrk="1" hangingPunct="1"/>
            <a:endParaRPr lang="tr-TR"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Unvan 1"/>
          <p:cNvSpPr>
            <a:spLocks noGrp="1"/>
          </p:cNvSpPr>
          <p:nvPr>
            <p:ph type="title"/>
          </p:nvPr>
        </p:nvSpPr>
        <p:spPr/>
        <p:txBody>
          <a:bodyPr/>
          <a:lstStyle/>
          <a:p>
            <a:pPr eaLnBrk="1" hangingPunct="1"/>
            <a:r>
              <a:rPr lang="tr-TR" smtClean="0"/>
              <a:t>NİASİN</a:t>
            </a:r>
          </a:p>
        </p:txBody>
      </p:sp>
      <p:sp>
        <p:nvSpPr>
          <p:cNvPr id="91138" name="İçerik Yer Tutucusu 2"/>
          <p:cNvSpPr>
            <a:spLocks noGrp="1"/>
          </p:cNvSpPr>
          <p:nvPr>
            <p:ph idx="1"/>
          </p:nvPr>
        </p:nvSpPr>
        <p:spPr>
          <a:xfrm>
            <a:off x="1155700" y="2603500"/>
            <a:ext cx="8824913" cy="3416300"/>
          </a:xfrm>
        </p:spPr>
        <p:txBody>
          <a:bodyPr/>
          <a:lstStyle/>
          <a:p>
            <a:pPr eaLnBrk="1" hangingPunct="1"/>
            <a:r>
              <a:rPr lang="tr-TR" smtClean="0"/>
              <a:t>Niasin karaciğere yağ asidi akımını ve karaciğerden VLDL sekresyonunu azaltır. </a:t>
            </a:r>
          </a:p>
          <a:p>
            <a:pPr eaLnBrk="1" hangingPunct="1"/>
            <a:r>
              <a:rPr lang="tr-TR" smtClean="0"/>
              <a:t> HDL-K düzeylerini artırıp LDL-K ve TG düzeylerini etkili bir şekilde düşüren kuvvetli bir ajandır.</a:t>
            </a:r>
          </a:p>
          <a:p>
            <a:pPr eaLnBrk="1" hangingPunct="1"/>
            <a:r>
              <a:rPr lang="tr-TR" b="1" smtClean="0"/>
              <a:t>Yan etkiler: </a:t>
            </a:r>
            <a:r>
              <a:rPr lang="tr-TR" smtClean="0"/>
              <a:t>Ciltte kızarıklık, kaşıntı, gastrointestinal yakınmalar, reversible transaminaz yükselmesi, kolestaz, ürik asit yükselmesi, glukoz toleransının kötü yönde etkilenmesi</a:t>
            </a:r>
          </a:p>
          <a:p>
            <a:pPr eaLnBrk="1" hangingPunct="1"/>
            <a:r>
              <a:rPr lang="tr-TR" b="1" smtClean="0"/>
              <a:t>Kontrendikasyonları: </a:t>
            </a:r>
            <a:r>
              <a:rPr lang="tr-TR" smtClean="0"/>
              <a:t>Dekompanse kalp yetmezligi, kanama diyatezleri ve kanamalar, peptik ülser, karaciğer hastalıkları</a:t>
            </a:r>
          </a:p>
          <a:p>
            <a:pPr eaLnBrk="1" hangingPunct="1"/>
            <a:endParaRPr lang="tr-TR" smtClean="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Unvan 1"/>
          <p:cNvSpPr>
            <a:spLocks noGrp="1"/>
          </p:cNvSpPr>
          <p:nvPr>
            <p:ph type="title"/>
          </p:nvPr>
        </p:nvSpPr>
        <p:spPr/>
        <p:txBody>
          <a:bodyPr/>
          <a:lstStyle/>
          <a:p>
            <a:pPr eaLnBrk="1" hangingPunct="1"/>
            <a:r>
              <a:rPr lang="tr-TR" smtClean="0"/>
              <a:t>VAKA 1</a:t>
            </a:r>
          </a:p>
        </p:txBody>
      </p:sp>
      <p:sp>
        <p:nvSpPr>
          <p:cNvPr id="92162" name="İçerik Yer Tutucusu 2"/>
          <p:cNvSpPr>
            <a:spLocks noGrp="1"/>
          </p:cNvSpPr>
          <p:nvPr>
            <p:ph idx="1"/>
          </p:nvPr>
        </p:nvSpPr>
        <p:spPr>
          <a:xfrm>
            <a:off x="1155700" y="2603500"/>
            <a:ext cx="8824913" cy="3416300"/>
          </a:xfrm>
        </p:spPr>
        <p:txBody>
          <a:bodyPr/>
          <a:lstStyle/>
          <a:p>
            <a:pPr eaLnBrk="1" hangingPunct="1"/>
            <a:r>
              <a:rPr lang="tr-TR" smtClean="0"/>
              <a:t>28 Y ERKEK HASTA</a:t>
            </a:r>
          </a:p>
          <a:p>
            <a:pPr eaLnBrk="1" hangingPunct="1"/>
            <a:r>
              <a:rPr lang="tr-TR" smtClean="0"/>
              <a:t>SİGARA +</a:t>
            </a:r>
          </a:p>
          <a:p>
            <a:pPr eaLnBrk="1" hangingPunct="1"/>
            <a:r>
              <a:rPr lang="tr-TR" smtClean="0"/>
              <a:t>Trigliserid:74</a:t>
            </a:r>
          </a:p>
          <a:p>
            <a:pPr eaLnBrk="1" hangingPunct="1"/>
            <a:r>
              <a:rPr lang="tr-TR" smtClean="0"/>
              <a:t>Total-K: 122 mg/dl</a:t>
            </a:r>
          </a:p>
          <a:p>
            <a:pPr eaLnBrk="1" hangingPunct="1"/>
            <a:r>
              <a:rPr lang="tr-TR" smtClean="0"/>
              <a:t>LDL-K:81 mg/dl</a:t>
            </a:r>
          </a:p>
          <a:p>
            <a:pPr eaLnBrk="1" hangingPunct="1"/>
            <a:r>
              <a:rPr lang="tr-TR" smtClean="0"/>
              <a:t>KAN BASINCI:120 /70 mm hg</a:t>
            </a:r>
          </a:p>
          <a:p>
            <a:pPr eaLnBrk="1" hangingPunct="1"/>
            <a:endParaRPr lang="tr-TR"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Unvan 1"/>
          <p:cNvSpPr>
            <a:spLocks noGrp="1"/>
          </p:cNvSpPr>
          <p:nvPr>
            <p:ph type="title"/>
          </p:nvPr>
        </p:nvSpPr>
        <p:spPr/>
        <p:txBody>
          <a:bodyPr/>
          <a:lstStyle/>
          <a:p>
            <a:pPr eaLnBrk="1" hangingPunct="1"/>
            <a:r>
              <a:rPr lang="tr-TR" smtClean="0"/>
              <a:t>VAKA 2</a:t>
            </a:r>
          </a:p>
        </p:txBody>
      </p:sp>
      <p:sp>
        <p:nvSpPr>
          <p:cNvPr id="93186" name="İçerik Yer Tutucusu 2"/>
          <p:cNvSpPr>
            <a:spLocks noGrp="1"/>
          </p:cNvSpPr>
          <p:nvPr>
            <p:ph idx="1"/>
          </p:nvPr>
        </p:nvSpPr>
        <p:spPr>
          <a:xfrm>
            <a:off x="1155700" y="2603500"/>
            <a:ext cx="8824913" cy="3416300"/>
          </a:xfrm>
        </p:spPr>
        <p:txBody>
          <a:bodyPr/>
          <a:lstStyle/>
          <a:p>
            <a:pPr eaLnBrk="1" hangingPunct="1"/>
            <a:r>
              <a:rPr lang="tr-TR" smtClean="0"/>
              <a:t>27 Y KADIN HASTA</a:t>
            </a:r>
          </a:p>
          <a:p>
            <a:pPr eaLnBrk="1" hangingPunct="1"/>
            <a:r>
              <a:rPr lang="tr-TR" smtClean="0"/>
              <a:t>SİGARA-</a:t>
            </a:r>
          </a:p>
          <a:p>
            <a:pPr eaLnBrk="1" hangingPunct="1"/>
            <a:r>
              <a:rPr lang="tr-TR" smtClean="0"/>
              <a:t>Trigiserid:80</a:t>
            </a:r>
          </a:p>
          <a:p>
            <a:pPr eaLnBrk="1" hangingPunct="1"/>
            <a:r>
              <a:rPr lang="tr-TR" smtClean="0"/>
              <a:t>Total-K:98 mg/dl</a:t>
            </a:r>
          </a:p>
          <a:p>
            <a:pPr eaLnBrk="1" hangingPunct="1"/>
            <a:r>
              <a:rPr lang="tr-TR" smtClean="0"/>
              <a:t>LDL-K:83 mg/dl</a:t>
            </a:r>
          </a:p>
          <a:p>
            <a:pPr eaLnBrk="1" hangingPunct="1"/>
            <a:r>
              <a:rPr lang="tr-TR" smtClean="0"/>
              <a:t>KAN BASINCI: 110/80 MM HG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890" name="Group 15"/>
          <p:cNvGrpSpPr>
            <a:grpSpLocks noGrp="1" noUngrp="1" noRot="1" noChangeAspect="1" noMove="1" noResize="1"/>
          </p:cNvGrpSpPr>
          <p:nvPr/>
        </p:nvGrpSpPr>
        <p:grpSpPr bwMode="auto">
          <a:xfrm>
            <a:off x="0" y="0"/>
            <a:ext cx="12192000" cy="6858000"/>
            <a:chOff x="0" y="0"/>
            <a:chExt cx="12192000" cy="6858000"/>
          </a:xfrm>
        </p:grpSpPr>
        <p:sp>
          <p:nvSpPr>
            <p:cNvPr id="28" name="Rectangle 16">
              <a:extLst>
                <a:ext uri="{FF2B5EF4-FFF2-40B4-BE49-F238E27FC236}"/>
                <a:ext uri="{C183D7F6-B498-43B3-948B-1728B52AA6E4}"/>
              </a:extLst>
            </p:cNvPr>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7899" name="Freeform 5"/>
            <p:cNvSpPr>
              <a:spLocks noEditPoints="1"/>
            </p:cNvSpPr>
            <p:nvPr/>
          </p:nvSpPr>
          <p:spPr bwMode="gray">
            <a:xfrm>
              <a:off x="0" y="1587"/>
              <a:ext cx="12192000" cy="6856413"/>
            </a:xfrm>
            <a:custGeom>
              <a:avLst/>
              <a:gdLst>
                <a:gd name="T0" fmla="*/ 0 w 15356"/>
                <a:gd name="T1" fmla="*/ 0 h 8638"/>
                <a:gd name="T2" fmla="*/ 0 w 15356"/>
                <a:gd name="T3" fmla="*/ 8638 h 8638"/>
                <a:gd name="T4" fmla="*/ 15356 w 15356"/>
                <a:gd name="T5" fmla="*/ 8638 h 8638"/>
                <a:gd name="T6" fmla="*/ 15356 w 15356"/>
                <a:gd name="T7" fmla="*/ 0 h 8638"/>
                <a:gd name="T8" fmla="*/ 0 w 15356"/>
                <a:gd name="T9" fmla="*/ 0 h 8638"/>
                <a:gd name="T10" fmla="*/ 14748 w 15356"/>
                <a:gd name="T11" fmla="*/ 8038 h 8638"/>
                <a:gd name="T12" fmla="*/ 600 w 15356"/>
                <a:gd name="T13" fmla="*/ 8038 h 8638"/>
                <a:gd name="T14" fmla="*/ 600 w 15356"/>
                <a:gd name="T15" fmla="*/ 592 h 8638"/>
                <a:gd name="T16" fmla="*/ 14748 w 15356"/>
                <a:gd name="T17" fmla="*/ 592 h 8638"/>
                <a:gd name="T18" fmla="*/ 14748 w 15356"/>
                <a:gd name="T19" fmla="*/ 8038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56"/>
                <a:gd name="T31" fmla="*/ 0 h 8638"/>
                <a:gd name="T32" fmla="*/ 15356 w 15356"/>
                <a:gd name="T33" fmla="*/ 8638 h 86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w="9525">
              <a:noFill/>
              <a:round/>
              <a:headEnd/>
              <a:tailEnd/>
            </a:ln>
          </p:spPr>
          <p:txBody>
            <a:bodyPr/>
            <a:lstStyle/>
            <a:p>
              <a:endParaRPr lang="tr-TR"/>
            </a:p>
          </p:txBody>
        </p:sp>
      </p:grpSp>
      <p:sp>
        <p:nvSpPr>
          <p:cNvPr id="20" name="Rectangle 19">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7892" name="Freeform 5"/>
          <p:cNvSpPr>
            <a:spLocks noGrp="1" noRot="1" noChangeAspect="1" noMove="1" noResize="1" noEditPoints="1" noAdjustHandles="1" noChangeArrowheads="1" noChangeShapeType="1" noTextEdit="1"/>
          </p:cNvSpPr>
          <p:nvPr/>
        </p:nvSpPr>
        <p:spPr bwMode="gray">
          <a:xfrm>
            <a:off x="0" y="1588"/>
            <a:ext cx="12192000" cy="6856412"/>
          </a:xfrm>
          <a:custGeom>
            <a:avLst/>
            <a:gdLst>
              <a:gd name="T0" fmla="*/ 0 w 15356"/>
              <a:gd name="T1" fmla="*/ 0 h 8638"/>
              <a:gd name="T2" fmla="*/ 0 w 15356"/>
              <a:gd name="T3" fmla="*/ 8638 h 8638"/>
              <a:gd name="T4" fmla="*/ 15356 w 15356"/>
              <a:gd name="T5" fmla="*/ 8638 h 8638"/>
              <a:gd name="T6" fmla="*/ 15356 w 15356"/>
              <a:gd name="T7" fmla="*/ 0 h 8638"/>
              <a:gd name="T8" fmla="*/ 0 w 15356"/>
              <a:gd name="T9" fmla="*/ 0 h 8638"/>
              <a:gd name="T10" fmla="*/ 14748 w 15356"/>
              <a:gd name="T11" fmla="*/ 8038 h 8638"/>
              <a:gd name="T12" fmla="*/ 600 w 15356"/>
              <a:gd name="T13" fmla="*/ 8038 h 8638"/>
              <a:gd name="T14" fmla="*/ 600 w 15356"/>
              <a:gd name="T15" fmla="*/ 592 h 8638"/>
              <a:gd name="T16" fmla="*/ 14748 w 15356"/>
              <a:gd name="T17" fmla="*/ 592 h 8638"/>
              <a:gd name="T18" fmla="*/ 14748 w 15356"/>
              <a:gd name="T19" fmla="*/ 8038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56"/>
              <a:gd name="T31" fmla="*/ 0 h 8638"/>
              <a:gd name="T32" fmla="*/ 15356 w 15356"/>
              <a:gd name="T33" fmla="*/ 8638 h 86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w="9525">
            <a:noFill/>
            <a:round/>
            <a:headEnd/>
            <a:tailEnd/>
          </a:ln>
        </p:spPr>
        <p:txBody>
          <a:bodyPr/>
          <a:lstStyle/>
          <a:p>
            <a:endParaRPr lang="tr-TR"/>
          </a:p>
        </p:txBody>
      </p:sp>
      <p:sp>
        <p:nvSpPr>
          <p:cNvPr id="24" name="Rectangle 2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1" name="İçerik Yer Tutucusu 10">
            <a:extLst>
              <a:ext uri="{FF2B5EF4-FFF2-40B4-BE49-F238E27FC236}"/>
            </a:extLst>
          </p:cNvPr>
          <p:cNvPicPr>
            <a:picLocks noGrp="1" noChangeAspect="1"/>
          </p:cNvPicPr>
          <p:nvPr>
            <p:ph idx="1"/>
          </p:nvPr>
        </p:nvPicPr>
        <p:blipFill>
          <a:blip r:embed="rId3">
            <a:extLst/>
          </a:blip>
          <a:stretch>
            <a:fillRect/>
          </a:stretch>
        </p:blipFill>
        <p:spPr>
          <a:xfrm>
            <a:off x="1618301" y="576775"/>
            <a:ext cx="5463027" cy="5572166"/>
          </a:xfrm>
          <a:prstGeom prst="roundRect">
            <a:avLst>
              <a:gd name="adj" fmla="val 1858"/>
            </a:avLst>
          </a:prstGeom>
          <a:effectLst>
            <a:outerShdw blurRad="50800" dist="50800" dir="5400000" algn="tl" rotWithShape="0">
              <a:srgbClr val="000000">
                <a:alpha val="43000"/>
              </a:srgbClr>
            </a:outerShdw>
          </a:effectLst>
        </p:spPr>
      </p:pic>
      <p:sp>
        <p:nvSpPr>
          <p:cNvPr id="37895" name="Unvan 1"/>
          <p:cNvSpPr>
            <a:spLocks noGrp="1"/>
          </p:cNvSpPr>
          <p:nvPr>
            <p:ph type="title"/>
          </p:nvPr>
        </p:nvSpPr>
        <p:spPr>
          <a:xfrm>
            <a:off x="6745288" y="1241425"/>
            <a:ext cx="4797425" cy="841375"/>
          </a:xfrm>
        </p:spPr>
        <p:txBody>
          <a:bodyPr anchor="b"/>
          <a:lstStyle/>
          <a:p>
            <a:pPr algn="r" eaLnBrk="1" hangingPunct="1"/>
            <a:r>
              <a:rPr lang="en-US" sz="2400" b="1" smtClean="0">
                <a:solidFill>
                  <a:srgbClr val="EBEBEB"/>
                </a:solidFill>
              </a:rPr>
              <a:t>Fredericson sınıflaması</a:t>
            </a:r>
          </a:p>
        </p:txBody>
      </p:sp>
    </p:spTree>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Unvan 1"/>
          <p:cNvSpPr>
            <a:spLocks noGrp="1"/>
          </p:cNvSpPr>
          <p:nvPr>
            <p:ph type="title"/>
          </p:nvPr>
        </p:nvSpPr>
        <p:spPr/>
        <p:txBody>
          <a:bodyPr/>
          <a:lstStyle/>
          <a:p>
            <a:pPr eaLnBrk="1" hangingPunct="1"/>
            <a:r>
              <a:rPr lang="tr-TR" smtClean="0"/>
              <a:t>Anamnez ve Fizik Muayene</a:t>
            </a:r>
          </a:p>
        </p:txBody>
      </p:sp>
      <p:sp>
        <p:nvSpPr>
          <p:cNvPr id="3" name="İçerik Yer Tutucusu 2">
            <a:extLst>
              <a:ext uri="{FF2B5EF4-FFF2-40B4-BE49-F238E27FC236}"/>
            </a:extLst>
          </p:cNvPr>
          <p:cNvSpPr>
            <a:spLocks noGrp="1"/>
          </p:cNvSpPr>
          <p:nvPr>
            <p:ph idx="1"/>
          </p:nvPr>
        </p:nvSpPr>
        <p:spPr>
          <a:xfrm>
            <a:off x="1155700" y="2603500"/>
            <a:ext cx="8824913" cy="3416300"/>
          </a:xfrm>
        </p:spPr>
        <p:txBody>
          <a:bodyPr rtlCol="0">
            <a:normAutofit/>
          </a:bodyPr>
          <a:lstStyle/>
          <a:p>
            <a:pPr marL="0" indent="0" eaLnBrk="1" fontAlgn="auto" hangingPunct="1">
              <a:spcAft>
                <a:spcPts val="0"/>
              </a:spcAft>
              <a:buFont typeface="Wingdings 3" charset="2"/>
              <a:buNone/>
              <a:defRPr/>
            </a:pPr>
            <a:endParaRPr lang="tr-TR" dirty="0">
              <a:solidFill>
                <a:schemeClr val="tx1">
                  <a:lumMod val="75000"/>
                  <a:lumOff val="25000"/>
                </a:schemeClr>
              </a:solidFill>
            </a:endParaRPr>
          </a:p>
          <a:p>
            <a:pPr eaLnBrk="1" fontAlgn="auto" hangingPunct="1">
              <a:spcAft>
                <a:spcPts val="0"/>
              </a:spcAft>
              <a:buFont typeface="Wingdings 3" charset="2"/>
              <a:buChar char=""/>
              <a:defRPr/>
            </a:pPr>
            <a:r>
              <a:rPr lang="tr-TR" dirty="0">
                <a:solidFill>
                  <a:schemeClr val="tx1">
                    <a:lumMod val="75000"/>
                    <a:lumOff val="25000"/>
                  </a:schemeClr>
                </a:solidFill>
              </a:rPr>
              <a:t>Çoğu zaman </a:t>
            </a:r>
            <a:r>
              <a:rPr lang="tr-TR" dirty="0" err="1">
                <a:solidFill>
                  <a:schemeClr val="tx1">
                    <a:lumMod val="75000"/>
                    <a:lumOff val="25000"/>
                  </a:schemeClr>
                </a:solidFill>
              </a:rPr>
              <a:t>asemptomatik</a:t>
            </a:r>
            <a:endParaRPr lang="tr-TR" dirty="0">
              <a:solidFill>
                <a:schemeClr val="tx1">
                  <a:lumMod val="75000"/>
                  <a:lumOff val="25000"/>
                </a:schemeClr>
              </a:solidFill>
            </a:endParaRPr>
          </a:p>
          <a:p>
            <a:pPr eaLnBrk="1" fontAlgn="auto" hangingPunct="1">
              <a:spcAft>
                <a:spcPts val="0"/>
              </a:spcAft>
              <a:buFont typeface="Wingdings 3" charset="2"/>
              <a:buChar char=""/>
              <a:defRPr/>
            </a:pPr>
            <a:r>
              <a:rPr lang="tr-TR" dirty="0">
                <a:solidFill>
                  <a:schemeClr val="tx1">
                    <a:lumMod val="75000"/>
                    <a:lumOff val="25000"/>
                  </a:schemeClr>
                </a:solidFill>
              </a:rPr>
              <a:t>Deri, göz, </a:t>
            </a:r>
            <a:r>
              <a:rPr lang="tr-TR" dirty="0" err="1">
                <a:solidFill>
                  <a:schemeClr val="tx1">
                    <a:lumMod val="75000"/>
                    <a:lumOff val="25000"/>
                  </a:schemeClr>
                </a:solidFill>
              </a:rPr>
              <a:t>kardiyovasküler</a:t>
            </a:r>
            <a:r>
              <a:rPr lang="tr-TR" dirty="0">
                <a:solidFill>
                  <a:schemeClr val="tx1">
                    <a:lumMod val="75000"/>
                    <a:lumOff val="25000"/>
                  </a:schemeClr>
                </a:solidFill>
              </a:rPr>
              <a:t> sistem ve </a:t>
            </a:r>
            <a:r>
              <a:rPr lang="tr-TR" dirty="0" err="1">
                <a:solidFill>
                  <a:schemeClr val="tx1">
                    <a:lumMod val="75000"/>
                    <a:lumOff val="25000"/>
                  </a:schemeClr>
                </a:solidFill>
              </a:rPr>
              <a:t>gastrointestinal</a:t>
            </a:r>
            <a:r>
              <a:rPr lang="tr-TR" dirty="0">
                <a:solidFill>
                  <a:schemeClr val="tx1">
                    <a:lumMod val="75000"/>
                    <a:lumOff val="25000"/>
                  </a:schemeClr>
                </a:solidFill>
              </a:rPr>
              <a:t> sistem bulguları</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Unvan 1"/>
          <p:cNvSpPr>
            <a:spLocks noGrp="1"/>
          </p:cNvSpPr>
          <p:nvPr>
            <p:ph type="title"/>
          </p:nvPr>
        </p:nvSpPr>
        <p:spPr/>
        <p:txBody>
          <a:bodyPr/>
          <a:lstStyle/>
          <a:p>
            <a:pPr eaLnBrk="1" hangingPunct="1"/>
            <a:r>
              <a:rPr lang="tr-TR" smtClean="0"/>
              <a:t>Anamnez ve Fizik Muayene</a:t>
            </a:r>
          </a:p>
        </p:txBody>
      </p:sp>
      <p:sp>
        <p:nvSpPr>
          <p:cNvPr id="3" name="İçerik Yer Tutucusu 2">
            <a:extLst>
              <a:ext uri="{FF2B5EF4-FFF2-40B4-BE49-F238E27FC236}"/>
            </a:extLst>
          </p:cNvPr>
          <p:cNvSpPr>
            <a:spLocks noGrp="1"/>
          </p:cNvSpPr>
          <p:nvPr>
            <p:ph idx="1"/>
          </p:nvPr>
        </p:nvSpPr>
        <p:spPr>
          <a:xfrm>
            <a:off x="1155700" y="2603500"/>
            <a:ext cx="8824913" cy="3416300"/>
          </a:xfrm>
        </p:spPr>
        <p:txBody>
          <a:bodyPr rtlCol="0">
            <a:normAutofit/>
          </a:bodyPr>
          <a:lstStyle/>
          <a:p>
            <a:pPr marL="0" indent="0" eaLnBrk="1" fontAlgn="auto" hangingPunct="1">
              <a:spcAft>
                <a:spcPts val="0"/>
              </a:spcAft>
              <a:buFont typeface="Wingdings 3" charset="2"/>
              <a:buNone/>
              <a:defRPr/>
            </a:pPr>
            <a:endParaRPr lang="tr-TR" dirty="0">
              <a:solidFill>
                <a:schemeClr val="tx1">
                  <a:lumMod val="75000"/>
                  <a:lumOff val="25000"/>
                </a:schemeClr>
              </a:solidFill>
            </a:endParaRPr>
          </a:p>
          <a:p>
            <a:pPr eaLnBrk="1" fontAlgn="auto" hangingPunct="1">
              <a:spcAft>
                <a:spcPts val="0"/>
              </a:spcAft>
              <a:buFont typeface="Wingdings 3" charset="2"/>
              <a:buChar char=""/>
              <a:defRPr/>
            </a:pPr>
            <a:r>
              <a:rPr lang="tr-TR" b="1" dirty="0">
                <a:solidFill>
                  <a:schemeClr val="tx1">
                    <a:lumMod val="75000"/>
                    <a:lumOff val="25000"/>
                  </a:schemeClr>
                </a:solidFill>
              </a:rPr>
              <a:t>Deri</a:t>
            </a:r>
          </a:p>
          <a:p>
            <a:pPr marL="0" indent="0" eaLnBrk="1" fontAlgn="auto" hangingPunct="1">
              <a:spcAft>
                <a:spcPts val="0"/>
              </a:spcAft>
              <a:buFont typeface="Wingdings 3" charset="2"/>
              <a:buNone/>
              <a:defRPr/>
            </a:pPr>
            <a:r>
              <a:rPr lang="tr-TR" b="1" dirty="0">
                <a:solidFill>
                  <a:schemeClr val="tx1">
                    <a:lumMod val="75000"/>
                    <a:lumOff val="25000"/>
                  </a:schemeClr>
                </a:solidFill>
              </a:rPr>
              <a:t>  </a:t>
            </a:r>
            <a:r>
              <a:rPr lang="tr-TR" dirty="0" err="1">
                <a:solidFill>
                  <a:schemeClr val="tx1">
                    <a:lumMod val="75000"/>
                    <a:lumOff val="25000"/>
                  </a:schemeClr>
                </a:solidFill>
              </a:rPr>
              <a:t>Ksantomlar</a:t>
            </a:r>
            <a:endParaRPr lang="tr-TR" dirty="0">
              <a:solidFill>
                <a:schemeClr val="tx1">
                  <a:lumMod val="75000"/>
                  <a:lumOff val="25000"/>
                </a:schemeClr>
              </a:solidFill>
            </a:endParaRPr>
          </a:p>
          <a:p>
            <a:pPr marL="685800" lvl="1" algn="just" eaLnBrk="1" fontAlgn="auto" hangingPunct="1">
              <a:spcAft>
                <a:spcPts val="0"/>
              </a:spcAft>
              <a:buFont typeface="Wingdings" panose="05000000000000000000" pitchFamily="2" charset="2"/>
              <a:buChar char="Ø"/>
              <a:defRPr/>
            </a:pPr>
            <a:r>
              <a:rPr lang="tr-TR" dirty="0">
                <a:solidFill>
                  <a:schemeClr val="tx1">
                    <a:lumMod val="75000"/>
                    <a:lumOff val="25000"/>
                  </a:schemeClr>
                </a:solidFill>
              </a:rPr>
              <a:t> </a:t>
            </a:r>
            <a:r>
              <a:rPr lang="tr-TR" dirty="0" err="1">
                <a:solidFill>
                  <a:schemeClr val="tx1">
                    <a:lumMod val="75000"/>
                    <a:lumOff val="25000"/>
                  </a:schemeClr>
                </a:solidFill>
              </a:rPr>
              <a:t>Aşil</a:t>
            </a:r>
            <a:r>
              <a:rPr lang="tr-TR" dirty="0">
                <a:solidFill>
                  <a:schemeClr val="tx1">
                    <a:lumMod val="75000"/>
                    <a:lumOff val="25000"/>
                  </a:schemeClr>
                </a:solidFill>
              </a:rPr>
              <a:t> </a:t>
            </a:r>
            <a:r>
              <a:rPr lang="tr-TR" dirty="0" err="1">
                <a:solidFill>
                  <a:schemeClr val="tx1">
                    <a:lumMod val="75000"/>
                    <a:lumOff val="25000"/>
                  </a:schemeClr>
                </a:solidFill>
              </a:rPr>
              <a:t>tendonu</a:t>
            </a:r>
            <a:r>
              <a:rPr lang="tr-TR" dirty="0">
                <a:solidFill>
                  <a:schemeClr val="tx1">
                    <a:lumMod val="75000"/>
                    <a:lumOff val="25000"/>
                  </a:schemeClr>
                </a:solidFill>
              </a:rPr>
              <a:t>, el bileği ve dirsek </a:t>
            </a:r>
            <a:r>
              <a:rPr lang="tr-TR" dirty="0" err="1">
                <a:solidFill>
                  <a:schemeClr val="tx1">
                    <a:lumMod val="75000"/>
                    <a:lumOff val="25000"/>
                  </a:schemeClr>
                </a:solidFill>
              </a:rPr>
              <a:t>tendonlarında</a:t>
            </a:r>
            <a:r>
              <a:rPr lang="tr-TR" dirty="0">
                <a:solidFill>
                  <a:schemeClr val="tx1">
                    <a:lumMod val="75000"/>
                    <a:lumOff val="25000"/>
                  </a:schemeClr>
                </a:solidFill>
              </a:rPr>
              <a:t> ve </a:t>
            </a:r>
            <a:r>
              <a:rPr lang="tr-TR" dirty="0" err="1">
                <a:solidFill>
                  <a:schemeClr val="tx1">
                    <a:lumMod val="75000"/>
                    <a:lumOff val="25000"/>
                  </a:schemeClr>
                </a:solidFill>
              </a:rPr>
              <a:t>metakarpofalangeal</a:t>
            </a:r>
            <a:r>
              <a:rPr lang="tr-TR" dirty="0">
                <a:solidFill>
                  <a:schemeClr val="tx1">
                    <a:lumMod val="75000"/>
                    <a:lumOff val="25000"/>
                  </a:schemeClr>
                </a:solidFill>
              </a:rPr>
              <a:t> eklemlerde,</a:t>
            </a:r>
          </a:p>
          <a:p>
            <a:pPr marL="685800" lvl="1" eaLnBrk="1" fontAlgn="auto" hangingPunct="1">
              <a:spcAft>
                <a:spcPts val="0"/>
              </a:spcAft>
              <a:buFont typeface="Wingdings" panose="05000000000000000000" pitchFamily="2" charset="2"/>
              <a:buChar char="Ø"/>
              <a:defRPr/>
            </a:pPr>
            <a:r>
              <a:rPr lang="tr-TR" dirty="0">
                <a:solidFill>
                  <a:schemeClr val="tx1">
                    <a:lumMod val="75000"/>
                    <a:lumOff val="25000"/>
                  </a:schemeClr>
                </a:solidFill>
              </a:rPr>
              <a:t> Ailevi </a:t>
            </a:r>
            <a:r>
              <a:rPr lang="tr-TR" dirty="0" err="1">
                <a:solidFill>
                  <a:schemeClr val="tx1">
                    <a:lumMod val="75000"/>
                    <a:lumOff val="25000"/>
                  </a:schemeClr>
                </a:solidFill>
              </a:rPr>
              <a:t>hiperkolesterolemilerde</a:t>
            </a:r>
            <a:r>
              <a:rPr lang="tr-TR" dirty="0">
                <a:solidFill>
                  <a:schemeClr val="tx1">
                    <a:lumMod val="75000"/>
                    <a:lumOff val="25000"/>
                  </a:schemeClr>
                </a:solidFill>
              </a:rPr>
              <a:t> </a:t>
            </a:r>
            <a:r>
              <a:rPr lang="tr-TR" dirty="0" err="1">
                <a:solidFill>
                  <a:schemeClr val="tx1">
                    <a:lumMod val="75000"/>
                    <a:lumOff val="25000"/>
                  </a:schemeClr>
                </a:solidFill>
              </a:rPr>
              <a:t>planar</a:t>
            </a:r>
            <a:r>
              <a:rPr lang="tr-TR" dirty="0">
                <a:solidFill>
                  <a:schemeClr val="tx1">
                    <a:lumMod val="75000"/>
                    <a:lumOff val="25000"/>
                  </a:schemeClr>
                </a:solidFill>
              </a:rPr>
              <a:t> ve </a:t>
            </a:r>
            <a:r>
              <a:rPr lang="tr-TR" dirty="0" err="1">
                <a:solidFill>
                  <a:schemeClr val="tx1">
                    <a:lumMod val="75000"/>
                    <a:lumOff val="25000"/>
                  </a:schemeClr>
                </a:solidFill>
              </a:rPr>
              <a:t>tüberöz</a:t>
            </a:r>
            <a:r>
              <a:rPr lang="tr-TR" dirty="0">
                <a:solidFill>
                  <a:schemeClr val="tx1">
                    <a:lumMod val="75000"/>
                    <a:lumOff val="25000"/>
                  </a:schemeClr>
                </a:solidFill>
              </a:rPr>
              <a:t> </a:t>
            </a:r>
            <a:r>
              <a:rPr lang="tr-TR" dirty="0" err="1">
                <a:solidFill>
                  <a:schemeClr val="tx1">
                    <a:lumMod val="75000"/>
                    <a:lumOff val="25000"/>
                  </a:schemeClr>
                </a:solidFill>
              </a:rPr>
              <a:t>ksantomlar</a:t>
            </a:r>
            <a:r>
              <a:rPr lang="tr-TR" dirty="0">
                <a:solidFill>
                  <a:schemeClr val="tx1">
                    <a:lumMod val="75000"/>
                    <a:lumOff val="25000"/>
                  </a:schemeClr>
                </a:solidFill>
              </a:rPr>
              <a:t>  </a:t>
            </a:r>
          </a:p>
          <a:p>
            <a:pPr marL="685800" lvl="1" algn="just" eaLnBrk="1" fontAlgn="auto" hangingPunct="1">
              <a:spcAft>
                <a:spcPts val="0"/>
              </a:spcAft>
              <a:buFont typeface="Wingdings" panose="05000000000000000000" pitchFamily="2" charset="2"/>
              <a:buChar char="Ø"/>
              <a:defRPr/>
            </a:pPr>
            <a:r>
              <a:rPr lang="tr-TR" dirty="0">
                <a:solidFill>
                  <a:schemeClr val="tx1">
                    <a:lumMod val="75000"/>
                    <a:lumOff val="25000"/>
                  </a:schemeClr>
                </a:solidFill>
              </a:rPr>
              <a:t> Ciddi TG yüksekliğinde gövde, sırt, el-ayak, diz ve dirseklerde çok sayıda milimetrik deriden kabarık sarımsı </a:t>
            </a:r>
            <a:r>
              <a:rPr lang="tr-TR" dirty="0" err="1">
                <a:solidFill>
                  <a:schemeClr val="tx1">
                    <a:lumMod val="75000"/>
                    <a:lumOff val="25000"/>
                  </a:schemeClr>
                </a:solidFill>
              </a:rPr>
              <a:t>erüptif</a:t>
            </a:r>
            <a:r>
              <a:rPr lang="tr-TR" dirty="0">
                <a:solidFill>
                  <a:schemeClr val="tx1">
                    <a:lumMod val="75000"/>
                    <a:lumOff val="25000"/>
                  </a:schemeClr>
                </a:solidFill>
              </a:rPr>
              <a:t> </a:t>
            </a:r>
            <a:r>
              <a:rPr lang="tr-TR" dirty="0" err="1">
                <a:solidFill>
                  <a:schemeClr val="tx1">
                    <a:lumMod val="75000"/>
                    <a:lumOff val="25000"/>
                  </a:schemeClr>
                </a:solidFill>
              </a:rPr>
              <a:t>ksantomlar</a:t>
            </a:r>
            <a:r>
              <a:rPr lang="tr-TR" dirty="0">
                <a:solidFill>
                  <a:schemeClr val="tx1">
                    <a:lumMod val="75000"/>
                    <a:lumOff val="25000"/>
                  </a:schemeClr>
                </a:solidFill>
              </a:rPr>
              <a:t> </a:t>
            </a:r>
          </a:p>
          <a:p>
            <a:pPr eaLnBrk="1" fontAlgn="auto" hangingPunct="1">
              <a:spcAft>
                <a:spcPts val="0"/>
              </a:spcAft>
              <a:buFont typeface="Wingdings 3" charset="2"/>
              <a:buChar char=""/>
              <a:defRPr/>
            </a:pPr>
            <a:endParaRPr lang="tr-TR" dirty="0">
              <a:solidFill>
                <a:schemeClr val="tx1">
                  <a:lumMod val="75000"/>
                  <a:lumOff val="2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Unvan 1"/>
          <p:cNvSpPr>
            <a:spLocks noGrp="1"/>
          </p:cNvSpPr>
          <p:nvPr>
            <p:ph type="title"/>
          </p:nvPr>
        </p:nvSpPr>
        <p:spPr/>
        <p:txBody>
          <a:bodyPr/>
          <a:lstStyle/>
          <a:p>
            <a:pPr eaLnBrk="1" hangingPunct="1"/>
            <a:r>
              <a:rPr lang="tr-TR" smtClean="0"/>
              <a:t>Anamnez ve Fizik muayene</a:t>
            </a:r>
          </a:p>
        </p:txBody>
      </p:sp>
      <p:sp>
        <p:nvSpPr>
          <p:cNvPr id="3" name="İçerik Yer Tutucusu 2">
            <a:extLst>
              <a:ext uri="{FF2B5EF4-FFF2-40B4-BE49-F238E27FC236}"/>
            </a:extLst>
          </p:cNvPr>
          <p:cNvSpPr>
            <a:spLocks noGrp="1"/>
          </p:cNvSpPr>
          <p:nvPr>
            <p:ph idx="1"/>
          </p:nvPr>
        </p:nvSpPr>
        <p:spPr>
          <a:xfrm>
            <a:off x="1155700" y="2603500"/>
            <a:ext cx="8824913" cy="3416300"/>
          </a:xfrm>
        </p:spPr>
        <p:txBody>
          <a:bodyPr rtlCol="0">
            <a:normAutofit/>
          </a:bodyPr>
          <a:lstStyle/>
          <a:p>
            <a:pPr marL="0" indent="0" eaLnBrk="1" fontAlgn="auto" hangingPunct="1">
              <a:spcAft>
                <a:spcPts val="0"/>
              </a:spcAft>
              <a:buFont typeface="Wingdings 3" charset="2"/>
              <a:buNone/>
              <a:defRPr/>
            </a:pPr>
            <a:r>
              <a:rPr lang="tr-TR" dirty="0">
                <a:solidFill>
                  <a:schemeClr val="tx1">
                    <a:lumMod val="75000"/>
                    <a:lumOff val="25000"/>
                  </a:schemeClr>
                </a:solidFill>
              </a:rPr>
              <a:t> </a:t>
            </a:r>
            <a:endParaRPr lang="tr-TR" b="1" dirty="0">
              <a:solidFill>
                <a:schemeClr val="tx1">
                  <a:lumMod val="75000"/>
                  <a:lumOff val="25000"/>
                </a:schemeClr>
              </a:solidFill>
            </a:endParaRPr>
          </a:p>
          <a:p>
            <a:pPr eaLnBrk="1" fontAlgn="auto" hangingPunct="1">
              <a:spcAft>
                <a:spcPts val="0"/>
              </a:spcAft>
              <a:buFont typeface="Wingdings 3" charset="2"/>
              <a:buChar char=""/>
              <a:defRPr/>
            </a:pPr>
            <a:r>
              <a:rPr lang="tr-TR" b="1" dirty="0">
                <a:solidFill>
                  <a:schemeClr val="tx1">
                    <a:lumMod val="75000"/>
                    <a:lumOff val="25000"/>
                  </a:schemeClr>
                </a:solidFill>
              </a:rPr>
              <a:t>Göz</a:t>
            </a:r>
          </a:p>
          <a:p>
            <a:pPr marL="685800" lvl="1" eaLnBrk="1" fontAlgn="auto" hangingPunct="1">
              <a:spcAft>
                <a:spcPts val="0"/>
              </a:spcAft>
              <a:buFont typeface="Wingdings" panose="05000000000000000000" pitchFamily="2" charset="2"/>
              <a:buChar char="Ø"/>
              <a:defRPr/>
            </a:pPr>
            <a:r>
              <a:rPr lang="tr-TR" dirty="0">
                <a:solidFill>
                  <a:schemeClr val="tx1">
                    <a:lumMod val="75000"/>
                    <a:lumOff val="25000"/>
                  </a:schemeClr>
                </a:solidFill>
              </a:rPr>
              <a:t> </a:t>
            </a:r>
            <a:r>
              <a:rPr lang="tr-TR" sz="1800" dirty="0" err="1">
                <a:solidFill>
                  <a:schemeClr val="tx1">
                    <a:lumMod val="75000"/>
                    <a:lumOff val="25000"/>
                  </a:schemeClr>
                </a:solidFill>
              </a:rPr>
              <a:t>Arkus</a:t>
            </a:r>
            <a:r>
              <a:rPr lang="tr-TR" sz="1800" dirty="0">
                <a:solidFill>
                  <a:schemeClr val="tx1">
                    <a:lumMod val="75000"/>
                    <a:lumOff val="25000"/>
                  </a:schemeClr>
                </a:solidFill>
              </a:rPr>
              <a:t> kornea : Yüksek LDL-K düzeyine bağlı olarak kornea etrafında halka görünümlü beyaz renkli lipit birikimi</a:t>
            </a:r>
          </a:p>
          <a:p>
            <a:pPr marL="685800" lvl="1" eaLnBrk="1" fontAlgn="auto" hangingPunct="1">
              <a:spcAft>
                <a:spcPts val="0"/>
              </a:spcAft>
              <a:buFont typeface="Wingdings" panose="05000000000000000000" pitchFamily="2" charset="2"/>
              <a:buChar char="Ø"/>
              <a:defRPr/>
            </a:pPr>
            <a:r>
              <a:rPr lang="tr-TR" sz="1800" dirty="0">
                <a:solidFill>
                  <a:schemeClr val="tx1">
                    <a:lumMod val="75000"/>
                    <a:lumOff val="25000"/>
                  </a:schemeClr>
                </a:solidFill>
              </a:rPr>
              <a:t> </a:t>
            </a:r>
            <a:r>
              <a:rPr lang="tr-TR" sz="1800" dirty="0" err="1">
                <a:solidFill>
                  <a:schemeClr val="tx1">
                    <a:lumMod val="75000"/>
                    <a:lumOff val="25000"/>
                  </a:schemeClr>
                </a:solidFill>
              </a:rPr>
              <a:t>Ksantelezma</a:t>
            </a:r>
            <a:r>
              <a:rPr lang="tr-TR" sz="1800" dirty="0">
                <a:solidFill>
                  <a:schemeClr val="tx1">
                    <a:lumMod val="75000"/>
                    <a:lumOff val="25000"/>
                  </a:schemeClr>
                </a:solidFill>
              </a:rPr>
              <a:t>: Göz kapakları ve çevresinde yer alan sınırları belirsiz gri sarı renkteki cilt altı lipit birikimleri </a:t>
            </a:r>
          </a:p>
          <a:p>
            <a:pPr marL="685800" lvl="1" eaLnBrk="1" fontAlgn="auto" hangingPunct="1">
              <a:spcAft>
                <a:spcPts val="0"/>
              </a:spcAft>
              <a:buFont typeface="Wingdings" panose="05000000000000000000" pitchFamily="2" charset="2"/>
              <a:buChar char="Ø"/>
              <a:defRPr/>
            </a:pPr>
            <a:r>
              <a:rPr lang="tr-TR" sz="1800" dirty="0">
                <a:solidFill>
                  <a:schemeClr val="tx1">
                    <a:lumMod val="75000"/>
                    <a:lumOff val="25000"/>
                  </a:schemeClr>
                </a:solidFill>
              </a:rPr>
              <a:t> </a:t>
            </a:r>
            <a:r>
              <a:rPr lang="tr-TR" sz="1800" dirty="0" err="1">
                <a:solidFill>
                  <a:schemeClr val="tx1">
                    <a:lumMod val="75000"/>
                    <a:lumOff val="25000"/>
                  </a:schemeClr>
                </a:solidFill>
              </a:rPr>
              <a:t>Lipemia</a:t>
            </a:r>
            <a:r>
              <a:rPr lang="tr-TR" sz="1800" dirty="0">
                <a:solidFill>
                  <a:schemeClr val="tx1">
                    <a:lumMod val="75000"/>
                    <a:lumOff val="25000"/>
                  </a:schemeClr>
                </a:solidFill>
              </a:rPr>
              <a:t> </a:t>
            </a:r>
            <a:r>
              <a:rPr lang="tr-TR" sz="1800" dirty="0" err="1">
                <a:solidFill>
                  <a:schemeClr val="tx1">
                    <a:lumMod val="75000"/>
                    <a:lumOff val="25000"/>
                  </a:schemeClr>
                </a:solidFill>
              </a:rPr>
              <a:t>retinalis</a:t>
            </a:r>
            <a:r>
              <a:rPr lang="tr-TR" sz="1800" dirty="0">
                <a:solidFill>
                  <a:schemeClr val="tx1">
                    <a:lumMod val="75000"/>
                    <a:lumOff val="25000"/>
                  </a:schemeClr>
                </a:solidFill>
              </a:rPr>
              <a:t>: Yüksek TG düzeylerinin ışığı yansıtmasından dolayı, </a:t>
            </a:r>
            <a:r>
              <a:rPr lang="tr-TR" sz="1800" dirty="0" err="1">
                <a:solidFill>
                  <a:schemeClr val="tx1">
                    <a:lumMod val="75000"/>
                    <a:lumOff val="25000"/>
                  </a:schemeClr>
                </a:solidFill>
              </a:rPr>
              <a:t>retinal</a:t>
            </a:r>
            <a:r>
              <a:rPr lang="tr-TR" sz="1800" dirty="0">
                <a:solidFill>
                  <a:schemeClr val="tx1">
                    <a:lumMod val="75000"/>
                    <a:lumOff val="25000"/>
                  </a:schemeClr>
                </a:solidFill>
              </a:rPr>
              <a:t> arter ve </a:t>
            </a:r>
            <a:r>
              <a:rPr lang="tr-TR" sz="1800" dirty="0" err="1">
                <a:solidFill>
                  <a:schemeClr val="tx1">
                    <a:lumMod val="75000"/>
                    <a:lumOff val="25000"/>
                  </a:schemeClr>
                </a:solidFill>
              </a:rPr>
              <a:t>venlerin</a:t>
            </a:r>
            <a:r>
              <a:rPr lang="tr-TR" sz="1800" dirty="0">
                <a:solidFill>
                  <a:schemeClr val="tx1">
                    <a:lumMod val="75000"/>
                    <a:lumOff val="25000"/>
                  </a:schemeClr>
                </a:solidFill>
              </a:rPr>
              <a:t> pembe-krem renginde görünmesi</a:t>
            </a:r>
          </a:p>
          <a:p>
            <a:pPr eaLnBrk="1" fontAlgn="auto" hangingPunct="1">
              <a:spcAft>
                <a:spcPts val="0"/>
              </a:spcAft>
              <a:buFont typeface="Wingdings 3" charset="2"/>
              <a:buChar char=""/>
              <a:defRPr/>
            </a:pPr>
            <a:endParaRPr lang="tr-TR" dirty="0">
              <a:solidFill>
                <a:schemeClr val="tx1">
                  <a:lumMod val="75000"/>
                  <a:lumOff val="25000"/>
                </a:schemeClr>
              </a:solidFill>
            </a:endParaRPr>
          </a:p>
          <a:p>
            <a:pPr eaLnBrk="1" fontAlgn="auto" hangingPunct="1">
              <a:spcAft>
                <a:spcPts val="0"/>
              </a:spcAft>
              <a:buFont typeface="Wingdings 3" charset="2"/>
              <a:buChar char=""/>
              <a:defRPr/>
            </a:pPr>
            <a:endParaRPr lang="tr-TR" dirty="0">
              <a:solidFill>
                <a:schemeClr val="tx1">
                  <a:lumMod val="75000"/>
                  <a:lumOff val="25000"/>
                </a:schemeClr>
              </a:solidFill>
            </a:endParaRPr>
          </a:p>
          <a:p>
            <a:pPr eaLnBrk="1" fontAlgn="auto" hangingPunct="1">
              <a:spcAft>
                <a:spcPts val="0"/>
              </a:spcAft>
              <a:buFont typeface="Wingdings 3" charset="2"/>
              <a:buChar char=""/>
              <a:defRPr/>
            </a:pPr>
            <a:endParaRPr lang="tr-TR" dirty="0">
              <a:solidFill>
                <a:schemeClr val="tx1">
                  <a:lumMod val="75000"/>
                  <a:lumOff val="25000"/>
                </a:schemeClr>
              </a:solidFill>
            </a:endParaRPr>
          </a:p>
          <a:p>
            <a:pPr eaLnBrk="1" fontAlgn="auto" hangingPunct="1">
              <a:spcAft>
                <a:spcPts val="0"/>
              </a:spcAft>
              <a:buFont typeface="Wingdings 3" charset="2"/>
              <a:buChar char=""/>
              <a:defRPr/>
            </a:pPr>
            <a:endParaRPr lang="tr-TR" dirty="0">
              <a:solidFill>
                <a:schemeClr val="tx1">
                  <a:lumMod val="75000"/>
                  <a:lumOff val="25000"/>
                </a:schemeClr>
              </a:solidFill>
            </a:endParaRP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İyon Toplantı Odası">
  <a:themeElements>
    <a:clrScheme name="Yeşil Sarı">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İyon Toplantı Odası">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Toplantı Odası">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TM02892315[[fn=Duman]]</Template>
  <TotalTime>1930</TotalTime>
  <Words>1926</Words>
  <Application>Microsoft Office PowerPoint</Application>
  <PresentationFormat>Özel</PresentationFormat>
  <Paragraphs>232</Paragraphs>
  <Slides>58</Slides>
  <Notes>2</Notes>
  <HiddenSlides>0</HiddenSlides>
  <MMClips>0</MMClips>
  <ScaleCrop>false</ScaleCrop>
  <HeadingPairs>
    <vt:vector size="4" baseType="variant">
      <vt:variant>
        <vt:lpstr>Tema</vt:lpstr>
      </vt:variant>
      <vt:variant>
        <vt:i4>2</vt:i4>
      </vt:variant>
      <vt:variant>
        <vt:lpstr>Slayt Başlıkları</vt:lpstr>
      </vt:variant>
      <vt:variant>
        <vt:i4>58</vt:i4>
      </vt:variant>
    </vt:vector>
  </HeadingPairs>
  <TitlesOfParts>
    <vt:vector size="60" baseType="lpstr">
      <vt:lpstr>HDOfficeLightV0</vt:lpstr>
      <vt:lpstr>İyon Toplantı Odası</vt:lpstr>
      <vt:lpstr>DİSLİPİDEMİLER</vt:lpstr>
      <vt:lpstr>AMAÇ</vt:lpstr>
      <vt:lpstr>HEDEFLER</vt:lpstr>
      <vt:lpstr>Tanım</vt:lpstr>
      <vt:lpstr>Dislipidemilerin sınıflandırılması</vt:lpstr>
      <vt:lpstr>Fredericson sınıflaması</vt:lpstr>
      <vt:lpstr>Anamnez ve Fizik Muayene</vt:lpstr>
      <vt:lpstr>Anamnez ve Fizik Muayene</vt:lpstr>
      <vt:lpstr>Anamnez ve Fizik muayene</vt:lpstr>
      <vt:lpstr>PowerPoint Sunusu</vt:lpstr>
      <vt:lpstr>Anamnez ve Fizik Muayene</vt:lpstr>
      <vt:lpstr>Anamnez ve Fizik muayene</vt:lpstr>
      <vt:lpstr>Anamnez ve Fizik muayene</vt:lpstr>
      <vt:lpstr>Anamnez ve Fizik Muayene</vt:lpstr>
      <vt:lpstr>Anamnez ve Fizik Muayene</vt:lpstr>
      <vt:lpstr>Dislipidemi taraması kimlere yapılmalıdır?</vt:lpstr>
      <vt:lpstr>Dislipidemi taraması  ne zaman yapılmalıdır?</vt:lpstr>
      <vt:lpstr>Dislipidemi taramasında kullanılan ölçümler ve laboratuvar yöntemleri</vt:lpstr>
      <vt:lpstr>Lipid ölçümünde dikkat edilmesi gereken  durumlar</vt:lpstr>
      <vt:lpstr>Lipid ölçümünde dikkat edilmesi gereken   durumlar</vt:lpstr>
      <vt:lpstr>PowerPoint Sunusu</vt:lpstr>
      <vt:lpstr>Dislipidemik hastada risk değerlendirmesi ve LDL kolesterol yüksekliğine yaklaşım</vt:lpstr>
      <vt:lpstr>PowerPoint Sunusu</vt:lpstr>
      <vt:lpstr>KAH ve eşdeğeri hastalık aranması</vt:lpstr>
      <vt:lpstr>Toplam kardiyovasküler riskin değerlendirilmesi</vt:lpstr>
      <vt:lpstr>Toplam kardiyovasküler riskin değerlendirilmesi</vt:lpstr>
      <vt:lpstr>PowerPoint Sunusu</vt:lpstr>
      <vt:lpstr>PowerPoint Sunusu</vt:lpstr>
      <vt:lpstr> Dislipidemi Olgusunda Tedavi Kararı</vt:lpstr>
      <vt:lpstr>Dislipidemi tedavisinde hedefler</vt:lpstr>
      <vt:lpstr>Dislipidemi tedavisinde ilaç dışı yaklaşımlar</vt:lpstr>
      <vt:lpstr>Dislipidemi tedavisinde ilaç dışı yaklaşımlar</vt:lpstr>
      <vt:lpstr>Dislipidemide Kullanılan İlaçlar</vt:lpstr>
      <vt:lpstr>1-Statinler</vt:lpstr>
      <vt:lpstr>1-Statinler</vt:lpstr>
      <vt:lpstr>1-Statinler</vt:lpstr>
      <vt:lpstr>1-Statinler</vt:lpstr>
      <vt:lpstr>PowerPoint Sunusu</vt:lpstr>
      <vt:lpstr>Statinlerin Yan Etkileri- Musküler problemler</vt:lpstr>
      <vt:lpstr>Statinlerin Yan Etkileri- Hepatik disfonksiyon</vt:lpstr>
      <vt:lpstr>Statinlerin Yan Etkileri- Renal Disfonksiyon</vt:lpstr>
      <vt:lpstr>Statinlerin Yan Etkileri- Diyabet gelişimi</vt:lpstr>
      <vt:lpstr>Statinlerin Yan Etkileri- Hemorajik inme</vt:lpstr>
      <vt:lpstr>Statinlerin Yan Etkileri- Kognitif bozukluklar </vt:lpstr>
      <vt:lpstr>PowerPoint Sunusu</vt:lpstr>
      <vt:lpstr>PowerPoint Sunusu</vt:lpstr>
      <vt:lpstr>PowerPoint Sunusu</vt:lpstr>
      <vt:lpstr>PowerPoint Sunusu</vt:lpstr>
      <vt:lpstr> Kolesterol Emilim İnhibitörleri (EZETİMİB) </vt:lpstr>
      <vt:lpstr>Kolesterol Emilim İnhibitörleri (EZETİMİB) </vt:lpstr>
      <vt:lpstr>Safra Asidi Bağlayıcılar(kolestiramin, kolestipol ve kolesevelam )</vt:lpstr>
      <vt:lpstr>Safra Asidi Bağlayıcılar(kolestiramin, kolestipol ve kolesevelam )</vt:lpstr>
      <vt:lpstr>Safra Asidi Bağlayıcılar(kolestiramin, kolestipol ve kolesevelam )</vt:lpstr>
      <vt:lpstr> FİBRATLAR(fenofibrat ve gemfibrozil)</vt:lpstr>
      <vt:lpstr> FİBRATLAR(fenofibrat ve gemfibrozil)</vt:lpstr>
      <vt:lpstr>NİASİN</vt:lpstr>
      <vt:lpstr>VAKA 1</vt:lpstr>
      <vt:lpstr>VAKA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DİSLİPİDEMİLER</dc:title>
  <dc:creator>esranur0609@gmail.com</dc:creator>
  <cp:lastModifiedBy>Win7</cp:lastModifiedBy>
  <cp:revision>102</cp:revision>
  <dcterms:created xsi:type="dcterms:W3CDTF">2018-05-15T15:01:42Z</dcterms:created>
  <dcterms:modified xsi:type="dcterms:W3CDTF">2018-05-22T12:10:08Z</dcterms:modified>
</cp:coreProperties>
</file>