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1" r:id="rId3"/>
    <p:sldId id="370" r:id="rId4"/>
    <p:sldId id="259" r:id="rId5"/>
    <p:sldId id="257" r:id="rId6"/>
    <p:sldId id="266" r:id="rId7"/>
    <p:sldId id="268" r:id="rId8"/>
    <p:sldId id="258" r:id="rId9"/>
    <p:sldId id="267" r:id="rId10"/>
    <p:sldId id="260" r:id="rId11"/>
    <p:sldId id="261" r:id="rId12"/>
    <p:sldId id="262" r:id="rId13"/>
    <p:sldId id="263" r:id="rId14"/>
    <p:sldId id="264" r:id="rId15"/>
    <p:sldId id="269" r:id="rId16"/>
    <p:sldId id="333" r:id="rId17"/>
    <p:sldId id="278" r:id="rId18"/>
    <p:sldId id="369" r:id="rId19"/>
    <p:sldId id="275" r:id="rId20"/>
    <p:sldId id="356" r:id="rId21"/>
    <p:sldId id="357" r:id="rId22"/>
    <p:sldId id="284" r:id="rId23"/>
    <p:sldId id="282" r:id="rId24"/>
    <p:sldId id="302" r:id="rId25"/>
    <p:sldId id="276" r:id="rId26"/>
    <p:sldId id="289" r:id="rId27"/>
    <p:sldId id="283" r:id="rId28"/>
    <p:sldId id="280" r:id="rId29"/>
    <p:sldId id="285" r:id="rId30"/>
    <p:sldId id="281" r:id="rId31"/>
    <p:sldId id="286" r:id="rId32"/>
    <p:sldId id="312" r:id="rId33"/>
    <p:sldId id="313" r:id="rId34"/>
    <p:sldId id="288" r:id="rId35"/>
    <p:sldId id="274" r:id="rId36"/>
    <p:sldId id="271" r:id="rId37"/>
    <p:sldId id="290" r:id="rId38"/>
    <p:sldId id="298" r:id="rId39"/>
    <p:sldId id="273" r:id="rId40"/>
    <p:sldId id="292" r:id="rId41"/>
    <p:sldId id="291" r:id="rId42"/>
    <p:sldId id="299" r:id="rId43"/>
    <p:sldId id="301" r:id="rId44"/>
    <p:sldId id="309" r:id="rId45"/>
    <p:sldId id="293" r:id="rId46"/>
    <p:sldId id="316" r:id="rId47"/>
    <p:sldId id="315" r:id="rId48"/>
    <p:sldId id="277" r:id="rId49"/>
    <p:sldId id="310" r:id="rId50"/>
    <p:sldId id="296" r:id="rId51"/>
    <p:sldId id="317" r:id="rId52"/>
    <p:sldId id="336" r:id="rId53"/>
    <p:sldId id="337" r:id="rId54"/>
    <p:sldId id="318" r:id="rId55"/>
    <p:sldId id="334" r:id="rId56"/>
    <p:sldId id="319" r:id="rId57"/>
    <p:sldId id="338" r:id="rId58"/>
    <p:sldId id="335" r:id="rId59"/>
    <p:sldId id="339" r:id="rId60"/>
    <p:sldId id="340" r:id="rId61"/>
    <p:sldId id="322" r:id="rId62"/>
    <p:sldId id="346" r:id="rId63"/>
    <p:sldId id="341" r:id="rId64"/>
    <p:sldId id="325" r:id="rId65"/>
    <p:sldId id="343" r:id="rId66"/>
    <p:sldId id="342" r:id="rId67"/>
    <p:sldId id="344" r:id="rId68"/>
    <p:sldId id="349" r:id="rId69"/>
    <p:sldId id="345" r:id="rId70"/>
    <p:sldId id="323" r:id="rId71"/>
    <p:sldId id="350" r:id="rId72"/>
    <p:sldId id="355" r:id="rId73"/>
    <p:sldId id="360" r:id="rId74"/>
    <p:sldId id="363" r:id="rId75"/>
    <p:sldId id="366" r:id="rId76"/>
    <p:sldId id="351" r:id="rId77"/>
    <p:sldId id="365" r:id="rId78"/>
    <p:sldId id="348" r:id="rId79"/>
    <p:sldId id="358" r:id="rId80"/>
    <p:sldId id="364" r:id="rId81"/>
    <p:sldId id="352" r:id="rId82"/>
    <p:sldId id="359" r:id="rId83"/>
    <p:sldId id="354" r:id="rId84"/>
    <p:sldId id="324" r:id="rId85"/>
    <p:sldId id="353" r:id="rId86"/>
    <p:sldId id="361" r:id="rId87"/>
    <p:sldId id="368" r:id="rId88"/>
    <p:sldId id="362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İDRAR YOLU ENFEKSİYONLARI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046912" y="5512526"/>
            <a:ext cx="4976949" cy="1907176"/>
          </a:xfrm>
        </p:spPr>
        <p:txBody>
          <a:bodyPr>
            <a:normAutofit lnSpcReduction="10000"/>
          </a:bodyPr>
          <a:lstStyle/>
          <a:p>
            <a:r>
              <a:rPr lang="tr-TR" sz="1700" b="1" dirty="0" smtClean="0"/>
              <a:t>KTÜ TIP FAKÜLTESİ AİLE HEKİMLİĞİ A.B.D.</a:t>
            </a:r>
          </a:p>
          <a:p>
            <a:r>
              <a:rPr lang="tr-TR" sz="1700" b="1" dirty="0"/>
              <a:t> </a:t>
            </a:r>
            <a:r>
              <a:rPr lang="tr-TR" sz="1700" b="1" dirty="0" smtClean="0"/>
              <a:t>              ARŞ.GÖR.DR.GİZEM BAL</a:t>
            </a:r>
          </a:p>
          <a:p>
            <a:r>
              <a:rPr lang="tr-TR" sz="1700" b="1" dirty="0"/>
              <a:t> </a:t>
            </a:r>
            <a:r>
              <a:rPr lang="tr-TR" sz="1700" b="1" dirty="0" smtClean="0"/>
              <a:t>                       28.12.2021</a:t>
            </a:r>
          </a:p>
          <a:p>
            <a:r>
              <a:rPr lang="tr-TR" dirty="0"/>
              <a:t> </a:t>
            </a:r>
            <a:r>
              <a:rPr lang="tr-TR" dirty="0" smtClean="0"/>
              <a:t>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7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88759"/>
            <a:ext cx="8689415" cy="6381290"/>
          </a:xfrm>
        </p:spPr>
      </p:pic>
    </p:spTree>
    <p:extLst>
      <p:ext uri="{BB962C8B-B14F-4D97-AF65-F5344CB8AC3E}">
        <p14:creationId xmlns:p14="http://schemas.microsoft.com/office/powerpoint/2010/main" val="32187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İYE ETKENLERİ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9062857" cy="3777622"/>
          </a:xfrm>
        </p:spPr>
        <p:txBody>
          <a:bodyPr numCol="2"/>
          <a:lstStyle/>
          <a:p>
            <a:r>
              <a:rPr lang="tr-TR" dirty="0" err="1"/>
              <a:t>Ü̈SE’nin</a:t>
            </a:r>
            <a:r>
              <a:rPr lang="tr-TR" dirty="0"/>
              <a:t> %95’inden fazlası tek bir bakteri </a:t>
            </a:r>
            <a:endParaRPr lang="tr-TR" dirty="0" smtClean="0"/>
          </a:p>
          <a:p>
            <a:pPr lvl="1"/>
            <a:r>
              <a:rPr lang="tr-TR" dirty="0" err="1" smtClean="0"/>
              <a:t>E.coli</a:t>
            </a:r>
            <a:r>
              <a:rPr lang="tr-TR" dirty="0" smtClean="0"/>
              <a:t> </a:t>
            </a:r>
            <a:r>
              <a:rPr lang="tr-TR" dirty="0"/>
              <a:t>(%70-90) en sık etken </a:t>
            </a:r>
            <a:endParaRPr lang="tr-TR" dirty="0" smtClean="0"/>
          </a:p>
          <a:p>
            <a:pPr lvl="1"/>
            <a:r>
              <a:rPr lang="tr-TR" dirty="0" err="1" smtClean="0"/>
              <a:t>Klebsiella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Proteus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Enterobacter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 err="1" smtClean="0"/>
              <a:t>Enterokok</a:t>
            </a:r>
            <a:r>
              <a:rPr lang="tr-TR" dirty="0" smtClean="0"/>
              <a:t>  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Cinsel </a:t>
            </a:r>
            <a:r>
              <a:rPr lang="tr-TR" dirty="0"/>
              <a:t>aktif </a:t>
            </a:r>
            <a:r>
              <a:rPr lang="tr-TR" dirty="0" smtClean="0"/>
              <a:t>genç kadınlarda</a:t>
            </a:r>
            <a:r>
              <a:rPr lang="tr-TR" dirty="0"/>
              <a:t>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</a:t>
            </a:r>
            <a:r>
              <a:rPr lang="tr-TR" dirty="0"/>
              <a:t>. </a:t>
            </a:r>
            <a:r>
              <a:rPr lang="tr-TR" dirty="0" err="1" smtClean="0"/>
              <a:t>Saprophyticus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/>
              <a:t>kateter</a:t>
            </a:r>
            <a:r>
              <a:rPr lang="tr-TR" dirty="0"/>
              <a:t>/antibiyotik kullanımı: </a:t>
            </a:r>
            <a:r>
              <a:rPr lang="tr-TR" dirty="0" err="1" smtClean="0"/>
              <a:t>Candida</a:t>
            </a:r>
            <a:endParaRPr lang="tr-TR" dirty="0" smtClean="0"/>
          </a:p>
          <a:p>
            <a:r>
              <a:rPr lang="tr-TR" dirty="0"/>
              <a:t>Komplike Ü̈SE </a:t>
            </a:r>
            <a:r>
              <a:rPr lang="tr-TR" dirty="0" err="1"/>
              <a:t>varlığında</a:t>
            </a:r>
            <a:r>
              <a:rPr lang="tr-TR" dirty="0"/>
              <a:t> birden fazla </a:t>
            </a:r>
            <a:r>
              <a:rPr lang="tr-TR" dirty="0" smtClean="0"/>
              <a:t>bakteri</a:t>
            </a:r>
          </a:p>
          <a:p>
            <a:pPr lvl="1"/>
            <a:r>
              <a:rPr lang="tr-TR" dirty="0" err="1" smtClean="0"/>
              <a:t>Proteus</a:t>
            </a:r>
            <a:endParaRPr lang="tr-TR" dirty="0" smtClean="0"/>
          </a:p>
          <a:p>
            <a:pPr lvl="1"/>
            <a:r>
              <a:rPr lang="tr-TR" dirty="0" err="1" smtClean="0"/>
              <a:t>Klebsiella</a:t>
            </a:r>
            <a:endParaRPr lang="tr-TR" dirty="0" smtClean="0"/>
          </a:p>
          <a:p>
            <a:pPr lvl="1"/>
            <a:r>
              <a:rPr lang="tr-TR" dirty="0" err="1" smtClean="0"/>
              <a:t>Pseudomonas</a:t>
            </a:r>
            <a:endParaRPr lang="tr-TR" dirty="0" smtClean="0"/>
          </a:p>
          <a:p>
            <a:pPr lvl="1"/>
            <a:r>
              <a:rPr lang="tr-TR" dirty="0" err="1" smtClean="0"/>
              <a:t>Enterobacter</a:t>
            </a:r>
            <a:r>
              <a:rPr lang="tr-TR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pPr lvl="1"/>
            <a:r>
              <a:rPr lang="tr-TR" dirty="0"/>
              <a:t>Antibiyotik </a:t>
            </a:r>
            <a:r>
              <a:rPr lang="tr-TR" dirty="0" err="1"/>
              <a:t>dirençli</a:t>
            </a:r>
            <a:r>
              <a:rPr lang="tr-TR" dirty="0"/>
              <a:t> E. </a:t>
            </a:r>
            <a:r>
              <a:rPr lang="tr-TR" dirty="0" err="1"/>
              <a:t>coli</a:t>
            </a:r>
            <a:r>
              <a:rPr lang="tr-TR" dirty="0"/>
              <a:t>, </a:t>
            </a:r>
            <a:r>
              <a:rPr lang="tr-TR" dirty="0" err="1"/>
              <a:t>enterokok</a:t>
            </a:r>
            <a:r>
              <a:rPr lang="tr-TR" dirty="0"/>
              <a:t> ve </a:t>
            </a:r>
            <a:r>
              <a:rPr lang="tr-TR" dirty="0" smtClean="0"/>
              <a:t>stafilokoklar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0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İYE PATOGENEZİ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57137" y="2133600"/>
            <a:ext cx="10234863" cy="3777622"/>
          </a:xfrm>
        </p:spPr>
        <p:txBody>
          <a:bodyPr numCol="3">
            <a:normAutofit/>
          </a:bodyPr>
          <a:lstStyle/>
          <a:p>
            <a:r>
              <a:rPr lang="tr-TR" dirty="0" err="1" smtClean="0"/>
              <a:t>Asendan</a:t>
            </a:r>
            <a:r>
              <a:rPr lang="tr-TR" dirty="0" smtClean="0"/>
              <a:t>   (En sık)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Perianal</a:t>
            </a:r>
            <a:r>
              <a:rPr lang="tr-TR" dirty="0" smtClean="0"/>
              <a:t> </a:t>
            </a:r>
            <a:r>
              <a:rPr lang="tr-TR" dirty="0" err="1" smtClean="0"/>
              <a:t>kontaminasyon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Spermisid</a:t>
            </a:r>
            <a:r>
              <a:rPr lang="tr-TR" dirty="0" smtClean="0"/>
              <a:t> kullanımı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Kateterizasyon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Hematojen</a:t>
            </a:r>
            <a:r>
              <a:rPr lang="tr-TR" dirty="0"/>
              <a:t>  </a:t>
            </a:r>
            <a:r>
              <a:rPr lang="tr-TR" dirty="0" smtClean="0"/>
              <a:t>  </a:t>
            </a: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S.aureus</a:t>
            </a:r>
            <a:r>
              <a:rPr lang="tr-TR" dirty="0"/>
              <a:t>, </a:t>
            </a:r>
            <a:r>
              <a:rPr lang="tr-TR" dirty="0" err="1" smtClean="0"/>
              <a:t>P.aeruginosa</a:t>
            </a:r>
            <a:r>
              <a:rPr lang="tr-TR" dirty="0" smtClean="0"/>
              <a:t> </a:t>
            </a:r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spp</a:t>
            </a:r>
            <a:r>
              <a:rPr lang="tr-TR" dirty="0"/>
              <a:t>., </a:t>
            </a:r>
            <a:r>
              <a:rPr lang="tr-TR" dirty="0" err="1"/>
              <a:t>Candida</a:t>
            </a:r>
            <a:r>
              <a:rPr lang="tr-TR" dirty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Üriner</a:t>
            </a:r>
            <a:r>
              <a:rPr lang="tr-TR" dirty="0" smtClean="0"/>
              <a:t> obstrüksiyonda sık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Lenfojen</a:t>
            </a:r>
            <a:r>
              <a:rPr lang="tr-TR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Gis</a:t>
            </a:r>
            <a:r>
              <a:rPr lang="tr-TR" dirty="0" smtClean="0"/>
              <a:t> Hastalıkları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Retroperitoneal</a:t>
            </a:r>
            <a:r>
              <a:rPr lang="tr-TR" dirty="0" smtClean="0"/>
              <a:t> Apse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09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İYE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PATOGENEZİ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76137"/>
            <a:ext cx="9021262" cy="493294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Etkene ait faktörler: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Adherens</a:t>
            </a:r>
            <a:r>
              <a:rPr lang="tr-TR" dirty="0" smtClean="0"/>
              <a:t> </a:t>
            </a:r>
            <a:r>
              <a:rPr lang="tr-TR" dirty="0"/>
              <a:t>...............</a:t>
            </a:r>
            <a:r>
              <a:rPr lang="tr-TR" dirty="0" err="1" smtClean="0"/>
              <a:t>adezin,pili,fimbria</a:t>
            </a:r>
            <a:endParaRPr lang="tr-T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Tip </a:t>
            </a:r>
            <a:r>
              <a:rPr lang="tr-TR" dirty="0"/>
              <a:t>1 (</a:t>
            </a:r>
            <a:r>
              <a:rPr lang="tr-TR" dirty="0" err="1"/>
              <a:t>mannoza</a:t>
            </a:r>
            <a:r>
              <a:rPr lang="tr-TR" dirty="0"/>
              <a:t> duyarlı) pili </a:t>
            </a:r>
            <a:r>
              <a:rPr lang="tr-TR" dirty="0" err="1"/>
              <a:t>skarlaşmada</a:t>
            </a:r>
            <a:r>
              <a:rPr lang="tr-TR" dirty="0"/>
              <a:t> rol alır </a:t>
            </a:r>
            <a:r>
              <a:rPr lang="tr-TR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Tip </a:t>
            </a:r>
            <a:r>
              <a:rPr lang="tr-TR" dirty="0"/>
              <a:t>2 (</a:t>
            </a:r>
            <a:r>
              <a:rPr lang="tr-TR" dirty="0" err="1"/>
              <a:t>mannoz</a:t>
            </a:r>
            <a:r>
              <a:rPr lang="tr-TR" dirty="0"/>
              <a:t> </a:t>
            </a:r>
            <a:r>
              <a:rPr lang="tr-TR" dirty="0" err="1"/>
              <a:t>rezistan</a:t>
            </a:r>
            <a:r>
              <a:rPr lang="tr-TR" dirty="0"/>
              <a:t>) pili </a:t>
            </a:r>
            <a:r>
              <a:rPr lang="tr-TR" dirty="0" err="1"/>
              <a:t>piyelonefritte</a:t>
            </a:r>
            <a:r>
              <a:rPr lang="tr-TR" dirty="0"/>
              <a:t> rol alır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Fagositozundan </a:t>
            </a:r>
            <a:r>
              <a:rPr lang="tr-TR" dirty="0"/>
              <a:t>korunma.........K antijen </a:t>
            </a:r>
            <a:r>
              <a:rPr lang="tr-TR" dirty="0" err="1"/>
              <a:t>artışı</a:t>
            </a:r>
            <a:r>
              <a:rPr lang="tr-TR" dirty="0"/>
              <a:t>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Doku </a:t>
            </a:r>
            <a:r>
              <a:rPr lang="tr-TR" dirty="0" err="1"/>
              <a:t>invazyonu</a:t>
            </a:r>
            <a:r>
              <a:rPr lang="tr-TR" dirty="0"/>
              <a:t>............</a:t>
            </a:r>
            <a:r>
              <a:rPr lang="tr-TR" dirty="0" err="1"/>
              <a:t>Hemolizin</a:t>
            </a:r>
            <a:r>
              <a:rPr lang="tr-TR" dirty="0"/>
              <a:t> ve </a:t>
            </a:r>
            <a:r>
              <a:rPr lang="tr-TR" dirty="0" err="1"/>
              <a:t>aerobaktin</a:t>
            </a:r>
            <a:r>
              <a:rPr lang="tr-TR" dirty="0"/>
              <a:t> </a:t>
            </a:r>
            <a:r>
              <a:rPr lang="tr-TR" dirty="0" smtClean="0"/>
              <a:t>üretimi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Ü</a:t>
            </a:r>
            <a:r>
              <a:rPr lang="tr-TR" dirty="0" err="1"/>
              <a:t>̈reteral</a:t>
            </a:r>
            <a:r>
              <a:rPr lang="tr-TR" dirty="0"/>
              <a:t> </a:t>
            </a:r>
            <a:r>
              <a:rPr lang="tr-TR" dirty="0" err="1"/>
              <a:t>peristaltizmin</a:t>
            </a:r>
            <a:r>
              <a:rPr lang="tr-TR" dirty="0"/>
              <a:t> azaltılması </a:t>
            </a:r>
            <a:r>
              <a:rPr lang="tr-TR" dirty="0" smtClean="0"/>
              <a:t>…….. </a:t>
            </a:r>
            <a:r>
              <a:rPr lang="tr-TR" dirty="0"/>
              <a:t>Gram negatif etkenlerin salgıladıkları </a:t>
            </a:r>
            <a:r>
              <a:rPr lang="tr-TR" dirty="0" err="1" smtClean="0"/>
              <a:t>endotoksin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/>
              <a:t>hücreleri zedeleme…….. O antijeni ve </a:t>
            </a:r>
            <a:r>
              <a:rPr lang="tr-TR" dirty="0" err="1"/>
              <a:t>endotoksinleri</a:t>
            </a:r>
            <a:r>
              <a:rPr lang="tr-TR" dirty="0"/>
              <a:t> ile </a:t>
            </a:r>
            <a:r>
              <a:rPr lang="tr-TR" dirty="0" err="1"/>
              <a:t>inflamasyonu</a:t>
            </a:r>
            <a:r>
              <a:rPr lang="tr-TR" dirty="0"/>
              <a:t> uyarır 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Konağın </a:t>
            </a:r>
            <a:r>
              <a:rPr lang="tr-TR" dirty="0"/>
              <a:t>savunma mekanizmaları: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İdrar akımı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Böbrek kökenli </a:t>
            </a:r>
            <a:r>
              <a:rPr lang="tr-TR" dirty="0" err="1" smtClean="0"/>
              <a:t>Tamm-Horsfall</a:t>
            </a:r>
            <a:r>
              <a:rPr lang="tr-TR" dirty="0" smtClean="0"/>
              <a:t> proteinleri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Erkeklerde </a:t>
            </a:r>
            <a:r>
              <a:rPr lang="tr-TR" dirty="0"/>
              <a:t>prostat </a:t>
            </a:r>
            <a:r>
              <a:rPr lang="tr-TR" dirty="0" smtClean="0"/>
              <a:t>salgısı</a:t>
            </a:r>
          </a:p>
        </p:txBody>
      </p:sp>
    </p:spTree>
    <p:extLst>
      <p:ext uri="{BB962C8B-B14F-4D97-AF65-F5344CB8AC3E}">
        <p14:creationId xmlns:p14="http://schemas.microsoft.com/office/powerpoint/2010/main" val="5188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İYE SINIFLAMASI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574177"/>
          </a:xfrm>
        </p:spPr>
        <p:txBody>
          <a:bodyPr numCol="2"/>
          <a:lstStyle/>
          <a:p>
            <a:pPr>
              <a:buFont typeface="+mj-lt"/>
              <a:buAutoNum type="arabicPeriod"/>
            </a:pPr>
            <a:r>
              <a:rPr lang="tr-TR" dirty="0" smtClean="0"/>
              <a:t>Kadınlarda Komplike Olmayan İYE(Komplike Olmayan Bakteriyel Sistit)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Kadınlarda Komplike Olmayan </a:t>
            </a:r>
            <a:r>
              <a:rPr lang="tr-TR" dirty="0" err="1" smtClean="0"/>
              <a:t>Piyelonefrit</a:t>
            </a:r>
            <a:endParaRPr lang="tr-TR" dirty="0" smtClean="0"/>
          </a:p>
          <a:p>
            <a:pPr>
              <a:buFont typeface="+mj-lt"/>
              <a:buAutoNum type="arabicPeriod"/>
            </a:pPr>
            <a:r>
              <a:rPr lang="tr-TR" dirty="0" smtClean="0"/>
              <a:t>Komplike İYE</a:t>
            </a:r>
          </a:p>
          <a:p>
            <a:pPr>
              <a:buFont typeface="+mj-lt"/>
              <a:buAutoNum type="arabicPeriod"/>
            </a:pP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endParaRPr lang="tr-TR" dirty="0" smtClean="0"/>
          </a:p>
          <a:p>
            <a:pPr>
              <a:buFont typeface="+mj-lt"/>
              <a:buAutoNum type="arabicPeriod"/>
            </a:pPr>
            <a:r>
              <a:rPr lang="tr-TR" dirty="0" smtClean="0"/>
              <a:t>Tekrarlayan İYE</a:t>
            </a:r>
          </a:p>
          <a:p>
            <a:pPr lvl="1"/>
            <a:r>
              <a:rPr lang="tr-TR" dirty="0" err="1" smtClean="0"/>
              <a:t>Relaps</a:t>
            </a:r>
            <a:endParaRPr lang="tr-TR" dirty="0" smtClean="0"/>
          </a:p>
          <a:p>
            <a:pPr lvl="1"/>
            <a:r>
              <a:rPr lang="tr-TR" dirty="0" smtClean="0"/>
              <a:t>Re-enfeksiyon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İdrar Yolu Enfeksiyonu Beyaz Arka Plan Üzerinde Stok Vektör Sanatı &amp;amp;  Mesane&amp;#39;nin Daha Fazla Görsel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97" y="1859291"/>
            <a:ext cx="3605349" cy="38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768489"/>
            <a:ext cx="8911687" cy="530922"/>
          </a:xfrm>
        </p:spPr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1</a:t>
            </a:r>
            <a:r>
              <a:rPr lang="tr-TR" sz="2400" b="1" dirty="0" smtClean="0">
                <a:solidFill>
                  <a:schemeClr val="accent1"/>
                </a:solidFill>
              </a:rPr>
              <a:t>.KADINLARDA </a:t>
            </a:r>
            <a:r>
              <a:rPr lang="tr-TR" sz="2400" b="1" dirty="0">
                <a:solidFill>
                  <a:schemeClr val="accent1"/>
                </a:solidFill>
              </a:rPr>
              <a:t>AKUT KOMPLİKE OLMAYAN </a:t>
            </a:r>
            <a:r>
              <a:rPr lang="tr-TR" sz="2400" b="1" dirty="0" smtClean="0">
                <a:solidFill>
                  <a:schemeClr val="accent1"/>
                </a:solidFill>
              </a:rPr>
              <a:t>İYE</a:t>
            </a:r>
            <a:r>
              <a:rPr lang="tr-TR" b="1" u="sng" dirty="0">
                <a:solidFill>
                  <a:schemeClr val="tx1"/>
                </a:solidFill>
              </a:rPr>
              <a:t/>
            </a:r>
            <a:br>
              <a:rPr lang="tr-TR" b="1" u="sng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1646" y="1611084"/>
            <a:ext cx="8915400" cy="5064035"/>
          </a:xfrm>
        </p:spPr>
        <p:txBody>
          <a:bodyPr/>
          <a:lstStyle/>
          <a:p>
            <a:pPr lvl="1"/>
            <a:r>
              <a:rPr lang="tr-TR" dirty="0" smtClean="0"/>
              <a:t>SEMPTOMLAR; </a:t>
            </a:r>
            <a:r>
              <a:rPr lang="tr-TR" dirty="0" err="1" smtClean="0"/>
              <a:t>pollaküri</a:t>
            </a:r>
            <a:r>
              <a:rPr lang="tr-TR" dirty="0" smtClean="0"/>
              <a:t>, </a:t>
            </a:r>
            <a:r>
              <a:rPr lang="tr-TR" dirty="0" err="1" smtClean="0"/>
              <a:t>dizüri</a:t>
            </a:r>
            <a:r>
              <a:rPr lang="tr-TR" dirty="0" smtClean="0"/>
              <a:t>, bulanık </a:t>
            </a:r>
            <a:r>
              <a:rPr lang="tr-TR" dirty="0"/>
              <a:t>ve/veya kanlı idrar yapma, </a:t>
            </a:r>
            <a:r>
              <a:rPr lang="tr-TR" dirty="0" err="1"/>
              <a:t>suprapubik</a:t>
            </a:r>
            <a:r>
              <a:rPr lang="tr-TR" dirty="0"/>
              <a:t> rahatsızlık </a:t>
            </a:r>
            <a:r>
              <a:rPr lang="tr-TR" dirty="0" smtClean="0"/>
              <a:t>hissi</a:t>
            </a:r>
          </a:p>
          <a:p>
            <a:pPr lvl="1"/>
            <a:r>
              <a:rPr lang="tr-TR" dirty="0" smtClean="0"/>
              <a:t>FİZİK MUAYENE; </a:t>
            </a:r>
            <a:r>
              <a:rPr lang="tr-TR" dirty="0" err="1" smtClean="0"/>
              <a:t>suprapubik</a:t>
            </a:r>
            <a:r>
              <a:rPr lang="tr-TR" dirty="0" smtClean="0"/>
              <a:t> hassasiyet   </a:t>
            </a:r>
            <a:r>
              <a:rPr lang="tr-TR" dirty="0"/>
              <a:t>(</a:t>
            </a:r>
            <a:r>
              <a:rPr lang="tr-TR" b="1" dirty="0" smtClean="0"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ateş </a:t>
            </a:r>
            <a:r>
              <a:rPr lang="tr-TR" b="1" dirty="0" err="1" smtClean="0"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yok,yan</a:t>
            </a:r>
            <a:r>
              <a:rPr lang="tr-TR" b="1" dirty="0" smtClean="0">
                <a:solidFill>
                  <a:srgbClr val="A53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ağrısı yok !!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tr-TR" dirty="0" smtClean="0"/>
              <a:t>LABORATUVAR; </a:t>
            </a:r>
            <a:r>
              <a:rPr lang="tr-TR" dirty="0" err="1" smtClean="0"/>
              <a:t>nitrit</a:t>
            </a:r>
            <a:r>
              <a:rPr lang="tr-TR" dirty="0" smtClean="0"/>
              <a:t>/lökosit </a:t>
            </a:r>
            <a:r>
              <a:rPr lang="tr-TR" dirty="0" err="1" smtClean="0"/>
              <a:t>esteraz</a:t>
            </a:r>
            <a:r>
              <a:rPr lang="tr-TR" dirty="0" smtClean="0"/>
              <a:t> pozitif idrar </a:t>
            </a:r>
            <a:r>
              <a:rPr lang="tr-TR" dirty="0" err="1" smtClean="0"/>
              <a:t>strick</a:t>
            </a:r>
            <a:r>
              <a:rPr lang="tr-TR" dirty="0" smtClean="0"/>
              <a:t> </a:t>
            </a:r>
            <a:r>
              <a:rPr lang="tr-TR" dirty="0" err="1" smtClean="0"/>
              <a:t>testi,pozitif</a:t>
            </a:r>
            <a:r>
              <a:rPr lang="tr-TR" dirty="0" smtClean="0"/>
              <a:t> idrar kültürü(&gt;10</a:t>
            </a:r>
            <a:r>
              <a:rPr lang="tr-TR" baseline="30000" dirty="0" smtClean="0"/>
              <a:t>4</a:t>
            </a:r>
            <a:r>
              <a:rPr lang="tr-TR" dirty="0" smtClean="0"/>
              <a:t> </a:t>
            </a:r>
            <a:r>
              <a:rPr lang="tr-TR" dirty="0" err="1" smtClean="0"/>
              <a:t>m.o</a:t>
            </a:r>
            <a:r>
              <a:rPr lang="tr-TR" dirty="0" smtClean="0"/>
              <a:t>.)</a:t>
            </a:r>
          </a:p>
          <a:p>
            <a:pPr lvl="1"/>
            <a:r>
              <a:rPr lang="tr-TR" dirty="0" err="1" smtClean="0"/>
              <a:t>Asemptomatik</a:t>
            </a:r>
            <a:r>
              <a:rPr lang="tr-TR" dirty="0" smtClean="0"/>
              <a:t>: Kültür (-)</a:t>
            </a:r>
          </a:p>
          <a:p>
            <a:pPr lvl="1"/>
            <a:r>
              <a:rPr lang="tr-TR" dirty="0" err="1" smtClean="0"/>
              <a:t>Semptomatik</a:t>
            </a:r>
            <a:r>
              <a:rPr lang="tr-TR" dirty="0" smtClean="0"/>
              <a:t>/2 hafta içinde </a:t>
            </a:r>
            <a:r>
              <a:rPr lang="tr-TR" dirty="0" err="1" smtClean="0"/>
              <a:t>nüks</a:t>
            </a:r>
            <a:r>
              <a:rPr lang="tr-TR" dirty="0" smtClean="0"/>
              <a:t> : kültür (+)</a:t>
            </a:r>
          </a:p>
          <a:p>
            <a:pPr lvl="1"/>
            <a:r>
              <a:rPr lang="tr-TR" dirty="0" smtClean="0"/>
              <a:t> </a:t>
            </a:r>
            <a:r>
              <a:rPr lang="tr-TR" dirty="0"/>
              <a:t>Son çalışmalar 3 gün süreli tedavi ile mikroorganizmaların % 90’dan fazlasının </a:t>
            </a:r>
            <a:r>
              <a:rPr lang="tr-TR" dirty="0" err="1"/>
              <a:t>eradike</a:t>
            </a:r>
            <a:r>
              <a:rPr lang="tr-TR" dirty="0"/>
              <a:t> edildiğini göstermiştir.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Artan </a:t>
            </a:r>
            <a:r>
              <a:rPr lang="tr-TR" dirty="0"/>
              <a:t>antibiyotik direnci nedeniyle, birinci kuşak </a:t>
            </a:r>
            <a:r>
              <a:rPr lang="tr-TR" dirty="0" err="1"/>
              <a:t>sefalosporinler</a:t>
            </a:r>
            <a:r>
              <a:rPr lang="tr-TR" dirty="0"/>
              <a:t> ve </a:t>
            </a:r>
            <a:r>
              <a:rPr lang="tr-TR" dirty="0" err="1"/>
              <a:t>amoksisilin</a:t>
            </a:r>
            <a:r>
              <a:rPr lang="tr-TR" dirty="0"/>
              <a:t> gibi </a:t>
            </a:r>
            <a:r>
              <a:rPr lang="tr-TR" dirty="0" smtClean="0"/>
              <a:t>beta-</a:t>
            </a:r>
            <a:r>
              <a:rPr lang="tr-TR" dirty="0" err="1" smtClean="0"/>
              <a:t>laktam</a:t>
            </a:r>
            <a:r>
              <a:rPr lang="tr-TR" dirty="0" smtClean="0"/>
              <a:t> tedavilerin etkinliği azalmaktadır</a:t>
            </a:r>
          </a:p>
          <a:p>
            <a:pPr lvl="1"/>
            <a:r>
              <a:rPr lang="tr-TR" dirty="0" smtClean="0"/>
              <a:t>Komplike olmamış İYE için ilk sıra ajanlar: </a:t>
            </a:r>
            <a:r>
              <a:rPr lang="tr-TR" dirty="0" err="1" smtClean="0"/>
              <a:t>Nirofurantoin,TMP</a:t>
            </a:r>
            <a:r>
              <a:rPr lang="tr-TR" dirty="0" smtClean="0"/>
              <a:t>-SMX, </a:t>
            </a:r>
            <a:r>
              <a:rPr lang="tr-TR" dirty="0" err="1" smtClean="0"/>
              <a:t>fosfomisin</a:t>
            </a:r>
            <a:r>
              <a:rPr lang="tr-TR" dirty="0" smtClean="0"/>
              <a:t> ‘</a:t>
            </a:r>
            <a:r>
              <a:rPr lang="tr-TR" dirty="0" err="1" smtClean="0"/>
              <a:t>dir</a:t>
            </a:r>
            <a:r>
              <a:rPr lang="tr-TR" dirty="0" smtClean="0"/>
              <a:t>. Alternatif ajanlar ise </a:t>
            </a:r>
            <a:r>
              <a:rPr lang="tr-TR" dirty="0" err="1" smtClean="0"/>
              <a:t>florokinolonlar</a:t>
            </a:r>
            <a:r>
              <a:rPr lang="tr-TR" dirty="0" smtClean="0"/>
              <a:t> ve </a:t>
            </a:r>
            <a:r>
              <a:rPr lang="tr-TR" dirty="0" err="1" smtClean="0"/>
              <a:t>betalaktamlardır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91202"/>
              </p:ext>
            </p:extLst>
          </p:nvPr>
        </p:nvGraphicFramePr>
        <p:xfrm>
          <a:off x="0" y="0"/>
          <a:ext cx="1237487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Sunu" r:id="rId3" imgW="4570501" imgH="3427618" progId="PowerPoint.Show.12">
                  <p:embed/>
                </p:oleObj>
              </mc:Choice>
              <mc:Fallback>
                <p:oleObj name="Sunu" r:id="rId3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7487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1687" cy="3664134"/>
          </a:xfr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589212" y="768489"/>
            <a:ext cx="8911687" cy="530922"/>
          </a:xfrm>
        </p:spPr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chemeClr val="accent1"/>
                </a:solidFill>
              </a:rPr>
              <a:t>1</a:t>
            </a:r>
            <a:r>
              <a:rPr lang="tr-TR" sz="2700" b="1" dirty="0" smtClean="0">
                <a:solidFill>
                  <a:schemeClr val="accent1"/>
                </a:solidFill>
              </a:rPr>
              <a:t>.KADINLARDA </a:t>
            </a:r>
            <a:r>
              <a:rPr lang="tr-TR" sz="2700" b="1" dirty="0">
                <a:solidFill>
                  <a:schemeClr val="accent1"/>
                </a:solidFill>
              </a:rPr>
              <a:t>AKUT KOMPLİKE OLMAYAN </a:t>
            </a:r>
            <a:r>
              <a:rPr lang="tr-TR" sz="2700" b="1" dirty="0" smtClean="0">
                <a:solidFill>
                  <a:schemeClr val="accent1"/>
                </a:solidFill>
              </a:rPr>
              <a:t>İYE</a:t>
            </a:r>
            <a:r>
              <a:rPr lang="tr-TR" b="1" u="sng" dirty="0">
                <a:solidFill>
                  <a:schemeClr val="tx1"/>
                </a:solidFill>
              </a:rPr>
              <a:t/>
            </a:r>
            <a:br>
              <a:rPr lang="tr-TR" b="1" u="sng" dirty="0">
                <a:solidFill>
                  <a:schemeClr val="tx1"/>
                </a:solidFill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64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2987"/>
          </a:xfrm>
        </p:spPr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chemeClr val="accent1"/>
                </a:solidFill>
              </a:rPr>
              <a:t>1</a:t>
            </a:r>
            <a:r>
              <a:rPr lang="tr-TR" sz="2700" b="1" dirty="0" smtClean="0">
                <a:solidFill>
                  <a:schemeClr val="accent1"/>
                </a:solidFill>
              </a:rPr>
              <a:t>.KADINLARDA </a:t>
            </a:r>
            <a:r>
              <a:rPr lang="tr-TR" sz="2700" b="1" dirty="0">
                <a:solidFill>
                  <a:schemeClr val="accent1"/>
                </a:solidFill>
              </a:rPr>
              <a:t>AKUT KOMPLİKE OLMAYAN </a:t>
            </a:r>
            <a:r>
              <a:rPr lang="tr-TR" sz="2700" b="1" dirty="0" smtClean="0">
                <a:solidFill>
                  <a:schemeClr val="accent1"/>
                </a:solidFill>
              </a:rPr>
              <a:t>İYE</a:t>
            </a:r>
            <a:r>
              <a:rPr lang="tr-TR" b="1" u="sng" dirty="0">
                <a:solidFill>
                  <a:schemeClr val="tx1"/>
                </a:solidFill>
              </a:rPr>
              <a:t/>
            </a:r>
            <a:br>
              <a:rPr lang="tr-TR" b="1" u="sng" dirty="0">
                <a:solidFill>
                  <a:schemeClr val="tx1"/>
                </a:solidFill>
              </a:rPr>
            </a:br>
            <a:endParaRPr lang="tr-TR" dirty="0"/>
          </a:p>
        </p:txBody>
      </p:sp>
      <p:pic>
        <p:nvPicPr>
          <p:cNvPr id="4098" name="Picture 2" descr="Piyeloseptyl (Nitrofurantoin) nedir? Ne için ve nasıl kullanılır? Yan  etkile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8603" r="7172" b="16178"/>
          <a:stretch/>
        </p:blipFill>
        <p:spPr bwMode="auto">
          <a:xfrm>
            <a:off x="3638712" y="1464727"/>
            <a:ext cx="2513726" cy="1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pro 500 Mg 14 Tablet | SağlıkcıyızBiz Sağlık Çalışanlarının Sosyal  Medyası |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26860" r="13210" b="27235"/>
          <a:stretch/>
        </p:blipFill>
        <p:spPr bwMode="auto">
          <a:xfrm>
            <a:off x="8140649" y="1400577"/>
            <a:ext cx="2427201" cy="14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avanic 500 mg 7 film tablet prospektüs, Kullanma Talimatı, kısa ürün  bilgisi, fiyat, ssk karşılıyormu, muadil, eşdeğerle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16462" r="18753" b="19752"/>
          <a:stretch/>
        </p:blipFill>
        <p:spPr bwMode="auto">
          <a:xfrm>
            <a:off x="3697449" y="3297739"/>
            <a:ext cx="1921382" cy="13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ctrim Nedir? Kullanıcı Yorumları - Bakımlı Kadı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12" y="5186621"/>
            <a:ext cx="2189578" cy="16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uy Noroxin 400mg Tablets Online | emeds Pharmac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8" b="14740"/>
          <a:stretch/>
        </p:blipFill>
        <p:spPr bwMode="auto">
          <a:xfrm>
            <a:off x="7409130" y="3297739"/>
            <a:ext cx="3537657" cy="19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60578" y="792552"/>
            <a:ext cx="8911687" cy="54295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2. KADINLARDA AKUT KOMPLİKE OLMAYAN PİYELONEFRİT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60578" y="1619794"/>
            <a:ext cx="8915400" cy="5042263"/>
          </a:xfrm>
        </p:spPr>
        <p:txBody>
          <a:bodyPr>
            <a:normAutofit/>
          </a:bodyPr>
          <a:lstStyle/>
          <a:p>
            <a:pPr lvl="1"/>
            <a:r>
              <a:rPr lang="tr-TR" cap="all" dirty="0" smtClean="0"/>
              <a:t>Semptomlar</a:t>
            </a:r>
            <a:r>
              <a:rPr lang="tr-TR" cap="all" dirty="0"/>
              <a:t>; </a:t>
            </a:r>
            <a:r>
              <a:rPr lang="tr-TR" dirty="0" smtClean="0"/>
              <a:t>ateş, titreme, </a:t>
            </a:r>
            <a:r>
              <a:rPr lang="tr-TR" dirty="0"/>
              <a:t>bel-yan </a:t>
            </a:r>
            <a:r>
              <a:rPr lang="tr-TR" dirty="0" smtClean="0"/>
              <a:t>ağrısı , </a:t>
            </a:r>
            <a:r>
              <a:rPr lang="tr-TR" dirty="0"/>
              <a:t>bulantı, kusma, idrarda yanma, kanama, sık idrara çıkma </a:t>
            </a:r>
            <a:endParaRPr lang="tr-TR" dirty="0" smtClean="0"/>
          </a:p>
          <a:p>
            <a:pPr lvl="1"/>
            <a:r>
              <a:rPr lang="tr-TR" cap="all" dirty="0" smtClean="0"/>
              <a:t>Fizik </a:t>
            </a:r>
            <a:r>
              <a:rPr lang="tr-TR" cap="all" dirty="0"/>
              <a:t>muayenede</a:t>
            </a:r>
            <a:r>
              <a:rPr lang="tr-TR" dirty="0"/>
              <a:t>; </a:t>
            </a:r>
            <a:r>
              <a:rPr lang="tr-TR" dirty="0" err="1">
                <a:latin typeface="+mj-lt"/>
                <a:cs typeface="Arial" panose="020B0604020202020204" pitchFamily="34" charset="0"/>
              </a:rPr>
              <a:t>ates</a:t>
            </a:r>
            <a:r>
              <a:rPr lang="tr-TR" dirty="0">
                <a:latin typeface="+mj-lt"/>
                <a:cs typeface="Arial" panose="020B0604020202020204" pitchFamily="34" charset="0"/>
              </a:rPr>
              <a:t>̧  </a:t>
            </a:r>
            <a:r>
              <a:rPr lang="tr-TR" dirty="0" err="1" smtClean="0">
                <a:latin typeface="+mj-lt"/>
                <a:cs typeface="Arial" panose="020B0604020202020204" pitchFamily="34" charset="0"/>
              </a:rPr>
              <a:t>kostovertebral</a:t>
            </a:r>
            <a:r>
              <a:rPr lang="tr-TR" dirty="0" smtClean="0">
                <a:latin typeface="+mj-lt"/>
                <a:cs typeface="Arial" panose="020B0604020202020204" pitchFamily="34" charset="0"/>
              </a:rPr>
              <a:t> açı hassasiyeti</a:t>
            </a:r>
          </a:p>
          <a:p>
            <a:pPr lvl="1"/>
            <a:r>
              <a:rPr lang="tr-TR" cap="all" dirty="0" smtClean="0"/>
              <a:t>Laboratuvar</a:t>
            </a:r>
            <a:r>
              <a:rPr lang="tr-TR" dirty="0" smtClean="0"/>
              <a:t> ; </a:t>
            </a:r>
            <a:r>
              <a:rPr lang="tr-TR" dirty="0" err="1" smtClean="0"/>
              <a:t>lökositoz</a:t>
            </a:r>
            <a:r>
              <a:rPr lang="tr-TR" dirty="0" smtClean="0"/>
              <a:t>, </a:t>
            </a:r>
            <a:r>
              <a:rPr lang="tr-TR" dirty="0"/>
              <a:t>sedimantasyon ,</a:t>
            </a:r>
            <a:r>
              <a:rPr lang="tr-TR" dirty="0" smtClean="0"/>
              <a:t>CRP yüksekliği, idrar kültüründe &gt;10</a:t>
            </a:r>
            <a:r>
              <a:rPr lang="tr-TR" baseline="30000" dirty="0" smtClean="0"/>
              <a:t>5</a:t>
            </a:r>
            <a:r>
              <a:rPr lang="tr-TR" dirty="0" smtClean="0"/>
              <a:t>cfu/ml üreme</a:t>
            </a:r>
          </a:p>
          <a:p>
            <a:pPr lvl="1"/>
            <a:endParaRPr lang="tr-TR" dirty="0" smtClean="0"/>
          </a:p>
          <a:p>
            <a:pPr lvl="1"/>
            <a:r>
              <a:rPr lang="tr-TR" dirty="0"/>
              <a:t>Ampirik tedavi başlanmalı ve </a:t>
            </a:r>
            <a:r>
              <a:rPr lang="tr-TR" dirty="0" smtClean="0"/>
              <a:t>kültür sonuçlarına göre düzenlenmelidir. </a:t>
            </a:r>
          </a:p>
          <a:p>
            <a:pPr lvl="1"/>
            <a:r>
              <a:rPr lang="tr-TR" dirty="0" smtClean="0"/>
              <a:t>Hasta diyabetik olmadığı veya enfeksiyonu komplike hale getirecek taştan şüphelenilmediği sürece görüntüleme nadiren gereklidir.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Tedavinin 3-4 günlerinde ateş ̧</a:t>
            </a:r>
            <a:r>
              <a:rPr lang="tr-TR" dirty="0"/>
              <a:t>devam ediyorsa komplikasyonlar açısından görüntüleme </a:t>
            </a:r>
            <a:r>
              <a:rPr lang="tr-TR" dirty="0" smtClean="0"/>
              <a:t>yapılmalıdır. İlk seçenek : BT</a:t>
            </a:r>
          </a:p>
          <a:p>
            <a:pPr lvl="1"/>
            <a:endParaRPr lang="tr-TR" dirty="0"/>
          </a:p>
          <a:p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18601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5867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AMAÇ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72046"/>
            <a:ext cx="8915400" cy="4239176"/>
          </a:xfrm>
        </p:spPr>
        <p:txBody>
          <a:bodyPr/>
          <a:lstStyle/>
          <a:p>
            <a:r>
              <a:rPr lang="tr-TR" dirty="0" smtClean="0"/>
              <a:t>Erişkinlerde ve çocuklarda idrar yolu enfeksiyonlarına yaklaşım hakkında bilgi vermek</a:t>
            </a:r>
            <a:endParaRPr lang="tr-TR" dirty="0"/>
          </a:p>
        </p:txBody>
      </p:sp>
      <p:pic>
        <p:nvPicPr>
          <p:cNvPr id="5122" name="Picture 2" descr="İDRAR YOLU ENFEKSİYONU – Uz. Dr. Dündar Yaykı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056709"/>
            <a:ext cx="3762103" cy="28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695239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2. KADINLARDA AKUT KOMPLİKE OLMAYAN PİYELONEFRİT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45920"/>
            <a:ext cx="8631782" cy="4036423"/>
          </a:xfrm>
        </p:spPr>
        <p:txBody>
          <a:bodyPr/>
          <a:lstStyle/>
          <a:p>
            <a:pPr marL="0" indent="0">
              <a:buNone/>
            </a:pPr>
            <a:r>
              <a:rPr lang="tr-TR" u="sng" dirty="0" smtClean="0"/>
              <a:t>TEDAVİ</a:t>
            </a:r>
          </a:p>
          <a:p>
            <a:r>
              <a:rPr lang="tr-TR" dirty="0" err="1" smtClean="0"/>
              <a:t>Siprofloksasin</a:t>
            </a:r>
            <a:r>
              <a:rPr lang="tr-TR" dirty="0" smtClean="0"/>
              <a:t> 2x 500 mg , 12 saatte bir</a:t>
            </a:r>
          </a:p>
          <a:p>
            <a:r>
              <a:rPr lang="tr-TR" dirty="0" err="1" smtClean="0"/>
              <a:t>Levofloksasin</a:t>
            </a:r>
            <a:r>
              <a:rPr lang="tr-TR" dirty="0" smtClean="0"/>
              <a:t> </a:t>
            </a:r>
            <a:r>
              <a:rPr lang="tr-TR" dirty="0"/>
              <a:t>750 mg /gün (5gün)</a:t>
            </a:r>
          </a:p>
          <a:p>
            <a:pPr lvl="1"/>
            <a:r>
              <a:rPr lang="tr-TR" dirty="0"/>
              <a:t>(</a:t>
            </a:r>
            <a:r>
              <a:rPr lang="tr-TR" dirty="0" err="1"/>
              <a:t>Levofloksasin</a:t>
            </a:r>
            <a:r>
              <a:rPr lang="tr-TR" dirty="0"/>
              <a:t> sadece komplike olmayan </a:t>
            </a:r>
            <a:r>
              <a:rPr lang="tr-TR" dirty="0" err="1"/>
              <a:t>pyelonefritte</a:t>
            </a:r>
            <a:r>
              <a:rPr lang="tr-TR" dirty="0"/>
              <a:t> uygundur</a:t>
            </a:r>
            <a:r>
              <a:rPr lang="tr-TR" dirty="0" smtClean="0"/>
              <a:t>)</a:t>
            </a:r>
          </a:p>
          <a:p>
            <a:pPr lvl="1"/>
            <a:endParaRPr lang="tr-TR" dirty="0"/>
          </a:p>
          <a:p>
            <a:r>
              <a:rPr lang="tr-TR" dirty="0"/>
              <a:t>İzole edilen </a:t>
            </a:r>
            <a:r>
              <a:rPr lang="tr-TR" dirty="0" err="1"/>
              <a:t>suşun</a:t>
            </a:r>
            <a:r>
              <a:rPr lang="tr-TR" dirty="0"/>
              <a:t> antibiyotiğe duyarlılığı biliniyor ise</a:t>
            </a:r>
          </a:p>
          <a:p>
            <a:pPr lvl="1"/>
            <a:r>
              <a:rPr lang="tr-TR" dirty="0" err="1"/>
              <a:t>Trimetoprim-sulfametoksazol</a:t>
            </a:r>
            <a:r>
              <a:rPr lang="tr-TR" dirty="0"/>
              <a:t> fort tablet 2x1 12 saatte bir</a:t>
            </a:r>
          </a:p>
          <a:p>
            <a:pPr lvl="1"/>
            <a:r>
              <a:rPr lang="tr-TR" dirty="0" err="1"/>
              <a:t>Amoksisilin</a:t>
            </a:r>
            <a:r>
              <a:rPr lang="tr-TR" dirty="0"/>
              <a:t>/</a:t>
            </a:r>
            <a:r>
              <a:rPr lang="tr-TR" dirty="0" err="1"/>
              <a:t>klavulanat</a:t>
            </a:r>
            <a:r>
              <a:rPr lang="tr-TR" dirty="0"/>
              <a:t> 3x625mg 8 saatte bir</a:t>
            </a:r>
          </a:p>
          <a:p>
            <a:pPr lvl="1"/>
            <a:r>
              <a:rPr lang="tr-TR" dirty="0" err="1"/>
              <a:t>Sefiksim</a:t>
            </a:r>
            <a:r>
              <a:rPr lang="tr-TR" dirty="0"/>
              <a:t> Günde bir </a:t>
            </a:r>
            <a:r>
              <a:rPr lang="tr-TR" dirty="0" smtClean="0"/>
              <a:t>tablet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4" y="1291401"/>
            <a:ext cx="10480766" cy="5592724"/>
          </a:xfrm>
          <a:prstGeom prst="rect">
            <a:avLst/>
          </a:prstGeom>
        </p:spPr>
      </p:pic>
      <p:sp>
        <p:nvSpPr>
          <p:cNvPr id="5" name="Unvan 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70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2. KADINLARDA AKUT KOMPLİKE OLMAYAN PİYELONEFRİT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3" y="1798369"/>
            <a:ext cx="7134434" cy="4642871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2219945" y="828648"/>
            <a:ext cx="8911687" cy="542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2. KADINLARDA AKUT KOMPLİKE OLMAYAN PİYELONEFRİT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06315" y="733925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3.KOMPLİKE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5906" y="1423851"/>
            <a:ext cx="8915400" cy="5133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u="sng" dirty="0" smtClean="0"/>
              <a:t>PREDİSPOZAN FAKTÖRLER</a:t>
            </a:r>
          </a:p>
          <a:p>
            <a:r>
              <a:rPr lang="tr-TR" dirty="0" smtClean="0"/>
              <a:t>Erkek cinsiyet</a:t>
            </a:r>
          </a:p>
          <a:p>
            <a:r>
              <a:rPr lang="tr-TR" dirty="0" smtClean="0"/>
              <a:t>Yaşlılar</a:t>
            </a:r>
          </a:p>
          <a:p>
            <a:r>
              <a:rPr lang="tr-TR" dirty="0" smtClean="0"/>
              <a:t>Gebelik</a:t>
            </a:r>
          </a:p>
          <a:p>
            <a:r>
              <a:rPr lang="tr-TR" dirty="0"/>
              <a:t>Sistemik hastalıklar(DM)</a:t>
            </a:r>
          </a:p>
          <a:p>
            <a:r>
              <a:rPr lang="tr-TR" dirty="0" err="1" smtClean="0"/>
              <a:t>İmmunsüpresyon</a:t>
            </a:r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sistemde </a:t>
            </a:r>
            <a:r>
              <a:rPr lang="tr-TR" dirty="0"/>
              <a:t>yabancı madde varlığı (</a:t>
            </a:r>
            <a:r>
              <a:rPr lang="tr-TR" dirty="0" err="1"/>
              <a:t>foley</a:t>
            </a:r>
            <a:r>
              <a:rPr lang="tr-TR" dirty="0"/>
              <a:t> sonda, </a:t>
            </a:r>
            <a:r>
              <a:rPr lang="tr-TR" dirty="0" err="1" smtClean="0"/>
              <a:t>kateter,nefrostomi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Geçirilmiş </a:t>
            </a:r>
            <a:r>
              <a:rPr lang="tr-TR" dirty="0" err="1" smtClean="0"/>
              <a:t>üriner</a:t>
            </a:r>
            <a:r>
              <a:rPr lang="tr-TR" dirty="0" smtClean="0"/>
              <a:t> sistem operasyonu öyküsü</a:t>
            </a:r>
          </a:p>
          <a:p>
            <a:r>
              <a:rPr lang="tr-TR" dirty="0" smtClean="0"/>
              <a:t>Hastanede kazanılmış enfeksiyon</a:t>
            </a:r>
          </a:p>
          <a:p>
            <a:r>
              <a:rPr lang="tr-TR" dirty="0" err="1"/>
              <a:t>Ü</a:t>
            </a:r>
            <a:r>
              <a:rPr lang="tr-TR" dirty="0" err="1" smtClean="0"/>
              <a:t>riner</a:t>
            </a:r>
            <a:r>
              <a:rPr lang="tr-TR" dirty="0" smtClean="0"/>
              <a:t> </a:t>
            </a:r>
            <a:r>
              <a:rPr lang="tr-TR" dirty="0"/>
              <a:t>akımda </a:t>
            </a:r>
            <a:r>
              <a:rPr lang="tr-TR" dirty="0" smtClean="0"/>
              <a:t>obstrüksiyon (</a:t>
            </a:r>
            <a:r>
              <a:rPr lang="tr-TR" dirty="0" err="1" smtClean="0"/>
              <a:t>konjenital</a:t>
            </a:r>
            <a:r>
              <a:rPr lang="tr-TR" dirty="0" smtClean="0"/>
              <a:t>/kazanılmış)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sistemin yapısal anomali (</a:t>
            </a:r>
            <a:r>
              <a:rPr lang="tr-TR" dirty="0" err="1" smtClean="0"/>
              <a:t>Renal</a:t>
            </a:r>
            <a:r>
              <a:rPr lang="tr-TR" dirty="0" smtClean="0"/>
              <a:t> ve </a:t>
            </a:r>
            <a:r>
              <a:rPr lang="tr-TR" dirty="0" err="1"/>
              <a:t>perinefritik</a:t>
            </a:r>
            <a:r>
              <a:rPr lang="tr-TR" dirty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, </a:t>
            </a:r>
            <a:r>
              <a:rPr lang="tr-TR" dirty="0"/>
              <a:t>Böbrek </a:t>
            </a:r>
            <a:r>
              <a:rPr lang="tr-TR" dirty="0" smtClean="0"/>
              <a:t>taşı, </a:t>
            </a:r>
            <a:r>
              <a:rPr lang="tr-TR" dirty="0" err="1"/>
              <a:t>Amfizematöz</a:t>
            </a:r>
            <a:r>
              <a:rPr lang="tr-TR" dirty="0"/>
              <a:t> </a:t>
            </a:r>
            <a:r>
              <a:rPr lang="tr-TR" dirty="0" err="1"/>
              <a:t>pyelonefrit</a:t>
            </a:r>
            <a:r>
              <a:rPr lang="tr-TR" dirty="0"/>
              <a:t> ,</a:t>
            </a:r>
            <a:r>
              <a:rPr lang="tr-TR" dirty="0" err="1" smtClean="0"/>
              <a:t>Polikistik</a:t>
            </a:r>
            <a:r>
              <a:rPr lang="tr-TR" dirty="0" smtClean="0"/>
              <a:t> </a:t>
            </a:r>
            <a:r>
              <a:rPr lang="tr-TR" dirty="0"/>
              <a:t>böbrek </a:t>
            </a:r>
            <a:r>
              <a:rPr lang="tr-TR" dirty="0" smtClean="0"/>
              <a:t>hastalığı)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sistemin fonksiyonel anomalileri(</a:t>
            </a:r>
            <a:r>
              <a:rPr lang="tr-TR" dirty="0" err="1" smtClean="0"/>
              <a:t>Nörojenik</a:t>
            </a:r>
            <a:r>
              <a:rPr lang="tr-TR" dirty="0" smtClean="0"/>
              <a:t> </a:t>
            </a:r>
            <a:r>
              <a:rPr lang="tr-TR" dirty="0"/>
              <a:t>mesane </a:t>
            </a:r>
            <a:r>
              <a:rPr lang="tr-TR" dirty="0" smtClean="0"/>
              <a:t>,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hasarı,VUR</a:t>
            </a:r>
            <a:r>
              <a:rPr lang="tr-TR" dirty="0" smtClean="0"/>
              <a:t>) </a:t>
            </a:r>
          </a:p>
          <a:p>
            <a:r>
              <a:rPr lang="tr-TR" dirty="0" smtClean="0"/>
              <a:t>Yakın zamanda antibiyotik kullanımı</a:t>
            </a:r>
          </a:p>
          <a:p>
            <a:r>
              <a:rPr lang="tr-TR" dirty="0" smtClean="0"/>
              <a:t>&gt;7 gün devam eden semptomlar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10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3.KOMPLİKE İYE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93669"/>
            <a:ext cx="8915400" cy="4317553"/>
          </a:xfrm>
        </p:spPr>
        <p:txBody>
          <a:bodyPr/>
          <a:lstStyle/>
          <a:p>
            <a:r>
              <a:rPr lang="tr-TR" b="1" u="sng" dirty="0" smtClean="0"/>
              <a:t>TANI ESASLARI:</a:t>
            </a:r>
          </a:p>
          <a:p>
            <a:pPr lvl="1"/>
            <a:r>
              <a:rPr lang="tr-TR" dirty="0" smtClean="0"/>
              <a:t>3 günlük uygun antibiyotik tedavisi ile iyileşmeyen sistit</a:t>
            </a:r>
          </a:p>
          <a:p>
            <a:pPr lvl="1"/>
            <a:r>
              <a:rPr lang="tr-TR" dirty="0" smtClean="0"/>
              <a:t>Diyabetik hasta </a:t>
            </a:r>
          </a:p>
          <a:p>
            <a:pPr lvl="1"/>
            <a:r>
              <a:rPr lang="tr-TR" dirty="0" smtClean="0"/>
              <a:t>Erkek</a:t>
            </a:r>
          </a:p>
          <a:p>
            <a:pPr lvl="1"/>
            <a:r>
              <a:rPr lang="tr-TR" dirty="0" err="1" smtClean="0"/>
              <a:t>Üriner</a:t>
            </a:r>
            <a:r>
              <a:rPr lang="tr-TR" dirty="0" smtClean="0"/>
              <a:t> yol anomalisi veya </a:t>
            </a:r>
            <a:r>
              <a:rPr lang="tr-TR" dirty="0" err="1" smtClean="0"/>
              <a:t>üreter</a:t>
            </a:r>
            <a:r>
              <a:rPr lang="tr-TR" dirty="0" smtClean="0"/>
              <a:t> taşı olan hasta gibi özel popülasyonlarda sistit</a:t>
            </a:r>
          </a:p>
          <a:p>
            <a:pPr lvl="1"/>
            <a:r>
              <a:rPr lang="tr-TR" dirty="0" smtClean="0"/>
              <a:t>Çoklu ilaca dirençli bakteri içeren sistit </a:t>
            </a:r>
          </a:p>
          <a:p>
            <a:pPr lvl="1"/>
            <a:endParaRPr lang="tr-TR" dirty="0" smtClean="0"/>
          </a:p>
          <a:p>
            <a:r>
              <a:rPr lang="tr-TR" b="1" u="sng" dirty="0" smtClean="0"/>
              <a:t>TEDAVİ:</a:t>
            </a:r>
          </a:p>
          <a:p>
            <a:pPr lvl="1"/>
            <a:r>
              <a:rPr lang="tr-TR" dirty="0" smtClean="0"/>
              <a:t>Uzun süreli (&gt;10-14gün) uygun antibiyotikler </a:t>
            </a:r>
          </a:p>
          <a:p>
            <a:pPr lvl="1"/>
            <a:r>
              <a:rPr lang="tr-TR" dirty="0" smtClean="0"/>
              <a:t>Tek doz veya 3 günlük tedavi uygun değildir !!!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43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04202" y="1503948"/>
            <a:ext cx="8915400" cy="5017167"/>
          </a:xfrm>
        </p:spPr>
        <p:txBody>
          <a:bodyPr numCol="1">
            <a:normAutofit/>
          </a:bodyPr>
          <a:lstStyle/>
          <a:p>
            <a:pPr lvl="1"/>
            <a:r>
              <a:rPr lang="tr-TR" dirty="0" smtClean="0"/>
              <a:t>Erkeklerde </a:t>
            </a:r>
            <a:r>
              <a:rPr lang="tr-TR" dirty="0"/>
              <a:t>aksi </a:t>
            </a:r>
            <a:r>
              <a:rPr lang="tr-TR" dirty="0" smtClean="0"/>
              <a:t>ispatlanmadıkça </a:t>
            </a:r>
            <a:r>
              <a:rPr lang="tr-TR" dirty="0" err="1" smtClean="0"/>
              <a:t>geliş̧</a:t>
            </a:r>
            <a:r>
              <a:rPr lang="tr-TR" dirty="0" err="1"/>
              <a:t>en</a:t>
            </a:r>
            <a:r>
              <a:rPr lang="tr-TR" dirty="0"/>
              <a:t> </a:t>
            </a:r>
            <a:r>
              <a:rPr lang="tr-TR" dirty="0" smtClean="0"/>
              <a:t>İYE </a:t>
            </a:r>
            <a:r>
              <a:rPr lang="tr-TR" dirty="0"/>
              <a:t>komplike kabul edilir.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Semptom </a:t>
            </a:r>
            <a:r>
              <a:rPr lang="tr-TR" dirty="0"/>
              <a:t>ve FM; </a:t>
            </a:r>
            <a:r>
              <a:rPr lang="tr-TR" dirty="0" err="1"/>
              <a:t>ates</a:t>
            </a:r>
            <a:r>
              <a:rPr lang="tr-TR" dirty="0"/>
              <a:t>̧, bel/yan </a:t>
            </a:r>
            <a:r>
              <a:rPr lang="tr-TR" dirty="0" err="1"/>
              <a:t>ağrısı</a:t>
            </a:r>
            <a:r>
              <a:rPr lang="tr-TR" dirty="0"/>
              <a:t>, bulantı-kusma, idrarda yanma/kanama, sık idrara çıkma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Akut </a:t>
            </a:r>
            <a:r>
              <a:rPr lang="tr-TR" dirty="0"/>
              <a:t>komplike ÜSE olan hastalar</a:t>
            </a:r>
            <a:r>
              <a:rPr lang="tr-TR" dirty="0" smtClean="0"/>
              <a:t>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bakteriyemi</a:t>
            </a:r>
            <a:r>
              <a:rPr lang="tr-TR" dirty="0" smtClean="0"/>
              <a:t>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sepsis</a:t>
            </a:r>
            <a:endParaRPr lang="tr-T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çoklu </a:t>
            </a:r>
            <a:r>
              <a:rPr lang="tr-TR" dirty="0"/>
              <a:t>organ </a:t>
            </a:r>
            <a:r>
              <a:rPr lang="tr-TR" dirty="0" smtClean="0"/>
              <a:t>yetmezliği</a:t>
            </a:r>
            <a:r>
              <a:rPr lang="tr-TR" dirty="0"/>
              <a:t> </a:t>
            </a:r>
            <a:endParaRPr lang="tr-T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şok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dirty="0" smtClean="0"/>
              <a:t>akut </a:t>
            </a:r>
            <a:r>
              <a:rPr lang="tr-TR" dirty="0"/>
              <a:t>böbrek yetmezliği ile başvurabilir. </a:t>
            </a:r>
            <a:endParaRPr lang="tr-TR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/>
            <a:r>
              <a:rPr lang="tr-TR" dirty="0" smtClean="0"/>
              <a:t>Multi-</a:t>
            </a:r>
            <a:r>
              <a:rPr lang="tr-TR" dirty="0" err="1" smtClean="0"/>
              <a:t>drug</a:t>
            </a:r>
            <a:r>
              <a:rPr lang="tr-TR" dirty="0" smtClean="0"/>
              <a:t> </a:t>
            </a:r>
            <a:r>
              <a:rPr lang="tr-TR" dirty="0" err="1"/>
              <a:t>resistan</a:t>
            </a:r>
            <a:r>
              <a:rPr lang="tr-TR" dirty="0"/>
              <a:t> gram-negatif bakterilerin artması nedeniyle tedavisi zorlaşmaktadır. </a:t>
            </a:r>
            <a:endParaRPr lang="tr-TR" dirty="0" smtClean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3.KOMPLİKE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Komplike olmayan </a:t>
            </a:r>
            <a:r>
              <a:rPr lang="tr-TR" dirty="0" err="1"/>
              <a:t>pyelonefrit</a:t>
            </a:r>
            <a:r>
              <a:rPr lang="tr-TR" dirty="0"/>
              <a:t> </a:t>
            </a:r>
            <a:r>
              <a:rPr lang="tr-TR" dirty="0" err="1"/>
              <a:t>şemasına</a:t>
            </a:r>
            <a:r>
              <a:rPr lang="tr-TR" dirty="0"/>
              <a:t> uygun olarak ampirik tedavi </a:t>
            </a:r>
            <a:r>
              <a:rPr lang="tr-TR" dirty="0" err="1"/>
              <a:t>başlanır</a:t>
            </a:r>
            <a:r>
              <a:rPr lang="tr-TR" dirty="0"/>
              <a:t> </a:t>
            </a:r>
            <a:r>
              <a:rPr lang="tr-TR" dirty="0" smtClean="0"/>
              <a:t>ve kültür sonuçlarına göre düzenlenir.</a:t>
            </a:r>
          </a:p>
          <a:p>
            <a:endParaRPr lang="tr-TR" dirty="0" smtClean="0"/>
          </a:p>
          <a:p>
            <a:r>
              <a:rPr lang="tr-TR" dirty="0" smtClean="0"/>
              <a:t>Tedavi süresi en </a:t>
            </a:r>
            <a:r>
              <a:rPr lang="tr-TR" dirty="0"/>
              <a:t>az 2 </a:t>
            </a:r>
            <a:r>
              <a:rPr lang="tr-TR" dirty="0" err="1"/>
              <a:t>hf</a:t>
            </a:r>
            <a:r>
              <a:rPr lang="tr-TR" dirty="0"/>
              <a:t> (komplike edici </a:t>
            </a:r>
            <a:r>
              <a:rPr lang="tr-TR" dirty="0" smtClean="0"/>
              <a:t>faktörlere bağlı 4-6hf</a:t>
            </a:r>
            <a:r>
              <a:rPr lang="tr-TR" dirty="0"/>
              <a:t>) 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Radyolojik </a:t>
            </a:r>
            <a:r>
              <a:rPr lang="tr-TR" dirty="0" err="1"/>
              <a:t>görüntüleme</a:t>
            </a:r>
            <a:r>
              <a:rPr lang="tr-TR" dirty="0"/>
              <a:t> ve </a:t>
            </a:r>
            <a:r>
              <a:rPr lang="tr-TR" dirty="0" err="1"/>
              <a:t>üroloji</a:t>
            </a:r>
            <a:r>
              <a:rPr lang="tr-TR" dirty="0"/>
              <a:t> </a:t>
            </a:r>
            <a:r>
              <a:rPr lang="tr-TR" dirty="0" err="1"/>
              <a:t>konsültasyonu</a:t>
            </a:r>
            <a:r>
              <a:rPr lang="tr-TR" dirty="0"/>
              <a:t> </a:t>
            </a:r>
            <a:r>
              <a:rPr lang="tr-TR" dirty="0" err="1"/>
              <a:t>önerilmektedir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err="1"/>
              <a:t>Renal</a:t>
            </a:r>
            <a:r>
              <a:rPr lang="tr-TR" dirty="0"/>
              <a:t> ve </a:t>
            </a:r>
            <a:r>
              <a:rPr lang="tr-TR" dirty="0" err="1"/>
              <a:t>perirenal</a:t>
            </a:r>
            <a:r>
              <a:rPr lang="tr-TR" dirty="0"/>
              <a:t> apse....cerrahi ya da </a:t>
            </a:r>
            <a:r>
              <a:rPr lang="tr-TR" dirty="0" err="1"/>
              <a:t>perkutanöz</a:t>
            </a:r>
            <a:r>
              <a:rPr lang="tr-TR" dirty="0"/>
              <a:t> drenaj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err="1"/>
              <a:t>Amfizematöz</a:t>
            </a:r>
            <a:r>
              <a:rPr lang="tr-TR" dirty="0"/>
              <a:t> </a:t>
            </a:r>
            <a:r>
              <a:rPr lang="tr-TR" dirty="0" err="1"/>
              <a:t>pyelonefrit</a:t>
            </a:r>
            <a:r>
              <a:rPr lang="tr-TR" dirty="0"/>
              <a:t> (diyabetiklerde </a:t>
            </a:r>
            <a:r>
              <a:rPr lang="tr-TR" dirty="0" err="1"/>
              <a:t>görülür</a:t>
            </a:r>
            <a:r>
              <a:rPr lang="tr-TR" dirty="0"/>
              <a:t> ve </a:t>
            </a:r>
            <a:r>
              <a:rPr lang="tr-TR" dirty="0" err="1"/>
              <a:t>mortalitesi</a:t>
            </a:r>
            <a:r>
              <a:rPr lang="tr-TR" dirty="0"/>
              <a:t> </a:t>
            </a:r>
            <a:r>
              <a:rPr lang="tr-TR" dirty="0" err="1"/>
              <a:t>yüsektir</a:t>
            </a:r>
            <a:r>
              <a:rPr lang="tr-TR" dirty="0" smtClean="0"/>
              <a:t>) </a:t>
            </a:r>
            <a:r>
              <a:rPr lang="tr-TR" dirty="0" err="1" smtClean="0"/>
              <a:t>nefrektomi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3.KOMPLİKE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1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3276" y="1652337"/>
            <a:ext cx="8915400" cy="3777622"/>
          </a:xfrm>
        </p:spPr>
        <p:txBody>
          <a:bodyPr>
            <a:normAutofit/>
          </a:bodyPr>
          <a:lstStyle/>
          <a:p>
            <a:pPr marL="285750" lvl="1"/>
            <a:r>
              <a:rPr lang="tr-TR" sz="1800" b="1" u="sng" dirty="0" smtClean="0"/>
              <a:t>Tedavi Süresi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smtClean="0"/>
              <a:t>Gebeler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err="1" smtClean="0"/>
              <a:t>Yas</a:t>
            </a:r>
            <a:r>
              <a:rPr lang="tr-TR" dirty="0" err="1"/>
              <a:t>̧lılar</a:t>
            </a:r>
            <a:r>
              <a:rPr lang="tr-TR" dirty="0"/>
              <a:t> </a:t>
            </a:r>
            <a:endParaRPr lang="tr-TR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smtClean="0"/>
              <a:t>Diyabetikler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smtClean="0"/>
              <a:t>Diyafram </a:t>
            </a:r>
            <a:r>
              <a:rPr lang="tr-TR" dirty="0"/>
              <a:t>kullanımı </a:t>
            </a:r>
            <a:endParaRPr lang="tr-TR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Ü̈SE </a:t>
            </a:r>
            <a:r>
              <a:rPr lang="tr-TR" dirty="0" err="1"/>
              <a:t>için</a:t>
            </a:r>
            <a:r>
              <a:rPr lang="tr-TR" dirty="0"/>
              <a:t> yakın zamanda antibiyotik kullanımı </a:t>
            </a:r>
            <a:endParaRPr lang="tr-TR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err="1" smtClean="0"/>
              <a:t>Genitou</a:t>
            </a:r>
            <a:r>
              <a:rPr lang="tr-TR" dirty="0" err="1"/>
              <a:t>̈riner</a:t>
            </a:r>
            <a:r>
              <a:rPr lang="tr-TR" dirty="0"/>
              <a:t> sistemde fonksiyonel ya da anatomik anomali </a:t>
            </a:r>
            <a:endParaRPr lang="tr-TR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err="1" smtClean="0"/>
              <a:t>U</a:t>
            </a:r>
            <a:r>
              <a:rPr lang="tr-TR" dirty="0" err="1"/>
              <a:t>̈rolojik</a:t>
            </a:r>
            <a:r>
              <a:rPr lang="tr-TR" dirty="0"/>
              <a:t> </a:t>
            </a:r>
            <a:r>
              <a:rPr lang="tr-TR" dirty="0" err="1"/>
              <a:t>girişim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tr-TR" dirty="0" smtClean="0"/>
              <a:t>                                     </a:t>
            </a:r>
          </a:p>
          <a:p>
            <a:pPr marL="400050" lvl="2" indent="0">
              <a:buNone/>
            </a:pPr>
            <a:r>
              <a:rPr lang="tr-TR" dirty="0" smtClean="0"/>
              <a:t>durumlarında </a:t>
            </a:r>
            <a:r>
              <a:rPr lang="tr-TR" sz="2000" u="sng" dirty="0" smtClean="0"/>
              <a:t>10-14gün </a:t>
            </a:r>
            <a:r>
              <a:rPr lang="tr-TR" dirty="0"/>
              <a:t>olmalıdır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3.KOMPLİKE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5239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3.KOMPLİKE İYE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6" y="1563438"/>
            <a:ext cx="8690784" cy="4596729"/>
          </a:xfrm>
        </p:spPr>
      </p:pic>
    </p:spTree>
    <p:extLst>
      <p:ext uri="{BB962C8B-B14F-4D97-AF65-F5344CB8AC3E}">
        <p14:creationId xmlns:p14="http://schemas.microsoft.com/office/powerpoint/2010/main" val="1395946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9995"/>
          </a:xfrm>
        </p:spPr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chemeClr val="accent1"/>
                </a:solidFill>
              </a:rPr>
              <a:t>3.KOMPLİKE İYE</a:t>
            </a:r>
            <a:r>
              <a:rPr lang="tr-TR" sz="2700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64105"/>
            <a:ext cx="8915400" cy="4347117"/>
          </a:xfrm>
        </p:spPr>
        <p:txBody>
          <a:bodyPr numCol="2"/>
          <a:lstStyle/>
          <a:p>
            <a:pPr marL="0" indent="0">
              <a:buNone/>
            </a:pPr>
            <a:r>
              <a:rPr lang="tr-TR" b="1" u="sng" dirty="0" smtClean="0"/>
              <a:t>GEBELERDE İYE</a:t>
            </a:r>
          </a:p>
          <a:p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%4-7</a:t>
            </a:r>
          </a:p>
          <a:p>
            <a:r>
              <a:rPr lang="tr-TR" dirty="0" smtClean="0"/>
              <a:t>Bu olgularda …..%20-40 PN </a:t>
            </a:r>
          </a:p>
          <a:p>
            <a:r>
              <a:rPr lang="tr-TR" dirty="0" smtClean="0"/>
              <a:t>Tedavi ile risk azalır</a:t>
            </a:r>
          </a:p>
          <a:p>
            <a:r>
              <a:rPr lang="tr-TR" dirty="0" smtClean="0"/>
              <a:t> </a:t>
            </a:r>
            <a:r>
              <a:rPr lang="tr-TR" dirty="0"/>
              <a:t></a:t>
            </a:r>
            <a:r>
              <a:rPr lang="tr-TR" dirty="0" smtClean="0"/>
              <a:t>Gebelerde riskler;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 Düşük doğum ağırlığı (&lt;2500gr)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 </a:t>
            </a:r>
            <a:r>
              <a:rPr lang="tr-TR" dirty="0"/>
              <a:t>Düşük </a:t>
            </a:r>
            <a:r>
              <a:rPr lang="tr-TR" dirty="0" err="1"/>
              <a:t>gestasyonel</a:t>
            </a:r>
            <a:r>
              <a:rPr lang="tr-TR" dirty="0"/>
              <a:t> yaş </a:t>
            </a:r>
            <a:r>
              <a:rPr lang="tr-TR" dirty="0" smtClean="0"/>
              <a:t>(&lt;37hf)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mortalitede</a:t>
            </a:r>
            <a:r>
              <a:rPr lang="tr-TR" dirty="0" smtClean="0"/>
              <a:t> artış</a:t>
            </a:r>
          </a:p>
          <a:p>
            <a:r>
              <a:rPr lang="tr-TR" dirty="0" smtClean="0"/>
              <a:t>İlk kültürde yalancı(+) %40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Asemptomatik</a:t>
            </a:r>
            <a:r>
              <a:rPr lang="tr-TR" dirty="0" smtClean="0"/>
              <a:t> İYE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Antibiyotik tedavisi:  7-10  gün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Profilaksi</a:t>
            </a:r>
            <a:r>
              <a:rPr lang="tr-TR" dirty="0" smtClean="0"/>
              <a:t> : </a:t>
            </a:r>
            <a:r>
              <a:rPr lang="tr-TR" dirty="0" err="1" smtClean="0"/>
              <a:t>sefaleksin</a:t>
            </a:r>
            <a:r>
              <a:rPr lang="tr-TR" dirty="0" smtClean="0"/>
              <a:t>(125-250mg) veya </a:t>
            </a:r>
            <a:r>
              <a:rPr lang="tr-TR" dirty="0" err="1" smtClean="0"/>
              <a:t>nitrofurantoin</a:t>
            </a:r>
            <a:r>
              <a:rPr lang="tr-TR" dirty="0" smtClean="0"/>
              <a:t>(50mg)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2194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1181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ÖĞRENİM HEDEFLERİ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19795"/>
            <a:ext cx="8915400" cy="4911634"/>
          </a:xfrm>
        </p:spPr>
        <p:txBody>
          <a:bodyPr/>
          <a:lstStyle/>
          <a:p>
            <a:r>
              <a:rPr lang="tr-TR" dirty="0" smtClean="0"/>
              <a:t>İdrar yolu enfeksiyonu(İYE) tanımını yapabilmek</a:t>
            </a:r>
          </a:p>
          <a:p>
            <a:endParaRPr lang="tr-TR" dirty="0" smtClean="0"/>
          </a:p>
          <a:p>
            <a:r>
              <a:rPr lang="tr-TR" dirty="0" smtClean="0"/>
              <a:t>İYE sıklığı ve risk faktörlerini tanımlayabilmek</a:t>
            </a:r>
          </a:p>
          <a:p>
            <a:endParaRPr lang="tr-TR" dirty="0" smtClean="0"/>
          </a:p>
          <a:p>
            <a:r>
              <a:rPr lang="tr-TR" dirty="0" smtClean="0"/>
              <a:t>İYE sınıflamasını yapabilmek</a:t>
            </a:r>
          </a:p>
          <a:p>
            <a:endParaRPr lang="tr-TR" dirty="0" smtClean="0"/>
          </a:p>
          <a:p>
            <a:r>
              <a:rPr lang="tr-TR" dirty="0" smtClean="0"/>
              <a:t>İYE tanı kriterlerini ve kırmızı bayrak semptomlarını tanıyabilmek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İYE tedavisindeki yaklaşımları  ve kullanılan ilaçları tanıyabilmek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6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3" y="1186765"/>
            <a:ext cx="7087630" cy="4725086"/>
          </a:xfrm>
        </p:spPr>
      </p:pic>
    </p:spTree>
    <p:extLst>
      <p:ext uri="{BB962C8B-B14F-4D97-AF65-F5344CB8AC3E}">
        <p14:creationId xmlns:p14="http://schemas.microsoft.com/office/powerpoint/2010/main" val="357772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09863"/>
            <a:ext cx="8911687" cy="926432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3.KOMPLİKE İYE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894221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KATETER İLİŞKİLİ İYE</a:t>
            </a:r>
          </a:p>
          <a:p>
            <a:r>
              <a:rPr lang="tr-TR" dirty="0" smtClean="0"/>
              <a:t> </a:t>
            </a:r>
            <a:r>
              <a:rPr lang="tr-TR" dirty="0"/>
              <a:t>İdrar </a:t>
            </a:r>
            <a:r>
              <a:rPr lang="tr-TR" dirty="0" err="1"/>
              <a:t>kateteri</a:t>
            </a:r>
            <a:r>
              <a:rPr lang="tr-TR" dirty="0"/>
              <a:t> olan hastaların %3-10 ‘unda </a:t>
            </a:r>
            <a:r>
              <a:rPr lang="tr-TR" dirty="0" err="1"/>
              <a:t>bakteriüri</a:t>
            </a:r>
            <a:r>
              <a:rPr lang="tr-TR" dirty="0"/>
              <a:t> görülür ve bunların %10 -25’inde ÜSE </a:t>
            </a:r>
            <a:r>
              <a:rPr lang="tr-TR" dirty="0" smtClean="0"/>
              <a:t>gelişir.</a:t>
            </a:r>
          </a:p>
          <a:p>
            <a:r>
              <a:rPr lang="tr-TR" dirty="0" smtClean="0"/>
              <a:t>En </a:t>
            </a:r>
            <a:r>
              <a:rPr lang="tr-TR" dirty="0"/>
              <a:t>yaygın semptom ateştir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Kateterizasyon</a:t>
            </a:r>
            <a:r>
              <a:rPr lang="tr-TR" dirty="0"/>
              <a:t> süresi uzadıkça risk </a:t>
            </a:r>
            <a:r>
              <a:rPr lang="tr-TR" dirty="0" smtClean="0"/>
              <a:t>artmaktadır.</a:t>
            </a:r>
          </a:p>
          <a:p>
            <a:r>
              <a:rPr lang="tr-TR" dirty="0" smtClean="0"/>
              <a:t>Son </a:t>
            </a:r>
            <a:r>
              <a:rPr lang="tr-TR" dirty="0"/>
              <a:t>48 saat içinde </a:t>
            </a:r>
            <a:r>
              <a:rPr lang="tr-TR" dirty="0" err="1"/>
              <a:t>kateteri</a:t>
            </a:r>
            <a:r>
              <a:rPr lang="tr-TR" dirty="0"/>
              <a:t> çekilmiş bir hastada gözlenen </a:t>
            </a:r>
            <a:r>
              <a:rPr lang="tr-TR" dirty="0" smtClean="0"/>
              <a:t>İYE </a:t>
            </a:r>
            <a:r>
              <a:rPr lang="tr-TR" dirty="0"/>
              <a:t>da </a:t>
            </a:r>
            <a:r>
              <a:rPr lang="tr-TR" dirty="0" err="1"/>
              <a:t>kateter</a:t>
            </a:r>
            <a:r>
              <a:rPr lang="tr-TR" dirty="0"/>
              <a:t> ilişkili </a:t>
            </a:r>
            <a:r>
              <a:rPr lang="tr-TR" dirty="0" smtClean="0"/>
              <a:t>İYE </a:t>
            </a:r>
            <a:r>
              <a:rPr lang="tr-TR" dirty="0"/>
              <a:t>olarak değerlendirilmelidir. </a:t>
            </a:r>
          </a:p>
          <a:p>
            <a:r>
              <a:rPr lang="tr-TR" dirty="0" smtClean="0"/>
              <a:t>Akut </a:t>
            </a:r>
            <a:r>
              <a:rPr lang="tr-TR" dirty="0"/>
              <a:t>komplike </a:t>
            </a:r>
            <a:r>
              <a:rPr lang="tr-TR" dirty="0" smtClean="0"/>
              <a:t>İYE </a:t>
            </a:r>
            <a:r>
              <a:rPr lang="tr-TR" dirty="0"/>
              <a:t>gibi tedavi edilmelidir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Gereksiz </a:t>
            </a:r>
            <a:r>
              <a:rPr lang="tr-TR" dirty="0" err="1"/>
              <a:t>kateterizasyondan</a:t>
            </a:r>
            <a:r>
              <a:rPr lang="tr-TR" dirty="0"/>
              <a:t> kaçınılması, sterilizasyon kurallarına dikkat edilmesi ve mümkün olan en kısa sürede </a:t>
            </a:r>
            <a:r>
              <a:rPr lang="tr-TR" dirty="0" err="1"/>
              <a:t>kateterin</a:t>
            </a:r>
            <a:r>
              <a:rPr lang="tr-TR" dirty="0"/>
              <a:t> uzaklaştırılması önerilir</a:t>
            </a:r>
          </a:p>
        </p:txBody>
      </p:sp>
    </p:spTree>
    <p:extLst>
      <p:ext uri="{BB962C8B-B14F-4D97-AF65-F5344CB8AC3E}">
        <p14:creationId xmlns:p14="http://schemas.microsoft.com/office/powerpoint/2010/main" val="422943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3.KOMPLİKE İYE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ERKEKLERDE İYE </a:t>
            </a:r>
          </a:p>
          <a:p>
            <a:r>
              <a:rPr lang="tr-TR" dirty="0" smtClean="0"/>
              <a:t>Sistit</a:t>
            </a:r>
          </a:p>
          <a:p>
            <a:r>
              <a:rPr lang="tr-TR" dirty="0" err="1" smtClean="0"/>
              <a:t>Piyelonefrit</a:t>
            </a:r>
            <a:endParaRPr lang="tr-TR" dirty="0" smtClean="0"/>
          </a:p>
          <a:p>
            <a:r>
              <a:rPr lang="tr-TR" dirty="0" err="1" smtClean="0"/>
              <a:t>Üretrit</a:t>
            </a:r>
            <a:endParaRPr lang="tr-TR" dirty="0" smtClean="0"/>
          </a:p>
          <a:p>
            <a:r>
              <a:rPr lang="tr-TR" dirty="0" smtClean="0"/>
              <a:t>Akut bakteriyel </a:t>
            </a:r>
            <a:r>
              <a:rPr lang="tr-TR" dirty="0" err="1" smtClean="0"/>
              <a:t>prostatit</a:t>
            </a:r>
            <a:endParaRPr lang="tr-TR" dirty="0" smtClean="0"/>
          </a:p>
          <a:p>
            <a:r>
              <a:rPr lang="tr-TR" dirty="0" smtClean="0"/>
              <a:t>Kronik bakteriyel </a:t>
            </a:r>
            <a:r>
              <a:rPr lang="tr-TR" dirty="0" err="1" smtClean="0"/>
              <a:t>prostatit</a:t>
            </a:r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abakteriyel</a:t>
            </a:r>
            <a:r>
              <a:rPr lang="tr-TR" dirty="0" smtClean="0"/>
              <a:t> </a:t>
            </a:r>
            <a:r>
              <a:rPr lang="tr-TR" dirty="0" err="1" smtClean="0"/>
              <a:t>prostatit</a:t>
            </a:r>
            <a:r>
              <a:rPr lang="tr-TR" dirty="0" smtClean="0"/>
              <a:t> (kronik </a:t>
            </a:r>
            <a:r>
              <a:rPr lang="tr-TR" dirty="0" err="1" smtClean="0"/>
              <a:t>pelvik</a:t>
            </a:r>
            <a:r>
              <a:rPr lang="tr-TR" dirty="0" smtClean="0"/>
              <a:t> ağrı sendromu)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24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35775"/>
              </p:ext>
            </p:extLst>
          </p:nvPr>
        </p:nvGraphicFramePr>
        <p:xfrm>
          <a:off x="2159789" y="1460122"/>
          <a:ext cx="7621338" cy="539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669">
                  <a:extLst>
                    <a:ext uri="{9D8B030D-6E8A-4147-A177-3AD203B41FA5}">
                      <a16:colId xmlns:a16="http://schemas.microsoft.com/office/drawing/2014/main" val="3216561035"/>
                    </a:ext>
                  </a:extLst>
                </a:gridCol>
                <a:gridCol w="3810669">
                  <a:extLst>
                    <a:ext uri="{9D8B030D-6E8A-4147-A177-3AD203B41FA5}">
                      <a16:colId xmlns:a16="http://schemas.microsoft.com/office/drawing/2014/main" val="3030499759"/>
                    </a:ext>
                  </a:extLst>
                </a:gridCol>
              </a:tblGrid>
              <a:tr h="32627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Eğer</a:t>
                      </a:r>
                      <a:r>
                        <a:rPr lang="tr-TR" sz="1600" baseline="0" dirty="0" smtClean="0"/>
                        <a:t> Hastada Varsa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 Düşün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24276"/>
                  </a:ext>
                </a:extLst>
              </a:tr>
              <a:tr h="55009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Akut,</a:t>
                      </a:r>
                      <a:r>
                        <a:rPr lang="tr-TR" sz="1600" baseline="0" dirty="0" smtClean="0"/>
                        <a:t> kolik tarzda yan ağrısı, böbrek taşı öyküsü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Böbrek</a:t>
                      </a:r>
                      <a:r>
                        <a:rPr lang="tr-TR" sz="1600" baseline="0" dirty="0" smtClean="0"/>
                        <a:t> taşı; komplike </a:t>
                      </a:r>
                      <a:r>
                        <a:rPr lang="tr-TR" sz="1600" baseline="0" dirty="0" err="1" smtClean="0"/>
                        <a:t>sisit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34039"/>
                  </a:ext>
                </a:extLst>
              </a:tr>
              <a:tr h="550099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Kostovertebral</a:t>
                      </a:r>
                      <a:r>
                        <a:rPr lang="tr-TR" sz="1600" dirty="0" smtClean="0"/>
                        <a:t> açı </a:t>
                      </a:r>
                      <a:r>
                        <a:rPr lang="tr-TR" sz="1600" dirty="0" err="1" smtClean="0"/>
                        <a:t>hassasiyeti,ateş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Piyelonefrit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83202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Üretral</a:t>
                      </a:r>
                      <a:r>
                        <a:rPr lang="tr-TR" sz="1600" dirty="0" smtClean="0"/>
                        <a:t> akıntı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Cinsel yolla bulaşan</a:t>
                      </a:r>
                      <a:r>
                        <a:rPr lang="tr-TR" sz="1600" baseline="0" dirty="0" smtClean="0"/>
                        <a:t> hastalık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35010"/>
                  </a:ext>
                </a:extLst>
              </a:tr>
              <a:tr h="55009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Diyabet/</a:t>
                      </a:r>
                      <a:r>
                        <a:rPr lang="tr-TR" sz="1600" dirty="0" err="1" smtClean="0"/>
                        <a:t>immunsüpresyon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Komplike </a:t>
                      </a:r>
                      <a:r>
                        <a:rPr lang="tr-TR" sz="1600" dirty="0" err="1" smtClean="0"/>
                        <a:t>sistit,olağan</a:t>
                      </a:r>
                      <a:r>
                        <a:rPr lang="tr-TR" sz="1600" dirty="0" smtClean="0"/>
                        <a:t> dışı patojenler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68371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Testiküler</a:t>
                      </a:r>
                      <a:r>
                        <a:rPr lang="tr-TR" sz="1600" baseline="0" dirty="0" smtClean="0"/>
                        <a:t> ağrı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Torsiyon</a:t>
                      </a:r>
                      <a:r>
                        <a:rPr lang="tr-TR" sz="1600" dirty="0" smtClean="0"/>
                        <a:t>;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epididimoorşit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24150"/>
                  </a:ext>
                </a:extLst>
              </a:tr>
              <a:tr h="55009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Eklem ağrıları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Spondiloartropatiler</a:t>
                      </a:r>
                      <a:r>
                        <a:rPr lang="tr-TR" sz="1600" dirty="0" smtClean="0"/>
                        <a:t>(</a:t>
                      </a:r>
                      <a:r>
                        <a:rPr lang="tr-TR" sz="1600" dirty="0" err="1" smtClean="0"/>
                        <a:t>reiter</a:t>
                      </a:r>
                      <a:r>
                        <a:rPr lang="tr-TR" sz="1600" dirty="0" smtClean="0"/>
                        <a:t> veya Behçet</a:t>
                      </a:r>
                      <a:r>
                        <a:rPr lang="tr-TR" sz="1600" baseline="0" dirty="0" smtClean="0"/>
                        <a:t> sendromu gibi</a:t>
                      </a:r>
                      <a:r>
                        <a:rPr lang="tr-TR" sz="16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54304"/>
                  </a:ext>
                </a:extLst>
              </a:tr>
              <a:tr h="55009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Çocukluk çağı</a:t>
                      </a:r>
                      <a:r>
                        <a:rPr lang="tr-TR" sz="1600" baseline="0" dirty="0" smtClean="0"/>
                        <a:t> İYE veya ürolojik cerrahi öyküsü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Anormal</a:t>
                      </a:r>
                      <a:r>
                        <a:rPr lang="tr-TR" sz="1600" baseline="0" dirty="0" smtClean="0"/>
                        <a:t> anatomi; komplike sistit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47558"/>
                  </a:ext>
                </a:extLst>
              </a:tr>
              <a:tr h="149312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Tedavi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Anormal</a:t>
                      </a:r>
                      <a:r>
                        <a:rPr lang="tr-TR" sz="1600" baseline="0" dirty="0" smtClean="0"/>
                        <a:t> anatomi; </a:t>
                      </a:r>
                      <a:r>
                        <a:rPr lang="tr-TR" sz="1600" baseline="0" dirty="0" err="1" smtClean="0"/>
                        <a:t>taş,apse</a:t>
                      </a:r>
                      <a:r>
                        <a:rPr lang="tr-TR" sz="1600" baseline="0" dirty="0" smtClean="0"/>
                        <a:t>,</a:t>
                      </a:r>
                    </a:p>
                    <a:p>
                      <a:r>
                        <a:rPr lang="tr-TR" sz="1600" baseline="0" dirty="0" smtClean="0"/>
                        <a:t>Kronik </a:t>
                      </a:r>
                      <a:r>
                        <a:rPr lang="tr-TR" sz="1600" baseline="0" dirty="0" err="1" smtClean="0"/>
                        <a:t>prostatit</a:t>
                      </a:r>
                      <a:r>
                        <a:rPr lang="tr-TR" sz="1600" baseline="0" dirty="0" smtClean="0"/>
                        <a:t>; dirençli mikroorganizmalar; yetersiz tedavi süresi,</a:t>
                      </a:r>
                    </a:p>
                    <a:p>
                      <a:r>
                        <a:rPr lang="tr-TR" sz="1600" baseline="0" dirty="0" err="1" smtClean="0"/>
                        <a:t>Munchausen</a:t>
                      </a:r>
                      <a:r>
                        <a:rPr lang="tr-TR" sz="1600" baseline="0" dirty="0" smtClean="0"/>
                        <a:t> sendromu; (</a:t>
                      </a:r>
                      <a:r>
                        <a:rPr lang="tr-TR" sz="1600" baseline="0" dirty="0" err="1" smtClean="0"/>
                        <a:t>somatizasyon</a:t>
                      </a:r>
                      <a:r>
                        <a:rPr lang="tr-TR" sz="1600" baseline="0" dirty="0" smtClean="0"/>
                        <a:t> bozukluğu)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10482"/>
                  </a:ext>
                </a:extLst>
              </a:tr>
            </a:tbl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159789" y="673981"/>
            <a:ext cx="8911687" cy="56701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ERKEKTE DİZÜRİ AYIRICI TANISI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74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Tanı Esasları</a:t>
            </a:r>
          </a:p>
          <a:p>
            <a:pPr lvl="1"/>
            <a:r>
              <a:rPr lang="tr-TR" dirty="0" err="1" smtClean="0"/>
              <a:t>Asemtomatik</a:t>
            </a:r>
            <a:r>
              <a:rPr lang="tr-TR" dirty="0" smtClean="0"/>
              <a:t> hasta </a:t>
            </a:r>
          </a:p>
          <a:p>
            <a:pPr lvl="1"/>
            <a:r>
              <a:rPr lang="tr-TR" dirty="0" smtClean="0"/>
              <a:t>İdrar kültüründe &gt; 10</a:t>
            </a:r>
            <a:r>
              <a:rPr lang="tr-TR" baseline="30000" dirty="0" smtClean="0"/>
              <a:t>5</a:t>
            </a:r>
            <a:r>
              <a:rPr lang="tr-TR" dirty="0" smtClean="0"/>
              <a:t> </a:t>
            </a:r>
            <a:r>
              <a:rPr lang="tr-TR" dirty="0" err="1" smtClean="0"/>
              <a:t>cfu</a:t>
            </a:r>
            <a:r>
              <a:rPr lang="tr-TR" dirty="0" smtClean="0"/>
              <a:t>/Ml ;idrar örneğinde bakteri veya idrar </a:t>
            </a:r>
            <a:r>
              <a:rPr lang="tr-TR" dirty="0" err="1" smtClean="0"/>
              <a:t>strick</a:t>
            </a:r>
            <a:r>
              <a:rPr lang="tr-TR" dirty="0" smtClean="0"/>
              <a:t> testinde lökosit, </a:t>
            </a:r>
            <a:r>
              <a:rPr lang="tr-TR" dirty="0" err="1" smtClean="0"/>
              <a:t>nitrit</a:t>
            </a:r>
            <a:r>
              <a:rPr lang="tr-TR" dirty="0" smtClean="0"/>
              <a:t> yada her ikisinin pozitif olması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Kadınlarda aynı mikroorganizma </a:t>
            </a:r>
            <a:r>
              <a:rPr lang="tr-TR" dirty="0" smtClean="0"/>
              <a:t>varlığını doğrulamak </a:t>
            </a:r>
            <a:r>
              <a:rPr lang="tr-TR" dirty="0"/>
              <a:t>için ikinci idrar örneği alınmalıdır.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Erkeklerde </a:t>
            </a:r>
            <a:r>
              <a:rPr lang="tr-TR" dirty="0"/>
              <a:t>tek bir idrar örneği tanı koymak için yeterlidir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4.ASEMPTOMATİK BAKTERİÜRİ 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88" y="5900875"/>
            <a:ext cx="2519112" cy="847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10" y="1106905"/>
            <a:ext cx="5417140" cy="564169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900988" y="529388"/>
            <a:ext cx="9649328" cy="577517"/>
          </a:xfrm>
        </p:spPr>
        <p:txBody>
          <a:bodyPr>
            <a:normAutofit fontScale="90000"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FARKLI POPÜLASYONLARDA ASEMPTOMATİK BAKTERİÜRİ PREVALANSI 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5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933303"/>
            <a:ext cx="8915400" cy="3977919"/>
          </a:xfrm>
        </p:spPr>
        <p:txBody>
          <a:bodyPr/>
          <a:lstStyle/>
          <a:p>
            <a:r>
              <a:rPr lang="tr-TR" dirty="0"/>
              <a:t>Birkaç istisna dışında tarama ve tedavi </a:t>
            </a:r>
            <a:r>
              <a:rPr lang="tr-TR" dirty="0" smtClean="0"/>
              <a:t>önerilmemektedir</a:t>
            </a:r>
          </a:p>
          <a:p>
            <a:endParaRPr lang="tr-TR" dirty="0" smtClean="0"/>
          </a:p>
          <a:p>
            <a:pPr lvl="1"/>
            <a:r>
              <a:rPr lang="tr-TR" b="1" u="sng" dirty="0" smtClean="0"/>
              <a:t>Gebelik</a:t>
            </a:r>
            <a:r>
              <a:rPr lang="tr-TR" b="1" u="sng" dirty="0"/>
              <a:t>: </a:t>
            </a:r>
            <a:r>
              <a:rPr lang="tr-TR" dirty="0"/>
              <a:t>Erken </a:t>
            </a:r>
            <a:r>
              <a:rPr lang="tr-TR" dirty="0" smtClean="0"/>
              <a:t>ve düşük doğum ağırlıklı </a:t>
            </a:r>
            <a:r>
              <a:rPr lang="tr-TR" dirty="0" err="1" smtClean="0"/>
              <a:t>bebk</a:t>
            </a:r>
            <a:r>
              <a:rPr lang="tr-TR" dirty="0" smtClean="0"/>
              <a:t> doğumu riski</a:t>
            </a:r>
          </a:p>
          <a:p>
            <a:pPr lvl="1"/>
            <a:r>
              <a:rPr lang="tr-TR" b="1" u="sng" dirty="0" smtClean="0"/>
              <a:t>Ürolojik girişimler</a:t>
            </a:r>
            <a:r>
              <a:rPr lang="tr-TR" dirty="0" smtClean="0"/>
              <a:t>: (prostat biyopsisi, </a:t>
            </a:r>
            <a:r>
              <a:rPr lang="tr-TR" dirty="0" err="1" smtClean="0"/>
              <a:t>voiding</a:t>
            </a:r>
            <a:r>
              <a:rPr lang="tr-TR" dirty="0" smtClean="0"/>
              <a:t> .....)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Amaç </a:t>
            </a:r>
            <a:r>
              <a:rPr lang="tr-TR" dirty="0" err="1" smtClean="0"/>
              <a:t>bakteriyemiyi</a:t>
            </a:r>
            <a:r>
              <a:rPr lang="tr-TR" dirty="0" smtClean="0"/>
              <a:t> önlemek.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Bu nedenle tedaviye </a:t>
            </a:r>
            <a:r>
              <a:rPr lang="tr-TR" dirty="0" err="1" smtClean="0"/>
              <a:t>işlemden</a:t>
            </a:r>
            <a:r>
              <a:rPr lang="tr-TR" dirty="0" smtClean="0"/>
              <a:t> genellikle 12 saat </a:t>
            </a:r>
            <a:r>
              <a:rPr lang="tr-TR" dirty="0" err="1" smtClean="0"/>
              <a:t>önce</a:t>
            </a:r>
            <a:r>
              <a:rPr lang="tr-TR" dirty="0" smtClean="0"/>
              <a:t> </a:t>
            </a:r>
            <a:r>
              <a:rPr lang="tr-TR" dirty="0" err="1" smtClean="0"/>
              <a:t>başlanıp</a:t>
            </a:r>
            <a:r>
              <a:rPr lang="tr-TR" dirty="0" smtClean="0"/>
              <a:t> </a:t>
            </a:r>
            <a:r>
              <a:rPr lang="tr-TR" dirty="0" err="1" smtClean="0"/>
              <a:t>işlem</a:t>
            </a:r>
            <a:r>
              <a:rPr lang="tr-TR" dirty="0" smtClean="0"/>
              <a:t> sonrasında kesilmesi </a:t>
            </a:r>
            <a:r>
              <a:rPr lang="tr-TR" dirty="0" err="1" smtClean="0"/>
              <a:t>önerilmekte</a:t>
            </a:r>
            <a:r>
              <a:rPr lang="tr-TR" dirty="0" smtClean="0"/>
              <a:t>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Kateter</a:t>
            </a:r>
            <a:r>
              <a:rPr lang="tr-TR" dirty="0" smtClean="0"/>
              <a:t> takıldıysa </a:t>
            </a:r>
            <a:r>
              <a:rPr lang="tr-TR" dirty="0" err="1"/>
              <a:t>çıkarılana</a:t>
            </a:r>
            <a:r>
              <a:rPr lang="tr-TR" dirty="0"/>
              <a:t> </a:t>
            </a:r>
            <a:r>
              <a:rPr lang="tr-TR" dirty="0" smtClean="0"/>
              <a:t>kadar tedavinin devamı </a:t>
            </a:r>
            <a:endParaRPr lang="tr-TR" dirty="0"/>
          </a:p>
          <a:p>
            <a:pPr lvl="1"/>
            <a:r>
              <a:rPr lang="tr-TR" b="1" u="sng" dirty="0" smtClean="0"/>
              <a:t>Böbrek </a:t>
            </a:r>
            <a:r>
              <a:rPr lang="tr-TR" b="1" u="sng" dirty="0" err="1"/>
              <a:t>naklisonrası</a:t>
            </a:r>
            <a:r>
              <a:rPr lang="tr-TR" b="1" u="sng" dirty="0"/>
              <a:t> erken dönem: </a:t>
            </a:r>
            <a:r>
              <a:rPr lang="tr-TR" dirty="0" err="1"/>
              <a:t>Rejeksiyon</a:t>
            </a:r>
            <a:r>
              <a:rPr lang="tr-TR" dirty="0"/>
              <a:t> ve </a:t>
            </a:r>
            <a:r>
              <a:rPr lang="tr-TR" dirty="0" err="1"/>
              <a:t>greft</a:t>
            </a:r>
            <a:r>
              <a:rPr lang="tr-TR" dirty="0"/>
              <a:t> </a:t>
            </a:r>
            <a:r>
              <a:rPr lang="tr-TR" dirty="0" err="1" smtClean="0"/>
              <a:t>disfonksiyonu</a:t>
            </a:r>
            <a:r>
              <a:rPr lang="tr-TR" dirty="0" smtClean="0"/>
              <a:t> ile ilişkili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4.ASEMPTOMATİK BAKTERİÜRİ 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867989"/>
            <a:ext cx="8915400" cy="4558937"/>
          </a:xfrm>
        </p:spPr>
        <p:txBody>
          <a:bodyPr/>
          <a:lstStyle/>
          <a:p>
            <a:r>
              <a:rPr lang="tr-TR" dirty="0" smtClean="0"/>
              <a:t>Gebe kadınlar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açısından rutin olarak taranması ve tedavi edilmesi gereken tek gruptur</a:t>
            </a:r>
          </a:p>
          <a:p>
            <a:r>
              <a:rPr lang="tr-TR" dirty="0" smtClean="0"/>
              <a:t>Bu grup hastalarda tarama öneren birden çok rehber vardır</a:t>
            </a:r>
          </a:p>
          <a:p>
            <a:r>
              <a:rPr lang="tr-TR" dirty="0" smtClean="0"/>
              <a:t>Tarama: 12.-16. gebelik haftası</a:t>
            </a:r>
          </a:p>
          <a:p>
            <a:r>
              <a:rPr lang="tr-TR" dirty="0" err="1" smtClean="0"/>
              <a:t>İnsidans</a:t>
            </a:r>
            <a:r>
              <a:rPr lang="tr-TR" dirty="0" smtClean="0"/>
              <a:t>: % 5-10</a:t>
            </a:r>
          </a:p>
          <a:p>
            <a:endParaRPr lang="tr-TR" dirty="0" smtClean="0"/>
          </a:p>
          <a:p>
            <a:r>
              <a:rPr lang="tr-TR" dirty="0" smtClean="0"/>
              <a:t>Gebede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ile ilişkili olarak;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prematür</a:t>
            </a:r>
            <a:r>
              <a:rPr lang="tr-TR" dirty="0" smtClean="0"/>
              <a:t> doğum, düşük doğum ağırlığı, yüksek </a:t>
            </a:r>
            <a:r>
              <a:rPr lang="tr-TR" dirty="0" err="1" smtClean="0"/>
              <a:t>piyelonefrit</a:t>
            </a:r>
            <a:r>
              <a:rPr lang="tr-TR" dirty="0" smtClean="0"/>
              <a:t> riski 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Strik</a:t>
            </a:r>
            <a:r>
              <a:rPr lang="tr-TR" dirty="0" smtClean="0"/>
              <a:t> testi, </a:t>
            </a:r>
            <a:r>
              <a:rPr lang="tr-TR" dirty="0" err="1" smtClean="0"/>
              <a:t>piyürisi</a:t>
            </a:r>
            <a:r>
              <a:rPr lang="tr-TR" dirty="0" smtClean="0"/>
              <a:t> olmayan veya nadir görülen mikroorganizmalarla </a:t>
            </a:r>
            <a:r>
              <a:rPr lang="tr-TR" dirty="0" err="1" smtClean="0"/>
              <a:t>enfekte</a:t>
            </a:r>
            <a:r>
              <a:rPr lang="tr-TR" dirty="0" smtClean="0"/>
              <a:t> olan hastaları kaçırabildiği için tarama idrar kültürü ile yapılmalıdır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4.ASEMPTOMATİK BAKTERİÜRİ (GEBELİKTE)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2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Gebelikte antibiyotik güvenliğini akılda tutarak, bölgesel direnç oranına göre düzenlenmelidir</a:t>
            </a:r>
          </a:p>
          <a:p>
            <a:endParaRPr lang="tr-TR" dirty="0" smtClean="0"/>
          </a:p>
          <a:p>
            <a:r>
              <a:rPr lang="tr-TR" dirty="0" smtClean="0"/>
              <a:t>Belirgin direnç veya penisilin </a:t>
            </a:r>
            <a:r>
              <a:rPr lang="tr-TR" dirty="0" err="1" smtClean="0"/>
              <a:t>allerjisi</a:t>
            </a:r>
            <a:r>
              <a:rPr lang="tr-TR" dirty="0" smtClean="0"/>
              <a:t> yoksa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b="1" dirty="0" smtClean="0">
                <a:sym typeface="Wingdings" panose="05000000000000000000" pitchFamily="2" charset="2"/>
              </a:rPr>
              <a:t>7 gün </a:t>
            </a:r>
            <a:r>
              <a:rPr lang="tr-TR" b="1" dirty="0" err="1" smtClean="0">
                <a:sym typeface="Wingdings" panose="05000000000000000000" pitchFamily="2" charset="2"/>
              </a:rPr>
              <a:t>amoksisilin</a:t>
            </a:r>
            <a:endParaRPr lang="tr-TR" b="1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Penisilin </a:t>
            </a:r>
            <a:r>
              <a:rPr lang="tr-TR" dirty="0" err="1" smtClean="0">
                <a:sym typeface="Wingdings" panose="05000000000000000000" pitchFamily="2" charset="2"/>
              </a:rPr>
              <a:t>allerjisi</a:t>
            </a:r>
            <a:r>
              <a:rPr lang="tr-TR" dirty="0" smtClean="0">
                <a:sym typeface="Wingdings" panose="05000000000000000000" pitchFamily="2" charset="2"/>
              </a:rPr>
              <a:t> olan gebelerde </a:t>
            </a:r>
            <a:r>
              <a:rPr lang="tr-TR" b="1" dirty="0" smtClean="0">
                <a:sym typeface="Wingdings" panose="05000000000000000000" pitchFamily="2" charset="2"/>
              </a:rPr>
              <a:t>7 gün </a:t>
            </a:r>
            <a:r>
              <a:rPr lang="tr-TR" b="1" dirty="0" err="1" smtClean="0">
                <a:sym typeface="Wingdings" panose="05000000000000000000" pitchFamily="2" charset="2"/>
              </a:rPr>
              <a:t>nitrofrantoin</a:t>
            </a:r>
            <a:r>
              <a:rPr lang="tr-TR" b="1" dirty="0" smtClean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veya </a:t>
            </a:r>
            <a:r>
              <a:rPr lang="tr-TR" b="1" dirty="0" err="1" smtClean="0">
                <a:sym typeface="Wingdings" panose="05000000000000000000" pitchFamily="2" charset="2"/>
              </a:rPr>
              <a:t>sefalosporin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4.ASEMPTOMATİK BAKTERİÜRİ (GEBELİKTE)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93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11701"/>
              </p:ext>
            </p:extLst>
          </p:nvPr>
        </p:nvGraphicFramePr>
        <p:xfrm>
          <a:off x="2069430" y="1257412"/>
          <a:ext cx="9634892" cy="5406139"/>
        </p:xfrm>
        <a:graphic>
          <a:graphicData uri="http://schemas.openxmlformats.org/drawingml/2006/table">
            <a:tbl>
              <a:tblPr/>
              <a:tblGrid>
                <a:gridCol w="2408723">
                  <a:extLst>
                    <a:ext uri="{9D8B030D-6E8A-4147-A177-3AD203B41FA5}">
                      <a16:colId xmlns:a16="http://schemas.microsoft.com/office/drawing/2014/main" val="2892110449"/>
                    </a:ext>
                  </a:extLst>
                </a:gridCol>
                <a:gridCol w="2408723">
                  <a:extLst>
                    <a:ext uri="{9D8B030D-6E8A-4147-A177-3AD203B41FA5}">
                      <a16:colId xmlns:a16="http://schemas.microsoft.com/office/drawing/2014/main" val="3009819684"/>
                    </a:ext>
                  </a:extLst>
                </a:gridCol>
                <a:gridCol w="2408723">
                  <a:extLst>
                    <a:ext uri="{9D8B030D-6E8A-4147-A177-3AD203B41FA5}">
                      <a16:colId xmlns:a16="http://schemas.microsoft.com/office/drawing/2014/main" val="1644438035"/>
                    </a:ext>
                  </a:extLst>
                </a:gridCol>
                <a:gridCol w="2408723">
                  <a:extLst>
                    <a:ext uri="{9D8B030D-6E8A-4147-A177-3AD203B41FA5}">
                      <a16:colId xmlns:a16="http://schemas.microsoft.com/office/drawing/2014/main" val="1139354076"/>
                    </a:ext>
                  </a:extLst>
                </a:gridCol>
              </a:tblGrid>
              <a:tr h="3084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Antibiyotik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Doz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Süre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 smtClean="0">
                          <a:effectLst/>
                        </a:rPr>
                        <a:t>Notlar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0579"/>
                  </a:ext>
                </a:extLst>
              </a:tr>
              <a:tr h="15058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nitrofurantoin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Her 12 saatte bir ağızdan 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Böbreklerde </a:t>
                      </a:r>
                      <a:r>
                        <a:rPr lang="tr-TR" sz="1300" dirty="0" err="1">
                          <a:effectLst/>
                        </a:rPr>
                        <a:t>terapötik</a:t>
                      </a:r>
                      <a:r>
                        <a:rPr lang="tr-TR" sz="1300" dirty="0">
                          <a:effectLst/>
                        </a:rPr>
                        <a:t> seviyelere ulaşmaz, bu nedenle </a:t>
                      </a:r>
                      <a:r>
                        <a:rPr lang="tr-TR" sz="1300" dirty="0" err="1">
                          <a:effectLst/>
                        </a:rPr>
                        <a:t>piyelonefrit</a:t>
                      </a:r>
                      <a:r>
                        <a:rPr lang="tr-TR" sz="1300" dirty="0">
                          <a:effectLst/>
                        </a:rPr>
                        <a:t> şüphesi varsa kullanılmamalıdır.</a:t>
                      </a:r>
                    </a:p>
                    <a:p>
                      <a:pPr fontAlgn="t"/>
                      <a:r>
                        <a:rPr lang="tr-TR" sz="1300" dirty="0">
                          <a:effectLst/>
                        </a:rPr>
                        <a:t>Diğer seçenekler mevcutsa, ilk üç aylık dönemde ve </a:t>
                      </a:r>
                      <a:r>
                        <a:rPr lang="tr-TR" sz="1300" dirty="0" err="1">
                          <a:effectLst/>
                        </a:rPr>
                        <a:t>termde</a:t>
                      </a:r>
                      <a:r>
                        <a:rPr lang="tr-TR" sz="1300" dirty="0">
                          <a:effectLst/>
                        </a:rPr>
                        <a:t> kullanmaktan kaçının.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65096"/>
                  </a:ext>
                </a:extLst>
              </a:tr>
              <a:tr h="5946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8 saatte bir ağızdan 500 mg veya</a:t>
                      </a:r>
                    </a:p>
                    <a:p>
                      <a:pPr fontAlgn="t"/>
                      <a:r>
                        <a:rPr lang="tr-TR" sz="1300">
                          <a:effectLst/>
                        </a:rPr>
                        <a:t>12 saatte bir ağızdan 875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Direnç, gram negatif patojenler arasındaki faydasını sınırlayabilir.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79013"/>
                  </a:ext>
                </a:extLst>
              </a:tr>
              <a:tr h="59460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amoksisilin-klavulanat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8 saatte bir ağızdan 500 mg veya</a:t>
                      </a:r>
                      <a:br>
                        <a:rPr lang="tr-TR" sz="1300">
                          <a:effectLst/>
                        </a:rPr>
                      </a:br>
                      <a:r>
                        <a:rPr lang="tr-TR" sz="1300">
                          <a:effectLst/>
                        </a:rPr>
                        <a:t>12 saatte bir ağızdan 875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08939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Sefaleksin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6 saatte bir ağızdan 250 ila 500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42616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sefpodoksim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Her 12 saatte bir ağızdan 100 mg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Beş ila yedi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29374"/>
                  </a:ext>
                </a:extLst>
              </a:tr>
              <a:tr h="876867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fosfomisin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300">
                          <a:effectLst/>
                        </a:rPr>
                        <a:t>Tek doz olarak ağızdan 3 g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 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Böbreklerde terapötik seviyelere ulaşmaz, bu nedenle piyelonefrit şüphesi varsa kullanılmamalıdır.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97919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effectLst/>
                        </a:rPr>
                        <a:t>trimetoprim-sülfametoksazol</a:t>
                      </a:r>
                      <a:endParaRPr lang="tr-TR" sz="1600" b="1" dirty="0">
                        <a:effectLst/>
                      </a:endParaRP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300" dirty="0">
                          <a:effectLst/>
                        </a:rPr>
                        <a:t>Her 12 saatte bir 800/160 mg (bir çift doz tablet)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>
                          <a:effectLst/>
                        </a:rPr>
                        <a:t>Üç gün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300" dirty="0">
                          <a:effectLst/>
                        </a:rPr>
                        <a:t>İlk </a:t>
                      </a:r>
                      <a:r>
                        <a:rPr lang="tr-TR" sz="1300" dirty="0" err="1">
                          <a:effectLst/>
                        </a:rPr>
                        <a:t>trimesterde</a:t>
                      </a:r>
                      <a:r>
                        <a:rPr lang="tr-TR" sz="1300" dirty="0">
                          <a:effectLst/>
                        </a:rPr>
                        <a:t> ve </a:t>
                      </a:r>
                      <a:r>
                        <a:rPr lang="tr-TR" sz="1300" dirty="0" err="1">
                          <a:effectLst/>
                        </a:rPr>
                        <a:t>termde</a:t>
                      </a:r>
                      <a:r>
                        <a:rPr lang="tr-TR" sz="1300" dirty="0">
                          <a:effectLst/>
                        </a:rPr>
                        <a:t> kaçının.</a:t>
                      </a:r>
                    </a:p>
                  </a:txBody>
                  <a:tcPr marL="24376" marR="24376" marT="12188" marB="1218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95015"/>
                  </a:ext>
                </a:extLst>
              </a:tr>
            </a:tbl>
          </a:graphicData>
        </a:graphic>
      </p:graphicFrame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2069430" y="679895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GEBELERDE ASEMPTOMATİK BAKTERİÜRİ TEDAVİSİ 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SUNUM PLANI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95451" y="1577853"/>
            <a:ext cx="8072846" cy="4535565"/>
          </a:xfrm>
        </p:spPr>
        <p:txBody>
          <a:bodyPr numCol="2">
            <a:normAutofit/>
          </a:bodyPr>
          <a:lstStyle/>
          <a:p>
            <a:r>
              <a:rPr lang="tr-TR" dirty="0" smtClean="0"/>
              <a:t>İDRAR YOLU ENFEKSİYONLARI (İYE) GENEL BİLGİLER</a:t>
            </a:r>
          </a:p>
          <a:p>
            <a:r>
              <a:rPr lang="tr-TR" dirty="0" smtClean="0"/>
              <a:t>İYE PATOGENEZİ</a:t>
            </a:r>
          </a:p>
          <a:p>
            <a:r>
              <a:rPr lang="tr-TR" dirty="0" smtClean="0"/>
              <a:t>İYE ETKENLERİ</a:t>
            </a:r>
          </a:p>
          <a:p>
            <a:r>
              <a:rPr lang="tr-TR" dirty="0" smtClean="0"/>
              <a:t>İYE SINIFLAMASI</a:t>
            </a:r>
          </a:p>
          <a:p>
            <a:r>
              <a:rPr lang="tr-TR" dirty="0" smtClean="0"/>
              <a:t>İYE KIRMIZI BAYRAK BULGULARI</a:t>
            </a:r>
          </a:p>
          <a:p>
            <a:r>
              <a:rPr lang="tr-TR" dirty="0" smtClean="0"/>
              <a:t>İYE </a:t>
            </a:r>
            <a:r>
              <a:rPr lang="tr-TR" dirty="0" smtClean="0"/>
              <a:t>TEDAVİSİ VE YÖNETİMİ </a:t>
            </a:r>
            <a:endParaRPr lang="tr-TR" dirty="0" smtClean="0"/>
          </a:p>
          <a:p>
            <a:r>
              <a:rPr lang="tr-TR" dirty="0" smtClean="0"/>
              <a:t>ÇOCUKLARDA İYE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208" name="Picture 16" descr="İdrar Yolları Enfeksiyonu İçin Hangi Bölüme Gidilir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7144"/>
          <a:stretch/>
        </p:blipFill>
        <p:spPr bwMode="auto">
          <a:xfrm>
            <a:off x="6805749" y="1577853"/>
            <a:ext cx="4415245" cy="37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/>
          </a:bodyPr>
          <a:lstStyle/>
          <a:p>
            <a:r>
              <a:rPr lang="tr-TR" b="1" u="sng" dirty="0" smtClean="0"/>
              <a:t>TEKRARLAYAN İYE: </a:t>
            </a:r>
            <a:r>
              <a:rPr lang="tr-TR" dirty="0" smtClean="0"/>
              <a:t>Hastada </a:t>
            </a:r>
            <a:r>
              <a:rPr lang="tr-TR" dirty="0"/>
              <a:t>alt ve/veya </a:t>
            </a:r>
            <a:r>
              <a:rPr lang="tr-TR" dirty="0" smtClean="0"/>
              <a:t>üst </a:t>
            </a:r>
            <a:r>
              <a:rPr lang="tr-TR" dirty="0" err="1" smtClean="0"/>
              <a:t>üriner</a:t>
            </a:r>
            <a:r>
              <a:rPr lang="tr-TR" dirty="0" smtClean="0"/>
              <a:t> sistem bulguları görülebilir.</a:t>
            </a:r>
          </a:p>
          <a:p>
            <a:pPr lvl="1"/>
            <a:r>
              <a:rPr lang="tr-TR" b="1" u="sng" dirty="0" smtClean="0"/>
              <a:t>RELAPS: </a:t>
            </a:r>
          </a:p>
          <a:p>
            <a:pPr lvl="2"/>
            <a:r>
              <a:rPr lang="tr-TR" dirty="0" smtClean="0"/>
              <a:t>Tedavi </a:t>
            </a:r>
            <a:r>
              <a:rPr lang="tr-TR" dirty="0"/>
              <a:t>bitimini takiben iki hafta </a:t>
            </a:r>
            <a:r>
              <a:rPr lang="tr-TR" dirty="0" smtClean="0"/>
              <a:t>içinde aynı </a:t>
            </a:r>
            <a:r>
              <a:rPr lang="tr-TR" dirty="0"/>
              <a:t>bakteri </a:t>
            </a:r>
            <a:r>
              <a:rPr lang="tr-TR" dirty="0" smtClean="0"/>
              <a:t>ile İYE gelişmesidir.</a:t>
            </a:r>
          </a:p>
          <a:p>
            <a:pPr lvl="2"/>
            <a:r>
              <a:rPr lang="tr-TR" dirty="0" smtClean="0"/>
              <a:t>Yetersiz tedavi</a:t>
            </a:r>
            <a:r>
              <a:rPr lang="tr-TR" dirty="0"/>
              <a:t>, </a:t>
            </a:r>
            <a:r>
              <a:rPr lang="tr-TR" dirty="0" err="1"/>
              <a:t>enfekte</a:t>
            </a:r>
            <a:r>
              <a:rPr lang="tr-TR" dirty="0"/>
              <a:t> taş, </a:t>
            </a:r>
            <a:r>
              <a:rPr lang="tr-TR" dirty="0" err="1"/>
              <a:t>kateter</a:t>
            </a:r>
            <a:r>
              <a:rPr lang="tr-TR" dirty="0"/>
              <a:t> </a:t>
            </a:r>
            <a:r>
              <a:rPr lang="tr-TR" dirty="0" smtClean="0"/>
              <a:t>varlığı </a:t>
            </a:r>
            <a:r>
              <a:rPr lang="tr-TR" dirty="0" err="1"/>
              <a:t>predispozan</a:t>
            </a:r>
            <a:r>
              <a:rPr lang="tr-TR" dirty="0"/>
              <a:t> faktörlerdir. </a:t>
            </a:r>
            <a:endParaRPr lang="tr-TR" dirty="0" smtClean="0"/>
          </a:p>
          <a:p>
            <a:pPr lvl="1"/>
            <a:r>
              <a:rPr lang="tr-TR" b="1" u="sng" dirty="0" smtClean="0"/>
              <a:t>RE-ENFEKSİYON:</a:t>
            </a:r>
          </a:p>
          <a:p>
            <a:pPr lvl="2"/>
            <a:r>
              <a:rPr lang="tr-TR" dirty="0" smtClean="0"/>
              <a:t> </a:t>
            </a:r>
            <a:r>
              <a:rPr lang="tr-TR" dirty="0"/>
              <a:t>6 ay </a:t>
            </a:r>
            <a:r>
              <a:rPr lang="tr-TR" dirty="0" err="1"/>
              <a:t>içerisinde</a:t>
            </a:r>
            <a:r>
              <a:rPr lang="tr-TR" dirty="0"/>
              <a:t> farklı ya da aynı bakterinin </a:t>
            </a:r>
            <a:r>
              <a:rPr lang="tr-TR" dirty="0" err="1"/>
              <a:t>başka</a:t>
            </a:r>
            <a:r>
              <a:rPr lang="tr-TR" dirty="0"/>
              <a:t> </a:t>
            </a:r>
            <a:r>
              <a:rPr lang="tr-TR" dirty="0" smtClean="0"/>
              <a:t>bir </a:t>
            </a:r>
            <a:r>
              <a:rPr lang="tr-TR" dirty="0" err="1" smtClean="0"/>
              <a:t>suşu</a:t>
            </a:r>
            <a:r>
              <a:rPr lang="tr-TR" dirty="0" smtClean="0"/>
              <a:t> ile İYE </a:t>
            </a:r>
            <a:r>
              <a:rPr lang="tr-TR" dirty="0" err="1"/>
              <a:t>gelişmesidir</a:t>
            </a:r>
            <a:r>
              <a:rPr lang="tr-TR" dirty="0"/>
              <a:t>. </a:t>
            </a:r>
            <a:endParaRPr lang="tr-TR" dirty="0" smtClean="0"/>
          </a:p>
          <a:p>
            <a:pPr lvl="2"/>
            <a:r>
              <a:rPr lang="tr-TR" dirty="0" smtClean="0"/>
              <a:t>Fistül , </a:t>
            </a:r>
            <a:r>
              <a:rPr lang="tr-TR" dirty="0" err="1" smtClean="0"/>
              <a:t>üretral</a:t>
            </a:r>
            <a:r>
              <a:rPr lang="tr-TR" dirty="0" smtClean="0"/>
              <a:t> ya </a:t>
            </a:r>
            <a:r>
              <a:rPr lang="tr-TR" dirty="0"/>
              <a:t>da vajinal </a:t>
            </a:r>
            <a:r>
              <a:rPr lang="tr-TR" dirty="0" err="1"/>
              <a:t>kolonizasyon</a:t>
            </a:r>
            <a:r>
              <a:rPr lang="tr-TR" dirty="0"/>
              <a:t> </a:t>
            </a:r>
            <a:endParaRPr lang="tr-TR" dirty="0" smtClean="0"/>
          </a:p>
          <a:p>
            <a:pPr lvl="1"/>
            <a:endParaRPr lang="tr-TR" dirty="0"/>
          </a:p>
          <a:p>
            <a:r>
              <a:rPr lang="tr-TR" dirty="0" smtClean="0"/>
              <a:t>Özellikle </a:t>
            </a:r>
            <a:r>
              <a:rPr lang="tr-TR" dirty="0"/>
              <a:t>yaşlı hastalarda ateş yan ağrısı ya da </a:t>
            </a:r>
            <a:r>
              <a:rPr lang="tr-TR" dirty="0" err="1" smtClean="0"/>
              <a:t>dizüri</a:t>
            </a:r>
            <a:r>
              <a:rPr lang="tr-TR" dirty="0" smtClean="0"/>
              <a:t> </a:t>
            </a:r>
            <a:r>
              <a:rPr lang="tr-TR" dirty="0"/>
              <a:t>olmadan davranış değişikliği, </a:t>
            </a:r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/>
              <a:t>gibi </a:t>
            </a:r>
            <a:r>
              <a:rPr lang="tr-TR" dirty="0" err="1" smtClean="0"/>
              <a:t>non</a:t>
            </a:r>
            <a:r>
              <a:rPr lang="tr-TR" dirty="0" smtClean="0"/>
              <a:t>-spesifik </a:t>
            </a:r>
            <a:r>
              <a:rPr lang="tr-TR" dirty="0"/>
              <a:t>bulgularla kendini gösteren ÜSE geliştirebilecekleri akılda tutulmalıdır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5. TEKRARLAYAN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43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1703"/>
          </a:xfrm>
        </p:spPr>
        <p:txBody>
          <a:bodyPr/>
          <a:lstStyle/>
          <a:p>
            <a:r>
              <a:rPr lang="tr-TR" b="1" u="sng" dirty="0" err="1" smtClean="0"/>
              <a:t>Relaps</a:t>
            </a:r>
            <a:r>
              <a:rPr lang="tr-TR" b="1" u="sng" dirty="0" smtClean="0"/>
              <a:t> tedavisi</a:t>
            </a:r>
            <a:r>
              <a:rPr lang="tr-TR" dirty="0" smtClean="0"/>
              <a:t> :</a:t>
            </a:r>
          </a:p>
          <a:p>
            <a:r>
              <a:rPr lang="tr-TR" dirty="0" err="1" smtClean="0"/>
              <a:t>Antibiyograma</a:t>
            </a:r>
            <a:r>
              <a:rPr lang="tr-TR" dirty="0" smtClean="0"/>
              <a:t> </a:t>
            </a:r>
            <a:r>
              <a:rPr lang="tr-TR" dirty="0"/>
              <a:t>uygun tedavi en az 4 hafta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Yapısal bir anomali (</a:t>
            </a:r>
            <a:r>
              <a:rPr lang="tr-TR" dirty="0" err="1"/>
              <a:t>prostatit,taş</a:t>
            </a:r>
            <a:r>
              <a:rPr lang="tr-TR" dirty="0"/>
              <a:t>) varsa </a:t>
            </a:r>
            <a:r>
              <a:rPr lang="tr-TR" dirty="0" err="1"/>
              <a:t>antibiyoterapi</a:t>
            </a:r>
            <a:r>
              <a:rPr lang="tr-TR" dirty="0"/>
              <a:t> + cerrahi 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süpresyon</a:t>
            </a:r>
            <a:r>
              <a:rPr lang="tr-TR" dirty="0" smtClean="0"/>
              <a:t> tedavisinde </a:t>
            </a:r>
            <a:r>
              <a:rPr lang="tr-TR" dirty="0" err="1"/>
              <a:t>nitrofurantoin</a:t>
            </a:r>
            <a:r>
              <a:rPr lang="tr-TR" dirty="0"/>
              <a:t>, TMP/SMX ya da </a:t>
            </a:r>
            <a:r>
              <a:rPr lang="tr-TR" dirty="0" err="1"/>
              <a:t>fosfomisin</a:t>
            </a:r>
            <a:r>
              <a:rPr lang="tr-TR" dirty="0"/>
              <a:t> (10 </a:t>
            </a:r>
            <a:r>
              <a:rPr lang="tr-TR" dirty="0" smtClean="0"/>
              <a:t>günde bir </a:t>
            </a:r>
            <a:r>
              <a:rPr lang="tr-TR" dirty="0"/>
              <a:t>3gr) kullanılabilir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u="sng" dirty="0"/>
              <a:t>Re-enfeksiyon </a:t>
            </a:r>
            <a:r>
              <a:rPr lang="tr-TR" b="1" u="sng" dirty="0" smtClean="0"/>
              <a:t>tedavisi:</a:t>
            </a:r>
          </a:p>
          <a:p>
            <a:r>
              <a:rPr lang="tr-TR" dirty="0" smtClean="0"/>
              <a:t> </a:t>
            </a:r>
            <a:r>
              <a:rPr lang="tr-TR" dirty="0"/>
              <a:t>Re-enfeksiyonun nedeninin tespiti ve </a:t>
            </a:r>
            <a:r>
              <a:rPr lang="tr-TR" dirty="0" smtClean="0"/>
              <a:t>mümkünse ortadan </a:t>
            </a:r>
            <a:r>
              <a:rPr lang="tr-TR" dirty="0"/>
              <a:t>kaldırılması ya da tedavisi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Cinsel </a:t>
            </a:r>
            <a:r>
              <a:rPr lang="tr-TR" dirty="0" err="1"/>
              <a:t>ilişki</a:t>
            </a:r>
            <a:r>
              <a:rPr lang="tr-TR" dirty="0"/>
              <a:t> ile ilgisi ve atak sayısı </a:t>
            </a:r>
            <a:r>
              <a:rPr lang="tr-TR" dirty="0" smtClean="0"/>
              <a:t>sorgulanmalı!!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434093" y="926431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5. TEKRARLAYAN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43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7181" y="1664368"/>
            <a:ext cx="8915400" cy="3777622"/>
          </a:xfrm>
        </p:spPr>
        <p:txBody>
          <a:bodyPr/>
          <a:lstStyle/>
          <a:p>
            <a:r>
              <a:rPr lang="tr-TR" b="1" u="sng" dirty="0" smtClean="0"/>
              <a:t>RİSK FAKTÖRLERİ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Son </a:t>
            </a:r>
            <a:r>
              <a:rPr lang="tr-TR" dirty="0"/>
              <a:t>bir yılda </a:t>
            </a:r>
            <a:r>
              <a:rPr lang="tr-TR" dirty="0" err="1"/>
              <a:t>spermisid</a:t>
            </a:r>
            <a:r>
              <a:rPr lang="tr-TR" dirty="0"/>
              <a:t> kullanımı ya da yeni bir partner varlığı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15 </a:t>
            </a:r>
            <a:r>
              <a:rPr lang="tr-TR" dirty="0"/>
              <a:t>yaşından </a:t>
            </a:r>
            <a:r>
              <a:rPr lang="tr-TR" dirty="0" smtClean="0"/>
              <a:t>önce İYE </a:t>
            </a:r>
            <a:r>
              <a:rPr lang="tr-TR" dirty="0"/>
              <a:t>geçirme öyküsü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/>
              <a:t>inkontinans</a:t>
            </a:r>
            <a:r>
              <a:rPr lang="tr-TR" dirty="0"/>
              <a:t>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Sistosel</a:t>
            </a:r>
            <a:r>
              <a:rPr lang="tr-TR" dirty="0" smtClean="0"/>
              <a:t> varlığı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Post-</a:t>
            </a:r>
            <a:r>
              <a:rPr lang="tr-TR" dirty="0" err="1" smtClean="0"/>
              <a:t>miksiyonel</a:t>
            </a:r>
            <a:r>
              <a:rPr lang="tr-TR" dirty="0" smtClean="0"/>
              <a:t> </a:t>
            </a:r>
            <a:r>
              <a:rPr lang="tr-TR" dirty="0" err="1" smtClean="0"/>
              <a:t>rezidü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Vajinal </a:t>
            </a:r>
            <a:r>
              <a:rPr lang="tr-TR" dirty="0" err="1"/>
              <a:t>kolonizasyon</a:t>
            </a:r>
            <a:r>
              <a:rPr lang="tr-TR" dirty="0"/>
              <a:t>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Relapsing</a:t>
            </a:r>
            <a:r>
              <a:rPr lang="tr-TR" dirty="0"/>
              <a:t> sistit varlığında </a:t>
            </a:r>
            <a:r>
              <a:rPr lang="tr-TR" dirty="0" smtClean="0"/>
              <a:t>mutlaka ürolojik </a:t>
            </a:r>
            <a:r>
              <a:rPr lang="tr-TR" dirty="0"/>
              <a:t>değerlendirme yapılmalıdır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58378" y="825987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5. TEKRARLAYAN İYE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65892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86" y="1624262"/>
            <a:ext cx="7684298" cy="4439343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458156" y="757990"/>
            <a:ext cx="9094583" cy="5775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5. TEKRARLAYAN İYE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71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09862"/>
            <a:ext cx="8911687" cy="649705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>
                <a:solidFill>
                  <a:schemeClr val="accent1"/>
                </a:solidFill>
              </a:rPr>
              <a:t>5</a:t>
            </a:r>
            <a:r>
              <a:rPr lang="tr-TR" sz="2700" b="1" dirty="0">
                <a:solidFill>
                  <a:schemeClr val="accent1"/>
                </a:solidFill>
              </a:rPr>
              <a:t>. TEKRARLAYAN İYE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98" y="1804738"/>
            <a:ext cx="7338717" cy="32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7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4483" y="648174"/>
            <a:ext cx="8911687" cy="65123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5. TEKRARLAYAN İYE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1209" y="143576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KOMPLİKASYONLAR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/>
              <a:t>kortikomedüller</a:t>
            </a:r>
            <a:r>
              <a:rPr lang="tr-TR" dirty="0"/>
              <a:t> </a:t>
            </a:r>
            <a:r>
              <a:rPr lang="tr-TR" dirty="0" smtClean="0"/>
              <a:t>apse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Perinefrik</a:t>
            </a:r>
            <a:r>
              <a:rPr lang="tr-TR" dirty="0" smtClean="0"/>
              <a:t> </a:t>
            </a:r>
            <a:r>
              <a:rPr lang="tr-TR" dirty="0"/>
              <a:t>apse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Amfizematöz</a:t>
            </a:r>
            <a:r>
              <a:rPr lang="tr-TR" dirty="0" smtClean="0"/>
              <a:t> </a:t>
            </a:r>
            <a:r>
              <a:rPr lang="tr-TR" dirty="0" err="1"/>
              <a:t>piyelonefrit</a:t>
            </a:r>
            <a:r>
              <a:rPr lang="tr-TR" dirty="0"/>
              <a:t>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Papiller</a:t>
            </a:r>
            <a:r>
              <a:rPr lang="tr-TR" dirty="0" smtClean="0"/>
              <a:t> </a:t>
            </a:r>
            <a:r>
              <a:rPr lang="tr-TR" dirty="0"/>
              <a:t>nekroz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Ksantogranülomatöz</a:t>
            </a:r>
            <a:r>
              <a:rPr lang="tr-TR" dirty="0"/>
              <a:t> </a:t>
            </a:r>
            <a:r>
              <a:rPr lang="tr-TR" dirty="0" err="1" smtClean="0"/>
              <a:t>piyelonefrit</a:t>
            </a:r>
            <a:r>
              <a:rPr lang="tr-TR" dirty="0" smtClean="0"/>
              <a:t>; </a:t>
            </a: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Oldukça </a:t>
            </a:r>
            <a:r>
              <a:rPr lang="tr-TR" dirty="0" err="1"/>
              <a:t>nadir,sinsi</a:t>
            </a:r>
            <a:r>
              <a:rPr lang="tr-TR" dirty="0"/>
              <a:t> ilerleyici ve </a:t>
            </a:r>
            <a:r>
              <a:rPr lang="tr-TR" dirty="0" err="1"/>
              <a:t>non</a:t>
            </a:r>
            <a:r>
              <a:rPr lang="tr-TR" dirty="0"/>
              <a:t> spesifik bulgularla karşımıza çıkar.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Granülomatöz</a:t>
            </a:r>
            <a:r>
              <a:rPr lang="tr-TR" dirty="0" smtClean="0"/>
              <a:t> </a:t>
            </a:r>
            <a:r>
              <a:rPr lang="tr-TR" dirty="0"/>
              <a:t>doku tarafından böbrek tahrip edilir</a:t>
            </a:r>
            <a:r>
              <a:rPr lang="tr-TR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/>
              <a:t>Enfekte</a:t>
            </a:r>
            <a:r>
              <a:rPr lang="tr-TR" dirty="0"/>
              <a:t> böbrek taşlarına bağlı </a:t>
            </a:r>
            <a:r>
              <a:rPr lang="tr-TR" dirty="0" smtClean="0"/>
              <a:t>tıkanmaya bağlı </a:t>
            </a:r>
            <a:r>
              <a:rPr lang="tr-TR" dirty="0"/>
              <a:t>gelişebilir</a:t>
            </a:r>
          </a:p>
        </p:txBody>
      </p:sp>
    </p:spTree>
    <p:extLst>
      <p:ext uri="{BB962C8B-B14F-4D97-AF65-F5344CB8AC3E}">
        <p14:creationId xmlns:p14="http://schemas.microsoft.com/office/powerpoint/2010/main" val="1018170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Red Flag Emoji | Emoji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35" y="256256"/>
            <a:ext cx="2307665" cy="17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172" y="600047"/>
            <a:ext cx="9805736" cy="128089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KIRMIZI BAYRAK BULGULARI VE AYIRICI TANI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626"/>
              </p:ext>
            </p:extLst>
          </p:nvPr>
        </p:nvGraphicFramePr>
        <p:xfrm>
          <a:off x="2075565" y="1597972"/>
          <a:ext cx="878895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475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4394475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Eğer</a:t>
                      </a:r>
                      <a:r>
                        <a:rPr lang="tr-TR" baseline="0" dirty="0" smtClean="0"/>
                        <a:t> hastada varsa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Ateş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Ürosepsis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piyelonefrit</a:t>
                      </a:r>
                      <a:r>
                        <a:rPr lang="tr-TR" baseline="0" dirty="0" smtClean="0"/>
                        <a:t>, PİH,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Vajinal</a:t>
                      </a:r>
                      <a:r>
                        <a:rPr lang="tr-TR" baseline="0" dirty="0" smtClean="0"/>
                        <a:t> akıntı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CYBH, PİH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Eksternal</a:t>
                      </a:r>
                      <a:r>
                        <a:rPr lang="tr-TR" baseline="0" dirty="0" smtClean="0"/>
                        <a:t> yanıcı ağrı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Vulvovajinit</a:t>
                      </a:r>
                      <a:r>
                        <a:rPr lang="tr-TR" dirty="0" smtClean="0"/>
                        <a:t>(özellikle </a:t>
                      </a:r>
                      <a:r>
                        <a:rPr lang="tr-TR" dirty="0" err="1" smtClean="0"/>
                        <a:t>kandidal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vajinit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KVAH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Piyelonefrit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Bulantı/kusma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Piyelonefrit,ürosepsis,oral</a:t>
                      </a:r>
                      <a:r>
                        <a:rPr lang="tr-TR" baseline="0" dirty="0" smtClean="0"/>
                        <a:t> ilaçları </a:t>
                      </a:r>
                      <a:r>
                        <a:rPr lang="tr-TR" baseline="0" dirty="0" err="1" smtClean="0"/>
                        <a:t>tolere</a:t>
                      </a:r>
                      <a:r>
                        <a:rPr lang="tr-TR" baseline="0" dirty="0" smtClean="0"/>
                        <a:t> edememe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Yakın zamanda İYE (&lt;2hafta)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Yetersiz tedavi edilmiş</a:t>
                      </a:r>
                      <a:r>
                        <a:rPr lang="tr-TR" baseline="0" dirty="0" smtClean="0"/>
                        <a:t> dirençli patojen,</a:t>
                      </a:r>
                    </a:p>
                    <a:p>
                      <a:r>
                        <a:rPr lang="tr-TR" baseline="0" dirty="0" smtClean="0"/>
                        <a:t>Taş veya değişik anatomi gibi ürolojik anomaliler</a:t>
                      </a:r>
                    </a:p>
                    <a:p>
                      <a:r>
                        <a:rPr lang="tr-TR" baseline="0" dirty="0" err="1" smtClean="0"/>
                        <a:t>İnterstisyel</a:t>
                      </a:r>
                      <a:r>
                        <a:rPr lang="tr-TR" baseline="0" dirty="0" smtClean="0"/>
                        <a:t> sistit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Disparoni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CYBH, PİH,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psikojenik</a:t>
                      </a:r>
                      <a:r>
                        <a:rPr lang="tr-TR" baseline="0" dirty="0" smtClean="0"/>
                        <a:t> nedenler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73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Red Flag Emoji | Emoji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35" y="256256"/>
            <a:ext cx="2307665" cy="17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44916"/>
              </p:ext>
            </p:extLst>
          </p:nvPr>
        </p:nvGraphicFramePr>
        <p:xfrm>
          <a:off x="2418347" y="1670160"/>
          <a:ext cx="8506326" cy="464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163">
                  <a:extLst>
                    <a:ext uri="{9D8B030D-6E8A-4147-A177-3AD203B41FA5}">
                      <a16:colId xmlns:a16="http://schemas.microsoft.com/office/drawing/2014/main" val="3386351579"/>
                    </a:ext>
                  </a:extLst>
                </a:gridCol>
                <a:gridCol w="4253163">
                  <a:extLst>
                    <a:ext uri="{9D8B030D-6E8A-4147-A177-3AD203B41FA5}">
                      <a16:colId xmlns:a16="http://schemas.microsoft.com/office/drawing/2014/main" val="3325492031"/>
                    </a:ext>
                  </a:extLst>
                </a:gridCol>
              </a:tblGrid>
              <a:tr h="3587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Eğer</a:t>
                      </a:r>
                      <a:r>
                        <a:rPr lang="tr-TR" baseline="0" dirty="0" smtClean="0"/>
                        <a:t> hastada varsa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smtClean="0"/>
                        <a:t>Yakın zamanda travma/</a:t>
                      </a:r>
                      <a:r>
                        <a:rPr lang="tr-TR" dirty="0" err="1" smtClean="0"/>
                        <a:t>enstrümantasyon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Komplike İYE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13661"/>
                  </a:ext>
                </a:extLst>
              </a:tr>
              <a:tr h="358746">
                <a:tc>
                  <a:txBody>
                    <a:bodyPr/>
                    <a:lstStyle/>
                    <a:p>
                      <a:r>
                        <a:rPr lang="tr-TR" dirty="0" smtClean="0"/>
                        <a:t>Gebelik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Antibiyotik </a:t>
                      </a:r>
                      <a:r>
                        <a:rPr lang="tr-TR" dirty="0" err="1" smtClean="0"/>
                        <a:t>seçimi,tedavi</a:t>
                      </a:r>
                      <a:r>
                        <a:rPr lang="tr-TR" dirty="0" smtClean="0"/>
                        <a:t> süresi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99729"/>
                  </a:ext>
                </a:extLst>
              </a:tr>
              <a:tr h="3538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Ciddi,kolik</a:t>
                      </a:r>
                      <a:r>
                        <a:rPr lang="tr-TR" dirty="0" smtClean="0"/>
                        <a:t> tarzda yan ağrısı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Taş ile komplike olmuş İYE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13757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smtClean="0"/>
                        <a:t>Eklem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ağrıları,steril</a:t>
                      </a:r>
                      <a:r>
                        <a:rPr lang="tr-TR" baseline="0" dirty="0" smtClean="0"/>
                        <a:t> idrar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Spondiloartropatiler</a:t>
                      </a:r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reiter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send</a:t>
                      </a:r>
                      <a:r>
                        <a:rPr lang="tr-TR" dirty="0" smtClean="0"/>
                        <a:t>.,Behçet </a:t>
                      </a:r>
                      <a:r>
                        <a:rPr lang="tr-TR" dirty="0" err="1" smtClean="0"/>
                        <a:t>send</a:t>
                      </a:r>
                      <a:r>
                        <a:rPr lang="tr-TR" dirty="0" smtClean="0"/>
                        <a:t>.)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0208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smtClean="0"/>
                        <a:t>Çocukluk çağı </a:t>
                      </a:r>
                      <a:r>
                        <a:rPr lang="tr-TR" dirty="0" err="1" smtClean="0"/>
                        <a:t>infeksiyon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öyküsü,ürolojik</a:t>
                      </a:r>
                      <a:r>
                        <a:rPr lang="tr-TR" dirty="0" smtClean="0"/>
                        <a:t> cerrahi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Anormal anatomi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56278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smtClean="0"/>
                        <a:t>Böbrek taşı öyküsü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Komplike </a:t>
                      </a:r>
                      <a:r>
                        <a:rPr lang="tr-TR" dirty="0" err="1" smtClean="0"/>
                        <a:t>İYE;taşta</a:t>
                      </a:r>
                      <a:r>
                        <a:rPr lang="tr-TR" baseline="0" dirty="0" smtClean="0"/>
                        <a:t> bakterilerin sebat etmesi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27346"/>
                  </a:ext>
                </a:extLst>
              </a:tr>
              <a:tr h="358746">
                <a:tc>
                  <a:txBody>
                    <a:bodyPr/>
                    <a:lstStyle/>
                    <a:p>
                      <a:r>
                        <a:rPr lang="tr-TR" dirty="0" smtClean="0"/>
                        <a:t>Diyabet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Komplike İYE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40741"/>
                  </a:ext>
                </a:extLst>
              </a:tr>
              <a:tr h="61920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İmmünsüpresyon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Komplike İYE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8450"/>
                  </a:ext>
                </a:extLst>
              </a:tr>
            </a:tbl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67172" y="600047"/>
            <a:ext cx="9805736" cy="128089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KIRMIZI BAYRAK BULGULARI VE AYIRICI TANI</a:t>
            </a:r>
            <a:endParaRPr lang="tr-T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92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26" y="899814"/>
            <a:ext cx="8677570" cy="5339076"/>
          </a:xfrm>
        </p:spPr>
      </p:pic>
    </p:spTree>
    <p:extLst>
      <p:ext uri="{BB962C8B-B14F-4D97-AF65-F5344CB8AC3E}">
        <p14:creationId xmlns:p14="http://schemas.microsoft.com/office/powerpoint/2010/main" val="3516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548" y="666205"/>
            <a:ext cx="9161218" cy="50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34874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İDRAR YOLU ENFEKSİYONLARI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5365" y="1658984"/>
            <a:ext cx="9466806" cy="484632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İdrar </a:t>
            </a:r>
            <a:r>
              <a:rPr lang="tr-TR" dirty="0"/>
              <a:t>yolu </a:t>
            </a:r>
            <a:r>
              <a:rPr lang="tr-TR" dirty="0" err="1"/>
              <a:t>infeksiyonu</a:t>
            </a:r>
            <a:r>
              <a:rPr lang="tr-TR" dirty="0"/>
              <a:t>; </a:t>
            </a:r>
            <a:r>
              <a:rPr lang="tr-TR" dirty="0" err="1"/>
              <a:t>ürotelyumun</a:t>
            </a:r>
            <a:r>
              <a:rPr lang="tr-TR" dirty="0"/>
              <a:t> bakteriyel saldırıya karşı vermiş olduğu, genellikle </a:t>
            </a:r>
            <a:r>
              <a:rPr lang="tr-TR" dirty="0" err="1"/>
              <a:t>bakteriüri</a:t>
            </a:r>
            <a:r>
              <a:rPr lang="tr-TR" dirty="0"/>
              <a:t> ve </a:t>
            </a:r>
            <a:r>
              <a:rPr lang="tr-TR" dirty="0" err="1"/>
              <a:t>pyürinin</a:t>
            </a:r>
            <a:r>
              <a:rPr lang="tr-TR" dirty="0"/>
              <a:t> eşlik ettiği, </a:t>
            </a:r>
            <a:r>
              <a:rPr lang="tr-TR" dirty="0" err="1"/>
              <a:t>enflamatuvar</a:t>
            </a:r>
            <a:r>
              <a:rPr lang="tr-TR" dirty="0"/>
              <a:t> </a:t>
            </a:r>
            <a:r>
              <a:rPr lang="tr-TR" dirty="0" smtClean="0"/>
              <a:t>yanıt…</a:t>
            </a:r>
          </a:p>
          <a:p>
            <a:endParaRPr lang="tr-TR" dirty="0" smtClean="0"/>
          </a:p>
          <a:p>
            <a:r>
              <a:rPr lang="tr-TR" dirty="0"/>
              <a:t>İdrar yolu enfeksiyonları (İYE) sistit (mesane/alt idrar yolu enfeksiyonu) ve </a:t>
            </a:r>
            <a:r>
              <a:rPr lang="tr-TR" dirty="0" err="1"/>
              <a:t>piyelonefriti</a:t>
            </a:r>
            <a:r>
              <a:rPr lang="tr-TR" dirty="0"/>
              <a:t> (böbrek/üst idrar yolu enfeksiyonu) içerir.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yıl 7 milyondan fazla hastada </a:t>
            </a:r>
            <a:r>
              <a:rPr lang="tr-TR" dirty="0" err="1" smtClean="0"/>
              <a:t>üriner</a:t>
            </a:r>
            <a:r>
              <a:rPr lang="tr-TR" dirty="0" smtClean="0"/>
              <a:t> sistem enfeksiyonu(ÜSE</a:t>
            </a:r>
            <a:r>
              <a:rPr lang="tr-TR" dirty="0"/>
              <a:t>) </a:t>
            </a:r>
            <a:r>
              <a:rPr lang="tr-TR" dirty="0" smtClean="0"/>
              <a:t>gelişmektedir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10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559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YÖNETİM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HASTANEYE YATIŞ ENDİKASYONLARI </a:t>
            </a:r>
          </a:p>
          <a:p>
            <a:r>
              <a:rPr lang="tr-TR" dirty="0" smtClean="0"/>
              <a:t>Birçok </a:t>
            </a:r>
            <a:r>
              <a:rPr lang="tr-TR" dirty="0"/>
              <a:t>hasta ayakta tedavi ile yönetilebilir.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Akut Komplike ÜSE olan hastalar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Septik durumlar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Sürekli yüksek ateş (örneğin&gt; 38.4 ° C /&gt; 101 ° F), ağrı ve belirgin güçsüzlük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Oral </a:t>
            </a:r>
            <a:r>
              <a:rPr lang="tr-TR" dirty="0" err="1" smtClean="0"/>
              <a:t>hidrasyonu</a:t>
            </a:r>
            <a:r>
              <a:rPr lang="tr-TR" dirty="0" smtClean="0"/>
              <a:t> sürdürememe </a:t>
            </a:r>
            <a:r>
              <a:rPr lang="tr-TR" dirty="0"/>
              <a:t>veya oral ilaçları alamama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İdrar yolu tıkanıklığından şüphelenildiğinde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Hasta uyumsuzluğu durumlarında </a:t>
            </a:r>
            <a:r>
              <a:rPr lang="tr-TR" dirty="0" smtClean="0"/>
              <a:t>                       yatarak </a:t>
            </a:r>
            <a:r>
              <a:rPr lang="tr-TR" dirty="0"/>
              <a:t>tedavi edilmelidir</a:t>
            </a:r>
          </a:p>
        </p:txBody>
      </p:sp>
    </p:spTree>
    <p:extLst>
      <p:ext uri="{BB962C8B-B14F-4D97-AF65-F5344CB8AC3E}">
        <p14:creationId xmlns:p14="http://schemas.microsoft.com/office/powerpoint/2010/main" val="716267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78332" y="966651"/>
            <a:ext cx="7903028" cy="18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dirty="0" smtClean="0">
                <a:solidFill>
                  <a:schemeClr val="accent1"/>
                </a:solidFill>
              </a:rPr>
              <a:t>ÇOCUKLARDA İYE</a:t>
            </a:r>
            <a:endParaRPr lang="tr-TR" sz="6600" dirty="0">
              <a:solidFill>
                <a:schemeClr val="accent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CFB87D-A30C-4026-809F-720DF4EF1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" r="34399"/>
          <a:stretch/>
        </p:blipFill>
        <p:spPr>
          <a:xfrm>
            <a:off x="4937760" y="2812272"/>
            <a:ext cx="3805646" cy="3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806990"/>
            <a:ext cx="8911687" cy="62992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AMAÇ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36915"/>
            <a:ext cx="8915400" cy="4493622"/>
          </a:xfrm>
        </p:spPr>
        <p:txBody>
          <a:bodyPr numCol="2"/>
          <a:lstStyle/>
          <a:p>
            <a:r>
              <a:rPr lang="tr-TR" dirty="0"/>
              <a:t>İdrar yolu enfeksiyonunu tanıyarak, erken ve doğru yaklaşımda bulunmak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Tedavi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Sevk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İzlem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dirty="0" smtClean="0"/>
              <a:t>Riskli </a:t>
            </a:r>
            <a:r>
              <a:rPr lang="tr-TR" dirty="0"/>
              <a:t>çocukları belirleyip komplikasyonları ortadan kaldırmak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skar</a:t>
            </a:r>
            <a:r>
              <a:rPr lang="tr-TR" dirty="0"/>
              <a:t>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Hipertansiyon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KBH</a:t>
            </a:r>
          </a:p>
        </p:txBody>
      </p:sp>
      <p:pic>
        <p:nvPicPr>
          <p:cNvPr id="9218" name="Picture 2" descr="Çocuklarda İdrar Yolu Enfeksiyonları - Uzm. Dr. Perçem Bosnal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70" y="1470313"/>
            <a:ext cx="3912252" cy="41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9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31520"/>
            <a:ext cx="8911687" cy="79683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TANIM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28355"/>
            <a:ext cx="8915400" cy="4149634"/>
          </a:xfrm>
        </p:spPr>
        <p:txBody>
          <a:bodyPr/>
          <a:lstStyle/>
          <a:p>
            <a:r>
              <a:rPr lang="tr-TR" dirty="0" err="1"/>
              <a:t>Üriner</a:t>
            </a:r>
            <a:r>
              <a:rPr lang="tr-TR" dirty="0"/>
              <a:t> sistemin bakteri, virüs veya mantar gibi mikroorganizmalar ile </a:t>
            </a:r>
            <a:r>
              <a:rPr lang="tr-TR" dirty="0" err="1"/>
              <a:t>enfekte</a:t>
            </a:r>
            <a:r>
              <a:rPr lang="tr-TR" dirty="0"/>
              <a:t> olması durumu idrar yolu enfeksiyonudur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Klinik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Semptomatik</a:t>
            </a:r>
            <a:r>
              <a:rPr lang="tr-TR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Asemptomatik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Yer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Alt </a:t>
            </a:r>
            <a:r>
              <a:rPr lang="tr-TR" dirty="0"/>
              <a:t>İye: Mesane, </a:t>
            </a:r>
            <a:r>
              <a:rPr lang="tr-TR" dirty="0" err="1"/>
              <a:t>Üretra</a:t>
            </a:r>
            <a:r>
              <a:rPr lang="tr-T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Üst </a:t>
            </a:r>
            <a:r>
              <a:rPr lang="tr-TR" dirty="0"/>
              <a:t>İye: Böbrek, Toplayıcı Sistem ve </a:t>
            </a:r>
            <a:r>
              <a:rPr lang="tr-TR" dirty="0" err="1"/>
              <a:t>Üreterlerin</a:t>
            </a:r>
            <a:r>
              <a:rPr lang="tr-TR" dirty="0"/>
              <a:t> enfeksiyonu durumudur</a:t>
            </a:r>
          </a:p>
        </p:txBody>
      </p:sp>
    </p:spTree>
    <p:extLst>
      <p:ext uri="{BB962C8B-B14F-4D97-AF65-F5344CB8AC3E}">
        <p14:creationId xmlns:p14="http://schemas.microsoft.com/office/powerpoint/2010/main" val="2023823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29245"/>
            <a:ext cx="8915400" cy="5055326"/>
          </a:xfrm>
        </p:spPr>
        <p:txBody>
          <a:bodyPr/>
          <a:lstStyle/>
          <a:p>
            <a:r>
              <a:rPr lang="tr-TR" dirty="0" smtClean="0"/>
              <a:t>Küçük çocuklarda ateşli hastalığın sık bakteriyel nedeni</a:t>
            </a:r>
          </a:p>
          <a:p>
            <a:endParaRPr lang="tr-TR" dirty="0" smtClean="0"/>
          </a:p>
          <a:p>
            <a:r>
              <a:rPr lang="tr-TR" dirty="0" smtClean="0"/>
              <a:t>İYE &lt;2 yaş çocuklarda en sık görülen ciddi bakteriyel enfeksiyonlardır</a:t>
            </a:r>
          </a:p>
          <a:p>
            <a:endParaRPr lang="tr-TR" dirty="0" smtClean="0"/>
          </a:p>
          <a:p>
            <a:r>
              <a:rPr lang="tr-TR" dirty="0" smtClean="0"/>
              <a:t>Ateşli çocukların %3-5 inde ateş nedeni </a:t>
            </a:r>
            <a:r>
              <a:rPr lang="tr-TR" dirty="0" err="1" smtClean="0"/>
              <a:t>İYE’dir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r>
              <a:rPr lang="tr-TR" dirty="0"/>
              <a:t>İdrar tetkiki her zaman güvenilir </a:t>
            </a:r>
            <a:r>
              <a:rPr lang="tr-TR" dirty="0" smtClean="0"/>
              <a:t>değildir ,kesin </a:t>
            </a:r>
            <a:r>
              <a:rPr lang="tr-TR" dirty="0"/>
              <a:t>tanı için kültür gerekir.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89212" y="775454"/>
            <a:ext cx="351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GENEL BİLGİLER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52802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1" y="1946366"/>
            <a:ext cx="8915400" cy="4435119"/>
          </a:xfrm>
        </p:spPr>
        <p:txBody>
          <a:bodyPr/>
          <a:lstStyle/>
          <a:p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/>
              <a:t>bakteriüri</a:t>
            </a:r>
            <a:r>
              <a:rPr lang="tr-TR" dirty="0"/>
              <a:t> terimi klinik semptom oluşturmayan </a:t>
            </a:r>
            <a:r>
              <a:rPr lang="tr-TR" dirty="0" err="1"/>
              <a:t>enfekte</a:t>
            </a:r>
            <a:r>
              <a:rPr lang="tr-TR" dirty="0"/>
              <a:t> idrar varlığına işaret eder </a:t>
            </a:r>
            <a:endParaRPr lang="tr-TR" dirty="0" smtClean="0"/>
          </a:p>
          <a:p>
            <a:pPr algn="just"/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sıklıkla okul çağındaki veya büyük kızlarda görülür, ancak </a:t>
            </a:r>
            <a:r>
              <a:rPr lang="tr-TR" dirty="0" err="1"/>
              <a:t>sütçocukluğu</a:t>
            </a:r>
            <a:r>
              <a:rPr lang="tr-TR" dirty="0"/>
              <a:t> döneminde de görülebilir.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Ateşli çocuklarda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ile gerçek </a:t>
            </a:r>
            <a:r>
              <a:rPr lang="tr-TR" dirty="0" err="1"/>
              <a:t>İYE’yi</a:t>
            </a:r>
            <a:r>
              <a:rPr lang="tr-TR" dirty="0"/>
              <a:t> ayırmak zor olabilir. Bu ayırımda anahtar bulgu gerçek </a:t>
            </a:r>
            <a:r>
              <a:rPr lang="tr-TR" dirty="0" err="1"/>
              <a:t>İYE’de</a:t>
            </a:r>
            <a:r>
              <a:rPr lang="tr-TR" dirty="0"/>
              <a:t> </a:t>
            </a:r>
            <a:r>
              <a:rPr lang="tr-TR" dirty="0" err="1"/>
              <a:t>piyüri</a:t>
            </a:r>
            <a:r>
              <a:rPr lang="tr-TR" dirty="0"/>
              <a:t> olmasıdır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89211" y="775454"/>
            <a:ext cx="3667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GENEL BİLGİLER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0130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89166"/>
            <a:ext cx="8915400" cy="50292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İYE </a:t>
            </a:r>
            <a:r>
              <a:rPr lang="tr-TR" dirty="0"/>
              <a:t>sıklığı yaş ve cinsiyete göre farklılıklar gösterir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Süt çocuğu </a:t>
            </a:r>
            <a:r>
              <a:rPr lang="tr-TR" dirty="0"/>
              <a:t>ve küçük çocuklarda görece fazla görülür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Sıklık yaşa göre değişir;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/>
              <a:t>İlk 3 ayda </a:t>
            </a:r>
            <a:r>
              <a:rPr lang="tr-TR" dirty="0" smtClean="0"/>
              <a:t>E&gt;K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İlk 3 aydan sonra kızlarda sık olup </a:t>
            </a:r>
            <a:r>
              <a:rPr lang="tr-TR" dirty="0" smtClean="0"/>
              <a:t>E/K:1/10’dur.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dirty="0" smtClean="0"/>
          </a:p>
          <a:p>
            <a:pPr algn="just"/>
            <a:r>
              <a:rPr lang="tr-TR" dirty="0" smtClean="0"/>
              <a:t>İlk </a:t>
            </a:r>
            <a:r>
              <a:rPr lang="tr-TR" dirty="0"/>
              <a:t>iki yaştaki ateşli çocuklarda İYE  </a:t>
            </a:r>
            <a:r>
              <a:rPr lang="tr-TR" dirty="0" err="1"/>
              <a:t>prevalansı</a:t>
            </a:r>
            <a:r>
              <a:rPr lang="tr-TR" dirty="0"/>
              <a:t> %3-5 kadardır.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Sıklık;  Kızlarda % 3-5 ,Erkeklerde %1’dir. </a:t>
            </a: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2589212" y="731519"/>
            <a:ext cx="3053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SIKLIK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652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Dört farklı alt grup tanımlanabilir: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&lt;1 yaş erkekler (%3)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&gt;1 yaş erkek(%2)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&lt;1 yaş kız(%7)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&gt;1 yaş kız(%8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/>
              <a:t>Sünnetli erkek çocuklarda sünnet olmayanlara göre risk 10 kat azalmaktadır (%2)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89212" y="893019"/>
            <a:ext cx="203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SIKLIK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51778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767802"/>
            <a:ext cx="8911687" cy="642987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>
                <a:solidFill>
                  <a:schemeClr val="accent1"/>
                </a:solidFill>
              </a:rPr>
              <a:t>PATOGENEZ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9556" y="2225039"/>
            <a:ext cx="8915400" cy="4632961"/>
          </a:xfrm>
        </p:spPr>
        <p:txBody>
          <a:bodyPr/>
          <a:lstStyle/>
          <a:p>
            <a:pPr algn="just"/>
            <a:r>
              <a:rPr lang="tr-TR" dirty="0" smtClean="0"/>
              <a:t>İYE en sık etkeni </a:t>
            </a:r>
            <a:r>
              <a:rPr lang="tr-TR" dirty="0" err="1" smtClean="0"/>
              <a:t>enterik</a:t>
            </a:r>
            <a:r>
              <a:rPr lang="tr-TR" dirty="0" smtClean="0"/>
              <a:t> bakterilerdir.(</a:t>
            </a:r>
            <a:r>
              <a:rPr lang="tr-TR" dirty="0"/>
              <a:t>%70-90 </a:t>
            </a:r>
            <a:r>
              <a:rPr lang="tr-TR" i="1" dirty="0" err="1" smtClean="0"/>
              <a:t>E.coli</a:t>
            </a:r>
            <a:r>
              <a:rPr lang="tr-TR" dirty="0" smtClean="0"/>
              <a:t>)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En sık </a:t>
            </a:r>
            <a:r>
              <a:rPr lang="tr-TR" dirty="0" err="1" smtClean="0"/>
              <a:t>enterik</a:t>
            </a:r>
            <a:r>
              <a:rPr lang="tr-TR" dirty="0" smtClean="0"/>
              <a:t> olmayan gram negatif patojen </a:t>
            </a:r>
            <a:r>
              <a:rPr lang="tr-TR" i="1" dirty="0" err="1" smtClean="0"/>
              <a:t>Pseudomonas</a:t>
            </a:r>
            <a:r>
              <a:rPr lang="tr-TR" i="1" dirty="0" smtClean="0"/>
              <a:t> </a:t>
            </a:r>
            <a:r>
              <a:rPr lang="tr-TR" i="1" dirty="0" err="1" smtClean="0"/>
              <a:t>aeruginasa</a:t>
            </a:r>
            <a:r>
              <a:rPr lang="tr-TR" dirty="0" err="1" smtClean="0"/>
              <a:t>’dır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  <a:p>
            <a:pPr algn="just"/>
            <a:r>
              <a:rPr lang="tr-TR" i="1" dirty="0" smtClean="0"/>
              <a:t>Grup B streptokoklar </a:t>
            </a:r>
            <a:r>
              <a:rPr lang="tr-TR" dirty="0" smtClean="0"/>
              <a:t>daha çok </a:t>
            </a:r>
            <a:r>
              <a:rPr lang="tr-TR" dirty="0" err="1" smtClean="0"/>
              <a:t>yenidoğanda</a:t>
            </a:r>
            <a:r>
              <a:rPr lang="tr-TR" dirty="0" smtClean="0"/>
              <a:t> İYE etkeni iken, </a:t>
            </a:r>
            <a:r>
              <a:rPr lang="tr-TR" i="1" dirty="0" err="1" smtClean="0"/>
              <a:t>Staphylococcus</a:t>
            </a:r>
            <a:r>
              <a:rPr lang="tr-TR" i="1" dirty="0" smtClean="0"/>
              <a:t> </a:t>
            </a:r>
            <a:r>
              <a:rPr lang="tr-TR" i="1" dirty="0" err="1" smtClean="0"/>
              <a:t>saprophyticus</a:t>
            </a:r>
            <a:r>
              <a:rPr lang="tr-TR" i="1" dirty="0" smtClean="0"/>
              <a:t> </a:t>
            </a:r>
            <a:r>
              <a:rPr lang="tr-TR" dirty="0" smtClean="0"/>
              <a:t> daha çok </a:t>
            </a:r>
            <a:r>
              <a:rPr lang="tr-TR" dirty="0" err="1" smtClean="0"/>
              <a:t>adölesan</a:t>
            </a:r>
            <a:r>
              <a:rPr lang="tr-TR" dirty="0" smtClean="0"/>
              <a:t> kızlarda İYE etkenidir.</a:t>
            </a:r>
          </a:p>
          <a:p>
            <a:pPr algn="just"/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583975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806991"/>
            <a:ext cx="8911687" cy="59073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PATOGENEZ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63337"/>
            <a:ext cx="8915400" cy="3777622"/>
          </a:xfrm>
        </p:spPr>
        <p:txBody>
          <a:bodyPr/>
          <a:lstStyle/>
          <a:p>
            <a:r>
              <a:rPr lang="tr-TR" dirty="0"/>
              <a:t>Virüsler ve mantarlar çocuklarda İYE </a:t>
            </a:r>
            <a:r>
              <a:rPr lang="tr-TR" dirty="0" err="1"/>
              <a:t>nin</a:t>
            </a:r>
            <a:r>
              <a:rPr lang="tr-TR" dirty="0"/>
              <a:t> nadir etkenlerindendir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 err="1"/>
              <a:t>immünsüpresif</a:t>
            </a:r>
            <a:r>
              <a:rPr lang="tr-TR" dirty="0"/>
              <a:t> tedavi alan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/>
              <a:t>uzun süreli geniş spektrumlu antibiyotik kullanan çocuklarda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üriner</a:t>
            </a:r>
            <a:r>
              <a:rPr lang="tr-TR" dirty="0"/>
              <a:t> sisteme girişimsel işleminden </a:t>
            </a:r>
            <a:r>
              <a:rPr lang="tr-TR" dirty="0" smtClean="0"/>
              <a:t>sonra</a:t>
            </a:r>
          </a:p>
          <a:p>
            <a:pPr lvl="2" indent="-285750"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dirty="0" err="1" smtClean="0"/>
              <a:t>Adenovirüs</a:t>
            </a:r>
            <a:r>
              <a:rPr lang="tr-TR" dirty="0" smtClean="0"/>
              <a:t> ve diğer </a:t>
            </a:r>
            <a:r>
              <a:rPr lang="tr-TR" dirty="0" err="1" smtClean="0"/>
              <a:t>viral</a:t>
            </a:r>
            <a:r>
              <a:rPr lang="tr-TR" dirty="0" smtClean="0"/>
              <a:t> nedenler ise </a:t>
            </a:r>
            <a:r>
              <a:rPr lang="tr-TR" dirty="0" err="1" smtClean="0"/>
              <a:t>makroskopik</a:t>
            </a:r>
            <a:r>
              <a:rPr lang="tr-TR" dirty="0" smtClean="0"/>
              <a:t> </a:t>
            </a:r>
            <a:r>
              <a:rPr lang="tr-TR" dirty="0" err="1" smtClean="0"/>
              <a:t>hematüri</a:t>
            </a:r>
            <a:r>
              <a:rPr lang="tr-TR" dirty="0" smtClean="0"/>
              <a:t> ile giden  </a:t>
            </a:r>
            <a:r>
              <a:rPr lang="tr-TR" dirty="0" err="1" smtClean="0"/>
              <a:t>hemorajik</a:t>
            </a:r>
            <a:r>
              <a:rPr lang="tr-TR" dirty="0" smtClean="0"/>
              <a:t> </a:t>
            </a:r>
            <a:r>
              <a:rPr lang="tr-TR" dirty="0" err="1" smtClean="0"/>
              <a:t>sistete</a:t>
            </a:r>
            <a:r>
              <a:rPr lang="tr-TR" dirty="0" smtClean="0"/>
              <a:t> neden olur.</a:t>
            </a:r>
          </a:p>
          <a:p>
            <a:endParaRPr lang="tr-TR" dirty="0"/>
          </a:p>
          <a:p>
            <a:r>
              <a:rPr lang="tr-TR" dirty="0" err="1" smtClean="0"/>
              <a:t>Proteus</a:t>
            </a:r>
            <a:r>
              <a:rPr lang="tr-TR" dirty="0" smtClean="0"/>
              <a:t> türleri ,sünnetsiz erkek çocuklarda </a:t>
            </a:r>
            <a:r>
              <a:rPr lang="tr-TR" dirty="0" err="1" smtClean="0"/>
              <a:t>İYE’nin</a:t>
            </a:r>
            <a:r>
              <a:rPr lang="tr-TR" dirty="0" smtClean="0"/>
              <a:t> en sık nedenidir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79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İDRAR YOLU ENFEKSİYONLARI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Kadınlarda;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sz="1700" dirty="0" err="1"/>
              <a:t>Ü</a:t>
            </a:r>
            <a:r>
              <a:rPr lang="tr-TR" sz="1700" dirty="0" err="1" smtClean="0"/>
              <a:t>retranın</a:t>
            </a:r>
            <a:r>
              <a:rPr lang="tr-TR" sz="1700" dirty="0" smtClean="0"/>
              <a:t> </a:t>
            </a:r>
            <a:r>
              <a:rPr lang="tr-TR" sz="1700" dirty="0"/>
              <a:t>kısa ve anüse yakın olması nedeniyle daha sık olup ,             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tr-TR" sz="1700" dirty="0"/>
              <a:t>18-24 </a:t>
            </a:r>
            <a:r>
              <a:rPr lang="tr-TR" sz="1700" dirty="0" smtClean="0"/>
              <a:t>yaş arası </a:t>
            </a:r>
            <a:r>
              <a:rPr lang="tr-TR" sz="1700" dirty="0"/>
              <a:t>cinsel aktif kadınlarda pik yapmaktadır</a:t>
            </a:r>
          </a:p>
          <a:p>
            <a:pPr marL="1085850" lvl="2">
              <a:buFont typeface="Wingdings" panose="05000000000000000000" pitchFamily="2" charset="2"/>
              <a:buChar char="ü"/>
            </a:pPr>
            <a:endParaRPr lang="tr-TR" dirty="0"/>
          </a:p>
          <a:p>
            <a:r>
              <a:rPr lang="tr-TR" dirty="0"/>
              <a:t>Erkeklerde;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tr-TR" sz="1900" dirty="0" err="1" smtClean="0"/>
              <a:t>Üretranın</a:t>
            </a:r>
            <a:r>
              <a:rPr lang="tr-TR" sz="1900" dirty="0" smtClean="0"/>
              <a:t> </a:t>
            </a:r>
            <a:r>
              <a:rPr lang="tr-TR" sz="1900" dirty="0"/>
              <a:t>uzun olması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tr-TR" sz="1900" dirty="0" smtClean="0"/>
              <a:t>Prostat </a:t>
            </a:r>
            <a:r>
              <a:rPr lang="tr-TR" sz="1900" dirty="0"/>
              <a:t>sıvısının </a:t>
            </a:r>
            <a:r>
              <a:rPr lang="tr-TR" sz="1900" dirty="0" err="1"/>
              <a:t>bakterisidal</a:t>
            </a:r>
            <a:r>
              <a:rPr lang="tr-TR" sz="1900" dirty="0"/>
              <a:t> </a:t>
            </a:r>
            <a:r>
              <a:rPr lang="tr-TR" sz="1900" dirty="0" smtClean="0"/>
              <a:t>özelliğinden dolayı </a:t>
            </a:r>
            <a:r>
              <a:rPr lang="tr-TR" sz="1900" dirty="0"/>
              <a:t>1-50 </a:t>
            </a:r>
            <a:r>
              <a:rPr lang="tr-TR" sz="1900" dirty="0" smtClean="0"/>
              <a:t>yaş arasında </a:t>
            </a:r>
            <a:r>
              <a:rPr lang="tr-TR" sz="1900" dirty="0"/>
              <a:t>ÜSE </a:t>
            </a:r>
            <a:r>
              <a:rPr lang="tr-TR" sz="1900" dirty="0" smtClean="0"/>
              <a:t>görülme sıklığı %1 ‘in altındadır                                 </a:t>
            </a:r>
            <a:endParaRPr lang="tr-TR" sz="1900" dirty="0"/>
          </a:p>
          <a:p>
            <a:pPr lvl="1"/>
            <a:endParaRPr lang="tr-TR" sz="1900" dirty="0"/>
          </a:p>
          <a:p>
            <a:endParaRPr lang="tr-TR" sz="1900" dirty="0"/>
          </a:p>
          <a:p>
            <a:pPr marL="0" indent="0">
              <a:buNone/>
            </a:pPr>
            <a:r>
              <a:rPr lang="tr-TR" dirty="0"/>
              <a:t>       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820053"/>
            <a:ext cx="8911687" cy="525421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RİSK FAKTÖRLERİ </a:t>
            </a:r>
            <a:endParaRPr lang="tr-TR" sz="24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85499" y="1698172"/>
            <a:ext cx="8915400" cy="4617999"/>
          </a:xfrm>
        </p:spPr>
        <p:txBody>
          <a:bodyPr numCol="2">
            <a:normAutofit/>
          </a:bodyPr>
          <a:lstStyle/>
          <a:p>
            <a:r>
              <a:rPr lang="tr-TR" dirty="0"/>
              <a:t>Kız </a:t>
            </a:r>
            <a:r>
              <a:rPr lang="tr-TR" dirty="0" smtClean="0"/>
              <a:t>çocuk</a:t>
            </a:r>
          </a:p>
          <a:p>
            <a:r>
              <a:rPr lang="tr-TR" dirty="0" smtClean="0"/>
              <a:t> </a:t>
            </a:r>
            <a:r>
              <a:rPr lang="tr-TR" dirty="0"/>
              <a:t>Sıkı elbise/iç giysi </a:t>
            </a:r>
          </a:p>
          <a:p>
            <a:r>
              <a:rPr lang="tr-TR" dirty="0" smtClean="0"/>
              <a:t>Kıl </a:t>
            </a:r>
            <a:r>
              <a:rPr lang="tr-TR" dirty="0"/>
              <a:t>kurdu </a:t>
            </a:r>
          </a:p>
          <a:p>
            <a:r>
              <a:rPr lang="tr-TR" dirty="0" smtClean="0"/>
              <a:t>Anne </a:t>
            </a:r>
            <a:r>
              <a:rPr lang="tr-TR" dirty="0"/>
              <a:t>sütü almayan bebek </a:t>
            </a:r>
          </a:p>
          <a:p>
            <a:r>
              <a:rPr lang="tr-TR" dirty="0" smtClean="0"/>
              <a:t>Dolu </a:t>
            </a:r>
            <a:r>
              <a:rPr lang="tr-TR" dirty="0"/>
              <a:t>küvette/uzun/köpük </a:t>
            </a:r>
            <a:r>
              <a:rPr lang="tr-TR" dirty="0" smtClean="0"/>
              <a:t>banyosu</a:t>
            </a:r>
          </a:p>
          <a:p>
            <a:r>
              <a:rPr lang="tr-TR" dirty="0" smtClean="0"/>
              <a:t>Dışkı </a:t>
            </a:r>
            <a:r>
              <a:rPr lang="tr-TR" dirty="0" err="1"/>
              <a:t>inkontinansı</a:t>
            </a:r>
            <a:r>
              <a:rPr lang="tr-TR" dirty="0"/>
              <a:t> ve bulaş </a:t>
            </a:r>
          </a:p>
          <a:p>
            <a:r>
              <a:rPr lang="tr-TR" dirty="0" err="1" smtClean="0"/>
              <a:t>Konstipasyon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Labial</a:t>
            </a:r>
            <a:r>
              <a:rPr lang="tr-TR" dirty="0" smtClean="0"/>
              <a:t> </a:t>
            </a:r>
            <a:r>
              <a:rPr lang="tr-TR" dirty="0"/>
              <a:t>adezyon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Fimozis</a:t>
            </a:r>
            <a:r>
              <a:rPr lang="tr-TR" dirty="0" smtClean="0"/>
              <a:t>/</a:t>
            </a:r>
            <a:r>
              <a:rPr lang="tr-TR" dirty="0" err="1" smtClean="0"/>
              <a:t>Prepisyum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Nörojenik</a:t>
            </a:r>
            <a:r>
              <a:rPr lang="tr-TR" dirty="0"/>
              <a:t> mesane/İşeme </a:t>
            </a:r>
            <a:r>
              <a:rPr lang="tr-TR" dirty="0" err="1"/>
              <a:t>disfonksiyonu</a:t>
            </a:r>
            <a:r>
              <a:rPr lang="tr-TR" dirty="0"/>
              <a:t>/İdrar </a:t>
            </a:r>
            <a:r>
              <a:rPr lang="tr-TR" dirty="0" smtClean="0"/>
              <a:t>tutma</a:t>
            </a:r>
          </a:p>
          <a:p>
            <a:r>
              <a:rPr lang="tr-TR" dirty="0" smtClean="0"/>
              <a:t>Arkadan </a:t>
            </a:r>
            <a:r>
              <a:rPr lang="tr-TR" dirty="0"/>
              <a:t>öne temizleme </a:t>
            </a:r>
          </a:p>
          <a:p>
            <a:r>
              <a:rPr lang="tr-TR" dirty="0" smtClean="0"/>
              <a:t>Cinsel </a:t>
            </a:r>
            <a:r>
              <a:rPr lang="tr-TR" dirty="0"/>
              <a:t>aktivite-taciz </a:t>
            </a:r>
          </a:p>
          <a:p>
            <a:r>
              <a:rPr lang="tr-TR" dirty="0" smtClean="0"/>
              <a:t>Antibiyotik </a:t>
            </a:r>
            <a:r>
              <a:rPr lang="tr-TR" dirty="0"/>
              <a:t>kullanımı ile </a:t>
            </a:r>
            <a:r>
              <a:rPr lang="tr-TR" dirty="0" err="1"/>
              <a:t>vagina</a:t>
            </a:r>
            <a:r>
              <a:rPr lang="tr-TR" dirty="0"/>
              <a:t> veya kolon florasının eradikasyonu 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/>
              <a:t>taş </a:t>
            </a:r>
          </a:p>
          <a:p>
            <a:r>
              <a:rPr lang="tr-TR" dirty="0" err="1" smtClean="0"/>
              <a:t>Reflü</a:t>
            </a:r>
            <a:r>
              <a:rPr lang="tr-TR" dirty="0" smtClean="0"/>
              <a:t> </a:t>
            </a:r>
          </a:p>
          <a:p>
            <a:r>
              <a:rPr lang="tr-TR" dirty="0" smtClean="0"/>
              <a:t>Obstrüksiyon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95100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515" y="1593669"/>
            <a:ext cx="5139633" cy="498495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357086" y="723203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KLİNİK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72B45E-E8F7-47A4-AD8C-9C00A138E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7" r="24400"/>
          <a:stretch/>
        </p:blipFill>
        <p:spPr>
          <a:xfrm>
            <a:off x="8855756" y="2325188"/>
            <a:ext cx="3061923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55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KLİNİK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384663"/>
            <a:ext cx="8911687" cy="47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8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88423" y="728613"/>
            <a:ext cx="8911687" cy="447044"/>
          </a:xfrm>
        </p:spPr>
        <p:txBody>
          <a:bodyPr numCol="1">
            <a:no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KLİNİK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63039"/>
            <a:ext cx="8915400" cy="522514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tr-TR" b="1" u="sng" dirty="0" smtClean="0">
                <a:solidFill>
                  <a:schemeClr val="tx1"/>
                </a:solidFill>
              </a:rPr>
              <a:t>ALT İYE </a:t>
            </a:r>
          </a:p>
          <a:p>
            <a:r>
              <a:rPr lang="tr-TR" dirty="0" smtClean="0"/>
              <a:t>Ağrılı </a:t>
            </a:r>
            <a:r>
              <a:rPr lang="tr-TR" dirty="0"/>
              <a:t>idrar </a:t>
            </a:r>
            <a:r>
              <a:rPr lang="tr-TR" dirty="0" smtClean="0"/>
              <a:t>yapma</a:t>
            </a:r>
          </a:p>
          <a:p>
            <a:r>
              <a:rPr lang="tr-TR" dirty="0" smtClean="0"/>
              <a:t>Sıkışma hissi</a:t>
            </a:r>
          </a:p>
          <a:p>
            <a:r>
              <a:rPr lang="tr-TR" dirty="0" smtClean="0"/>
              <a:t>Sık </a:t>
            </a:r>
            <a:r>
              <a:rPr lang="tr-TR" dirty="0"/>
              <a:t>idrar </a:t>
            </a:r>
            <a:r>
              <a:rPr lang="tr-TR" dirty="0" smtClean="0"/>
              <a:t>yapma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Mesane üstünde duyarlılık </a:t>
            </a:r>
          </a:p>
          <a:p>
            <a:r>
              <a:rPr lang="tr-TR" dirty="0" smtClean="0"/>
              <a:t>Bulanık </a:t>
            </a:r>
            <a:r>
              <a:rPr lang="tr-TR" dirty="0"/>
              <a:t>kötü kokulu idrar </a:t>
            </a:r>
            <a:r>
              <a:rPr lang="tr-TR" dirty="0" smtClean="0"/>
              <a:t>yapma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 err="1"/>
              <a:t>Hematüri</a:t>
            </a:r>
            <a:r>
              <a:rPr lang="tr-TR" dirty="0"/>
              <a:t> </a:t>
            </a:r>
          </a:p>
          <a:p>
            <a:r>
              <a:rPr lang="tr-TR" dirty="0" smtClean="0"/>
              <a:t>Ateş </a:t>
            </a:r>
            <a:r>
              <a:rPr lang="tr-TR" dirty="0"/>
              <a:t>ve diğer sistemik belirtiler genellikle yoktur </a:t>
            </a:r>
          </a:p>
          <a:p>
            <a:r>
              <a:rPr lang="tr-TR" dirty="0" smtClean="0"/>
              <a:t>Beyaz </a:t>
            </a:r>
            <a:r>
              <a:rPr lang="tr-TR" dirty="0"/>
              <a:t>küre yüksekliği (-)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Eritrosit </a:t>
            </a:r>
            <a:r>
              <a:rPr lang="tr-TR" dirty="0" err="1"/>
              <a:t>sedimentasyon</a:t>
            </a:r>
            <a:r>
              <a:rPr lang="tr-TR" dirty="0"/>
              <a:t> hızı yüksekliği (-)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C-reaktif protein pozitifliği </a:t>
            </a:r>
            <a:r>
              <a:rPr lang="tr-TR" dirty="0" smtClean="0"/>
              <a:t>(-)</a:t>
            </a:r>
          </a:p>
          <a:p>
            <a:pPr marL="0" indent="0">
              <a:buNone/>
            </a:pPr>
            <a:r>
              <a:rPr lang="tr-TR" b="1" u="sng" dirty="0" smtClean="0">
                <a:solidFill>
                  <a:schemeClr val="tx1"/>
                </a:solidFill>
              </a:rPr>
              <a:t>ÜST İYE </a:t>
            </a:r>
          </a:p>
          <a:p>
            <a:r>
              <a:rPr lang="tr-TR" dirty="0"/>
              <a:t>Sistemik belirtiler </a:t>
            </a:r>
          </a:p>
          <a:p>
            <a:r>
              <a:rPr lang="tr-TR" dirty="0" smtClean="0"/>
              <a:t>Ateş </a:t>
            </a:r>
          </a:p>
          <a:p>
            <a:r>
              <a:rPr lang="tr-TR" dirty="0" smtClean="0"/>
              <a:t>Bulantı-kusma </a:t>
            </a:r>
          </a:p>
          <a:p>
            <a:r>
              <a:rPr lang="tr-TR" dirty="0" smtClean="0"/>
              <a:t>Halsizlik</a:t>
            </a:r>
          </a:p>
          <a:p>
            <a:r>
              <a:rPr lang="tr-TR" dirty="0" smtClean="0"/>
              <a:t> </a:t>
            </a:r>
            <a:r>
              <a:rPr lang="tr-TR" dirty="0"/>
              <a:t>Baş ağrısı </a:t>
            </a:r>
          </a:p>
          <a:p>
            <a:r>
              <a:rPr lang="tr-TR" dirty="0" smtClean="0"/>
              <a:t>Yan </a:t>
            </a:r>
            <a:r>
              <a:rPr lang="tr-TR" dirty="0"/>
              <a:t>ve sırt </a:t>
            </a:r>
            <a:r>
              <a:rPr lang="tr-TR" dirty="0" smtClean="0"/>
              <a:t>ağrısı</a:t>
            </a:r>
          </a:p>
          <a:p>
            <a:r>
              <a:rPr lang="tr-TR" dirty="0" smtClean="0"/>
              <a:t>Beyaz </a:t>
            </a:r>
            <a:r>
              <a:rPr lang="tr-TR" dirty="0"/>
              <a:t>küre yüksekliği </a:t>
            </a:r>
            <a:r>
              <a:rPr lang="tr-TR" dirty="0" smtClean="0"/>
              <a:t>(+)</a:t>
            </a:r>
          </a:p>
          <a:p>
            <a:r>
              <a:rPr lang="tr-TR" dirty="0" smtClean="0"/>
              <a:t> </a:t>
            </a:r>
            <a:r>
              <a:rPr lang="tr-TR" dirty="0"/>
              <a:t>Eritrosit </a:t>
            </a:r>
            <a:r>
              <a:rPr lang="tr-TR" dirty="0" err="1"/>
              <a:t>sedimentasyon</a:t>
            </a:r>
            <a:r>
              <a:rPr lang="tr-TR" dirty="0"/>
              <a:t> hızı yüksekliği </a:t>
            </a:r>
            <a:r>
              <a:rPr lang="tr-TR" dirty="0" smtClean="0"/>
              <a:t>(+)</a:t>
            </a:r>
          </a:p>
          <a:p>
            <a:r>
              <a:rPr lang="tr-TR" dirty="0" smtClean="0"/>
              <a:t>C-reaktif </a:t>
            </a:r>
            <a:r>
              <a:rPr lang="tr-TR" dirty="0"/>
              <a:t>protein pozitifliği </a:t>
            </a:r>
            <a:r>
              <a:rPr lang="tr-TR" dirty="0" smtClean="0"/>
              <a:t>(+)</a:t>
            </a:r>
          </a:p>
          <a:p>
            <a:r>
              <a:rPr lang="tr-TR" dirty="0" smtClean="0"/>
              <a:t> </a:t>
            </a:r>
            <a:r>
              <a:rPr lang="tr-TR" dirty="0" err="1"/>
              <a:t>Prokalsitonin</a:t>
            </a:r>
            <a:r>
              <a:rPr lang="tr-TR" dirty="0"/>
              <a:t> (+)’</a:t>
            </a:r>
            <a:r>
              <a:rPr lang="tr-TR" dirty="0" err="1"/>
              <a:t>liği</a:t>
            </a:r>
            <a:r>
              <a:rPr lang="tr-TR" dirty="0"/>
              <a:t> daha değerli</a:t>
            </a:r>
          </a:p>
        </p:txBody>
      </p:sp>
    </p:spTree>
    <p:extLst>
      <p:ext uri="{BB962C8B-B14F-4D97-AF65-F5344CB8AC3E}">
        <p14:creationId xmlns:p14="http://schemas.microsoft.com/office/powerpoint/2010/main" val="2315737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0241" y="624110"/>
            <a:ext cx="10110650" cy="60379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ATİPİK VE TEKRARLAYAN İDRAR YOLU ENFEKSİYONU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74" y="1456162"/>
            <a:ext cx="7138852" cy="4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8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7767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TANI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99686"/>
            <a:ext cx="8915400" cy="5266874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/>
              <a:t>İdrar yolu enfeksiyonunu düşündüren semptom ve bulguları olan çocuklarda idrar analizi yapılmalıdır.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Ayrıca</a:t>
            </a:r>
            <a:r>
              <a:rPr lang="tr-TR" dirty="0"/>
              <a:t>, sebebi açıklanamayan ateş (≥38) nedeni ile başvuran çocuklarda da en geç 24 saat içinde idrar analizi yapılmalıdır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Sabah </a:t>
            </a:r>
            <a:r>
              <a:rPr lang="tr-TR" dirty="0"/>
              <a:t>ilk idrar örneği</a:t>
            </a:r>
            <a:r>
              <a:rPr lang="tr-TR" dirty="0" smtClean="0"/>
              <a:t>!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İdrar analizi 1 saat içinde </a:t>
            </a:r>
            <a:r>
              <a:rPr lang="tr-TR" dirty="0" smtClean="0"/>
              <a:t>yapılmalıdır.</a:t>
            </a:r>
          </a:p>
          <a:p>
            <a:endParaRPr lang="tr-TR" dirty="0" smtClean="0"/>
          </a:p>
          <a:p>
            <a:r>
              <a:rPr lang="tr-TR" dirty="0" smtClean="0"/>
              <a:t>İdrar </a:t>
            </a:r>
            <a:r>
              <a:rPr lang="tr-TR" dirty="0"/>
              <a:t>bekletilecekse +4 C’de buzdolabında bekletilmelidir.</a:t>
            </a:r>
          </a:p>
        </p:txBody>
      </p:sp>
    </p:spTree>
    <p:extLst>
      <p:ext uri="{BB962C8B-B14F-4D97-AF65-F5344CB8AC3E}">
        <p14:creationId xmlns:p14="http://schemas.microsoft.com/office/powerpoint/2010/main" val="1848952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Modifiye</a:t>
            </a:r>
            <a:r>
              <a:rPr lang="tr-TR" dirty="0"/>
              <a:t> </a:t>
            </a:r>
            <a:r>
              <a:rPr lang="tr-TR" dirty="0" err="1"/>
              <a:t>Jodal</a:t>
            </a:r>
            <a:r>
              <a:rPr lang="tr-TR" dirty="0"/>
              <a:t> Kriterleri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Ateş (&gt;38.5 C) </a:t>
            </a:r>
          </a:p>
          <a:p>
            <a:pPr lvl="1"/>
            <a:r>
              <a:rPr lang="tr-TR" dirty="0" smtClean="0"/>
              <a:t>CRP </a:t>
            </a:r>
            <a:r>
              <a:rPr lang="tr-TR" dirty="0"/>
              <a:t>yüksekliği (&gt;20 mg/dl)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ESR yüksekliği (&gt;25 mm/saat) </a:t>
            </a:r>
          </a:p>
          <a:p>
            <a:pPr lvl="1"/>
            <a:r>
              <a:rPr lang="tr-TR" dirty="0" smtClean="0"/>
              <a:t>Konsantrasyon </a:t>
            </a:r>
            <a:r>
              <a:rPr lang="tr-TR" dirty="0" err="1"/>
              <a:t>defekti</a:t>
            </a:r>
            <a:r>
              <a:rPr lang="tr-TR" dirty="0"/>
              <a:t> (düşük idrar </a:t>
            </a:r>
            <a:r>
              <a:rPr lang="tr-TR" dirty="0" err="1"/>
              <a:t>osmolalitesi</a:t>
            </a:r>
            <a:r>
              <a:rPr lang="tr-TR" dirty="0"/>
              <a:t>) </a:t>
            </a:r>
          </a:p>
          <a:p>
            <a:pPr lvl="1"/>
            <a:r>
              <a:rPr lang="tr-TR" dirty="0" err="1" smtClean="0"/>
              <a:t>DMSA’da</a:t>
            </a:r>
            <a:r>
              <a:rPr lang="tr-TR" dirty="0" smtClean="0"/>
              <a:t> </a:t>
            </a:r>
            <a:r>
              <a:rPr lang="tr-TR" dirty="0"/>
              <a:t>bulgu (Altın Standart)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3’ünün </a:t>
            </a:r>
            <a:r>
              <a:rPr lang="tr-TR" dirty="0"/>
              <a:t>pozitifliğinde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sz="2000" b="1" u="sng" dirty="0" smtClean="0"/>
              <a:t>Üst İYE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3950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6679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LABORATUVAR TANI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Rutin idrar bakısı </a:t>
            </a:r>
          </a:p>
          <a:p>
            <a:r>
              <a:rPr lang="tr-TR" dirty="0" smtClean="0"/>
              <a:t>İdrar </a:t>
            </a:r>
            <a:r>
              <a:rPr lang="tr-TR" dirty="0"/>
              <a:t>kültürü, koloni sayımı ve </a:t>
            </a:r>
            <a:r>
              <a:rPr lang="tr-TR" dirty="0" err="1"/>
              <a:t>antibiogram</a:t>
            </a:r>
            <a:r>
              <a:rPr lang="tr-TR" dirty="0"/>
              <a:t> </a:t>
            </a:r>
          </a:p>
          <a:p>
            <a:r>
              <a:rPr lang="tr-TR" dirty="0" smtClean="0"/>
              <a:t>Seçilmiş </a:t>
            </a:r>
            <a:r>
              <a:rPr lang="tr-TR" dirty="0"/>
              <a:t>hastalarda </a:t>
            </a:r>
          </a:p>
          <a:p>
            <a:pPr lvl="1"/>
            <a:r>
              <a:rPr lang="tr-TR" dirty="0" smtClean="0"/>
              <a:t>Gaitada </a:t>
            </a:r>
            <a:r>
              <a:rPr lang="tr-TR" dirty="0"/>
              <a:t>parazit incelemesi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C-reaktif protein </a:t>
            </a:r>
          </a:p>
          <a:p>
            <a:pPr lvl="1"/>
            <a:r>
              <a:rPr lang="tr-TR" dirty="0" smtClean="0"/>
              <a:t>Eritrosit </a:t>
            </a:r>
            <a:r>
              <a:rPr lang="tr-TR" dirty="0" err="1"/>
              <a:t>sedimentasyon</a:t>
            </a:r>
            <a:r>
              <a:rPr lang="tr-TR" dirty="0"/>
              <a:t> </a:t>
            </a:r>
            <a:r>
              <a:rPr lang="tr-TR" dirty="0" smtClean="0"/>
              <a:t>hızı</a:t>
            </a:r>
          </a:p>
          <a:p>
            <a:pPr lvl="1"/>
            <a:r>
              <a:rPr lang="tr-TR" dirty="0" smtClean="0"/>
              <a:t> </a:t>
            </a:r>
            <a:r>
              <a:rPr lang="tr-TR" dirty="0"/>
              <a:t>Serum </a:t>
            </a:r>
            <a:r>
              <a:rPr lang="tr-TR" dirty="0" err="1" smtClean="0"/>
              <a:t>kreatinin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/>
              <a:t>Gerekirse </a:t>
            </a:r>
            <a:r>
              <a:rPr lang="tr-TR" dirty="0" err="1"/>
              <a:t>vajen</a:t>
            </a:r>
            <a:r>
              <a:rPr lang="tr-TR" dirty="0"/>
              <a:t> kültürü</a:t>
            </a:r>
          </a:p>
        </p:txBody>
      </p:sp>
    </p:spTree>
    <p:extLst>
      <p:ext uri="{BB962C8B-B14F-4D97-AF65-F5344CB8AC3E}">
        <p14:creationId xmlns:p14="http://schemas.microsoft.com/office/powerpoint/2010/main" val="19344132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2136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TANI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61168"/>
              </p:ext>
            </p:extLst>
          </p:nvPr>
        </p:nvGraphicFramePr>
        <p:xfrm>
          <a:off x="2589212" y="2068285"/>
          <a:ext cx="8915400" cy="392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446281615"/>
                    </a:ext>
                  </a:extLst>
                </a:gridCol>
              </a:tblGrid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ÇOCUKLARDA İDRAR KÜLTÜRÜ YAPILMASI İÇİN ENDİKASYONLAR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961330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Akut </a:t>
                      </a:r>
                      <a:r>
                        <a:rPr lang="tr-TR" dirty="0" err="1" smtClean="0"/>
                        <a:t>piyelonefrit</a:t>
                      </a:r>
                      <a:r>
                        <a:rPr lang="tr-TR" dirty="0" smtClean="0"/>
                        <a:t>/</a:t>
                      </a:r>
                      <a:r>
                        <a:rPr lang="tr-TR" baseline="0" dirty="0" smtClean="0"/>
                        <a:t> Üst İYE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45092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Orta-ağır</a:t>
                      </a:r>
                      <a:r>
                        <a:rPr lang="tr-TR" baseline="0" dirty="0" smtClean="0"/>
                        <a:t> ciddi ateşli hastalık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36060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3 yaş altındaki ateşli çocuklar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13967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Lökosit </a:t>
                      </a:r>
                      <a:r>
                        <a:rPr lang="tr-TR" dirty="0" err="1" smtClean="0"/>
                        <a:t>esteraz</a:t>
                      </a:r>
                      <a:r>
                        <a:rPr lang="tr-TR" dirty="0" smtClean="0"/>
                        <a:t> veya </a:t>
                      </a:r>
                      <a:r>
                        <a:rPr lang="tr-TR" dirty="0" err="1" smtClean="0"/>
                        <a:t>nitrit</a:t>
                      </a:r>
                      <a:r>
                        <a:rPr lang="tr-TR" dirty="0" smtClean="0"/>
                        <a:t> testinden</a:t>
                      </a:r>
                      <a:r>
                        <a:rPr lang="tr-TR" baseline="0" dirty="0" smtClean="0"/>
                        <a:t> birinin </a:t>
                      </a:r>
                      <a:r>
                        <a:rPr lang="tr-TR" dirty="0" smtClean="0"/>
                        <a:t>pozitifliği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42927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Tekrarlayan idrar yolu enfeksiyonu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54372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Tedavi ile 24-48 saat içerisinde yanıt alınamayan enfeksiyon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55211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tr-TR" dirty="0" smtClean="0"/>
                        <a:t>Klinik semptomlar ile </a:t>
                      </a:r>
                      <a:r>
                        <a:rPr lang="tr-TR" dirty="0" err="1" smtClean="0"/>
                        <a:t>dipstik</a:t>
                      </a:r>
                      <a:r>
                        <a:rPr lang="tr-TR" dirty="0" smtClean="0"/>
                        <a:t> testinin</a:t>
                      </a:r>
                      <a:r>
                        <a:rPr lang="tr-TR" baseline="0" dirty="0" smtClean="0"/>
                        <a:t> uyumsuzluğu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6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LABORATUVAR TANI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 smtClean="0">
                <a:solidFill>
                  <a:schemeClr val="tx1"/>
                </a:solidFill>
              </a:rPr>
              <a:t>İDRAR ELDE ETME METODLARI </a:t>
            </a:r>
          </a:p>
          <a:p>
            <a:r>
              <a:rPr lang="tr-TR" dirty="0" smtClean="0"/>
              <a:t> </a:t>
            </a:r>
            <a:r>
              <a:rPr lang="tr-TR" dirty="0" err="1"/>
              <a:t>Suprapubik</a:t>
            </a:r>
            <a:r>
              <a:rPr lang="tr-TR" dirty="0"/>
              <a:t> </a:t>
            </a:r>
            <a:r>
              <a:rPr lang="tr-TR" dirty="0" err="1" smtClean="0"/>
              <a:t>aspirasyon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Kateterizasyon</a:t>
            </a:r>
            <a:r>
              <a:rPr lang="tr-TR" dirty="0"/>
              <a:t> </a:t>
            </a:r>
          </a:p>
          <a:p>
            <a:r>
              <a:rPr lang="tr-TR" dirty="0" smtClean="0"/>
              <a:t>Orta </a:t>
            </a:r>
            <a:r>
              <a:rPr lang="tr-TR" dirty="0"/>
              <a:t>akım idrarı </a:t>
            </a:r>
          </a:p>
          <a:p>
            <a:r>
              <a:rPr lang="tr-TR" dirty="0" smtClean="0"/>
              <a:t>İdrar </a:t>
            </a:r>
            <a:r>
              <a:rPr lang="tr-TR" dirty="0"/>
              <a:t>torbası</a:t>
            </a: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5876" t="1569" r="7148"/>
          <a:stretch/>
        </p:blipFill>
        <p:spPr>
          <a:xfrm>
            <a:off x="6531428" y="2076994"/>
            <a:ext cx="4767943" cy="3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4" y="624110"/>
            <a:ext cx="8887108" cy="6064039"/>
          </a:xfrm>
        </p:spPr>
      </p:pic>
    </p:spTree>
    <p:extLst>
      <p:ext uri="{BB962C8B-B14F-4D97-AF65-F5344CB8AC3E}">
        <p14:creationId xmlns:p14="http://schemas.microsoft.com/office/powerpoint/2010/main" val="24270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3669" y="624110"/>
            <a:ext cx="10763794" cy="73442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İDRAR ANALİZİNİN KÜLTÜRE GÖRE DUYARLILIK VE ÖZGÜLLÜĞÜ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307362"/>
            <a:ext cx="7538758" cy="37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0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553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GÖRÜNTÜLEME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715588"/>
            <a:ext cx="8915400" cy="3777622"/>
          </a:xfrm>
        </p:spPr>
        <p:txBody>
          <a:bodyPr/>
          <a:lstStyle/>
          <a:p>
            <a:r>
              <a:rPr lang="tr-TR" dirty="0" err="1" smtClean="0"/>
              <a:t>Üriner</a:t>
            </a:r>
            <a:r>
              <a:rPr lang="tr-TR" dirty="0" smtClean="0"/>
              <a:t> sistem yapısal anomalilerini saptamak </a:t>
            </a:r>
          </a:p>
          <a:p>
            <a:r>
              <a:rPr lang="tr-TR" dirty="0" smtClean="0"/>
              <a:t>İYE lokalizasyonunu belirlemek </a:t>
            </a:r>
          </a:p>
          <a:p>
            <a:r>
              <a:rPr lang="tr-TR" dirty="0" smtClean="0"/>
              <a:t>Böbrek hasarlanmasını saptamak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Hangi hastaya ne zaman yapılacağı tartışmalıdır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43106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9741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GÖRÜNTÜLEME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23851"/>
            <a:ext cx="8915400" cy="4963886"/>
          </a:xfrm>
        </p:spPr>
        <p:txBody>
          <a:bodyPr>
            <a:normAutofit/>
          </a:bodyPr>
          <a:lstStyle/>
          <a:p>
            <a:r>
              <a:rPr lang="tr-TR" dirty="0" smtClean="0"/>
              <a:t>Amerikan pediatri akademisin göre ateşli iye geçiren &lt;2 yaş tüm çocuklara </a:t>
            </a:r>
            <a:r>
              <a:rPr lang="tr-TR" dirty="0" err="1" smtClean="0"/>
              <a:t>üriner</a:t>
            </a:r>
            <a:r>
              <a:rPr lang="tr-TR" dirty="0" smtClean="0"/>
              <a:t> sistem USG yapılmalıdır</a:t>
            </a:r>
          </a:p>
          <a:p>
            <a:endParaRPr lang="tr-TR" dirty="0"/>
          </a:p>
          <a:p>
            <a:r>
              <a:rPr lang="tr-TR" dirty="0" smtClean="0"/>
              <a:t>İngiliz rehberlerinde ateşli iye tedavi edildikten sonra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usg</a:t>
            </a:r>
            <a:r>
              <a:rPr lang="tr-TR" dirty="0" smtClean="0"/>
              <a:t> sadece &lt;6 ay çocuklar için önerilmiştir.</a:t>
            </a:r>
            <a:endParaRPr lang="tr-TR" dirty="0"/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dirty="0"/>
              <a:t>USG: </a:t>
            </a:r>
            <a:r>
              <a:rPr lang="tr-TR" dirty="0"/>
              <a:t>Şüpheli komplikasyon veya tekrarlayan İYE de atak </a:t>
            </a:r>
            <a:r>
              <a:rPr lang="tr-TR" dirty="0" smtClean="0"/>
              <a:t>sırasında </a:t>
            </a:r>
            <a:r>
              <a:rPr lang="tr-TR" dirty="0" err="1"/>
              <a:t>endikedir</a:t>
            </a:r>
            <a:r>
              <a:rPr lang="tr-TR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	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SİNTİGRAFİ</a:t>
            </a:r>
            <a:r>
              <a:rPr lang="tr-TR" b="1" dirty="0"/>
              <a:t>: </a:t>
            </a:r>
            <a:r>
              <a:rPr lang="tr-TR" dirty="0"/>
              <a:t>Enfeksiyonun akut fazında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skar</a:t>
            </a:r>
            <a:r>
              <a:rPr lang="tr-TR" dirty="0"/>
              <a:t> (%15) tespit edilmesini sağlar. Mikrobiyolojik testlerin tanıyı doğrulayamayacağı durumlarda akut fazda kullanılabilir.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1447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Günümüzde uzman düzeyinde takip ve </a:t>
            </a:r>
            <a:r>
              <a:rPr lang="tr-TR" dirty="0" err="1"/>
              <a:t>renal</a:t>
            </a:r>
            <a:r>
              <a:rPr lang="tr-TR" dirty="0"/>
              <a:t> USG yalnızca ilk İYE atağını 6 ayın altında geçiren bebeklere ve </a:t>
            </a:r>
            <a:r>
              <a:rPr lang="tr-TR" dirty="0" err="1"/>
              <a:t>atipik</a:t>
            </a:r>
            <a:r>
              <a:rPr lang="tr-TR" dirty="0"/>
              <a:t> veya tekrarlayan </a:t>
            </a:r>
            <a:r>
              <a:rPr lang="tr-TR" dirty="0" err="1"/>
              <a:t>İYE'si</a:t>
            </a:r>
            <a:r>
              <a:rPr lang="tr-TR" dirty="0"/>
              <a:t> olan hastalarda önerilmektedir.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Anormal USG bulgusu olan ve </a:t>
            </a:r>
            <a:r>
              <a:rPr lang="tr-TR" dirty="0" err="1"/>
              <a:t>atipik</a:t>
            </a:r>
            <a:r>
              <a:rPr lang="tr-TR" dirty="0"/>
              <a:t>/</a:t>
            </a:r>
            <a:r>
              <a:rPr lang="tr-TR" dirty="0" err="1"/>
              <a:t>rekürren</a:t>
            </a:r>
            <a:r>
              <a:rPr lang="tr-TR" dirty="0"/>
              <a:t> İYE geçiren çocuklarda özellikle 6 aydan küçükse </a:t>
            </a:r>
            <a:r>
              <a:rPr lang="tr-TR" dirty="0" err="1"/>
              <a:t>Voiding</a:t>
            </a:r>
            <a:r>
              <a:rPr lang="tr-TR" dirty="0"/>
              <a:t> </a:t>
            </a:r>
            <a:r>
              <a:rPr lang="tr-TR" dirty="0" err="1"/>
              <a:t>sistoüreterografi</a:t>
            </a:r>
            <a:r>
              <a:rPr lang="tr-TR" dirty="0"/>
              <a:t> veya kontrastlı mesane USG önerilmektedir.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err="1"/>
              <a:t>Atipik</a:t>
            </a:r>
            <a:r>
              <a:rPr lang="tr-TR" dirty="0"/>
              <a:t> veya tekrarlayan İYE vakalarında özellikle 3 yaşından küçük çocuklarında, </a:t>
            </a:r>
            <a:r>
              <a:rPr lang="tr-TR" dirty="0" err="1"/>
              <a:t>epizoddan</a:t>
            </a:r>
            <a:r>
              <a:rPr lang="tr-TR" dirty="0"/>
              <a:t> 4-6 ay sonra takip böbrek sintigrafisi önerilir.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6861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GÖRÜNTÜLEME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00028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çOcuklarda idrar yolu enfeksiyonları(fazlası için www.tipfakultesi.or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74" y="1820093"/>
            <a:ext cx="4579060" cy="42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EZİKOÜRETERAL REFL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VEZİKOÜRETERAL REFLÜ"/>
          <p:cNvSpPr>
            <a:spLocks noChangeAspect="1" noChangeArrowheads="1"/>
          </p:cNvSpPr>
          <p:nvPr/>
        </p:nvSpPr>
        <p:spPr bwMode="auto">
          <a:xfrm>
            <a:off x="4853849" y="4253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VEZİKOÜRETERAL REFLÜ"/>
          <p:cNvSpPr>
            <a:spLocks noChangeAspect="1" noChangeArrowheads="1"/>
          </p:cNvSpPr>
          <p:nvPr/>
        </p:nvSpPr>
        <p:spPr bwMode="auto">
          <a:xfrm>
            <a:off x="1927769" y="10529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4" descr="Vezikoüreteral Reflü ( VUR ) - Prof. Dr. Zekeriya İLÇ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8" y="1680756"/>
            <a:ext cx="3265714" cy="43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5421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GÖRÜNTÜLEME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875379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ÜRORAD :: Vezikoüretral Reflü (VUR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165427"/>
            <a:ext cx="6779727" cy="31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GÖRÜNTÜLEME-VSUG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289476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811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KOMPLİKASYONLAR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213771" cy="3777622"/>
          </a:xfrm>
        </p:spPr>
        <p:txBody>
          <a:bodyPr numCol="2"/>
          <a:lstStyle/>
          <a:p>
            <a:pPr marL="0" indent="0">
              <a:buNone/>
            </a:pPr>
            <a:r>
              <a:rPr lang="tr-TR" u="sng" dirty="0" smtClean="0"/>
              <a:t>AKUT KOMPLİKASYONLARI</a:t>
            </a:r>
          </a:p>
          <a:p>
            <a:r>
              <a:rPr lang="tr-TR" dirty="0" err="1" smtClean="0"/>
              <a:t>Renal</a:t>
            </a:r>
            <a:r>
              <a:rPr lang="tr-TR" dirty="0" smtClean="0"/>
              <a:t> Apse</a:t>
            </a:r>
          </a:p>
          <a:p>
            <a:r>
              <a:rPr lang="tr-TR" dirty="0" err="1" smtClean="0"/>
              <a:t>Sepsis</a:t>
            </a:r>
            <a:endParaRPr lang="tr-TR" dirty="0" smtClean="0"/>
          </a:p>
          <a:p>
            <a:r>
              <a:rPr lang="tr-TR" dirty="0" smtClean="0"/>
              <a:t>Menenjit dahil yaygın </a:t>
            </a:r>
            <a:r>
              <a:rPr lang="tr-TR" dirty="0" err="1" smtClean="0"/>
              <a:t>infeksiyonlar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u="sng" dirty="0" smtClean="0"/>
              <a:t>KRONİK KOMPLİKASYONLARI</a:t>
            </a:r>
          </a:p>
          <a:p>
            <a:r>
              <a:rPr lang="tr-TR" dirty="0" smtClean="0"/>
              <a:t>Tekrarlayan </a:t>
            </a:r>
            <a:r>
              <a:rPr lang="tr-TR" dirty="0" err="1" smtClean="0"/>
              <a:t>Piyelonefrit</a:t>
            </a:r>
            <a:endParaRPr lang="tr-TR" dirty="0" smtClean="0"/>
          </a:p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skar</a:t>
            </a:r>
            <a:endParaRPr lang="tr-TR" dirty="0" smtClean="0"/>
          </a:p>
          <a:p>
            <a:r>
              <a:rPr lang="tr-TR" dirty="0" smtClean="0"/>
              <a:t>Hipertansiyon</a:t>
            </a:r>
          </a:p>
          <a:p>
            <a:r>
              <a:rPr lang="tr-TR" dirty="0" smtClean="0"/>
              <a:t>Böbrek yetmezliği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82484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2359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KOMPLİKASYONLAR</a:t>
            </a:r>
            <a:endParaRPr lang="tr-TR" sz="2400" dirty="0"/>
          </a:p>
        </p:txBody>
      </p:sp>
      <p:pic>
        <p:nvPicPr>
          <p:cNvPr id="5122" name="Picture 2" descr="İDRAR YOLU ENFEKSİYONLARI - ppt indi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1" r="11127" b="-882"/>
          <a:stretch/>
        </p:blipFill>
        <p:spPr bwMode="auto">
          <a:xfrm>
            <a:off x="3200400" y="1358537"/>
            <a:ext cx="7249886" cy="5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7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586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TEDAVİ-Genel </a:t>
            </a:r>
            <a:r>
              <a:rPr lang="tr-TR" sz="2400" b="1" dirty="0">
                <a:solidFill>
                  <a:schemeClr val="accent1"/>
                </a:solidFill>
              </a:rPr>
              <a:t>İlkeler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084217"/>
            <a:ext cx="8915400" cy="5773783"/>
          </a:xfrm>
        </p:spPr>
        <p:txBody>
          <a:bodyPr numCol="2"/>
          <a:lstStyle/>
          <a:p>
            <a:r>
              <a:rPr lang="tr-TR" dirty="0" smtClean="0"/>
              <a:t>Bol </a:t>
            </a:r>
            <a:r>
              <a:rPr lang="tr-TR" dirty="0"/>
              <a:t>sıvı alımı </a:t>
            </a:r>
          </a:p>
          <a:p>
            <a:r>
              <a:rPr lang="tr-TR" dirty="0" smtClean="0"/>
              <a:t>Sık </a:t>
            </a:r>
            <a:r>
              <a:rPr lang="tr-TR" dirty="0"/>
              <a:t>ve tam mesane boşaltılması, yatmadan mesanenin boşaltılması </a:t>
            </a:r>
          </a:p>
          <a:p>
            <a:r>
              <a:rPr lang="tr-TR" dirty="0" err="1" smtClean="0"/>
              <a:t>Konstipasyon</a:t>
            </a:r>
            <a:r>
              <a:rPr lang="tr-TR" dirty="0" smtClean="0"/>
              <a:t> </a:t>
            </a:r>
            <a:r>
              <a:rPr lang="tr-TR" dirty="0"/>
              <a:t>önlenmeli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Parazitoz</a:t>
            </a:r>
            <a:r>
              <a:rPr lang="tr-TR" dirty="0"/>
              <a:t> varsa tedavi edilmeli </a:t>
            </a:r>
          </a:p>
          <a:p>
            <a:r>
              <a:rPr lang="tr-TR" dirty="0" smtClean="0"/>
              <a:t>Erkeklerde </a:t>
            </a:r>
            <a:r>
              <a:rPr lang="tr-TR" dirty="0" err="1"/>
              <a:t>fimozis</a:t>
            </a:r>
            <a:r>
              <a:rPr lang="tr-TR" dirty="0"/>
              <a:t> düzeltilmeli </a:t>
            </a:r>
          </a:p>
          <a:p>
            <a:r>
              <a:rPr lang="tr-TR" dirty="0" smtClean="0"/>
              <a:t>Kızlarda </a:t>
            </a:r>
            <a:r>
              <a:rPr lang="tr-TR" dirty="0"/>
              <a:t>arkadan öne temizlik yapılmamalı </a:t>
            </a:r>
          </a:p>
          <a:p>
            <a:r>
              <a:rPr lang="tr-TR" dirty="0" smtClean="0"/>
              <a:t>Kızlarda </a:t>
            </a:r>
            <a:r>
              <a:rPr lang="tr-TR" dirty="0"/>
              <a:t>küvet tipi banyo yapılmamalı </a:t>
            </a:r>
          </a:p>
          <a:p>
            <a:r>
              <a:rPr lang="tr-TR" dirty="0" smtClean="0"/>
              <a:t>Hastalığın </a:t>
            </a:r>
            <a:r>
              <a:rPr lang="tr-TR" dirty="0"/>
              <a:t>riskleri ile ilgili ailenin bilinçlendirilmesi ve düzenli kontroller </a:t>
            </a:r>
            <a:endParaRPr lang="tr-TR" dirty="0" smtClean="0"/>
          </a:p>
          <a:p>
            <a:r>
              <a:rPr lang="tr-TR" dirty="0" smtClean="0"/>
              <a:t>Doğru tuvalet eğitimi</a:t>
            </a:r>
            <a:endParaRPr lang="tr-TR" dirty="0"/>
          </a:p>
          <a:p>
            <a:r>
              <a:rPr lang="tr-TR" dirty="0" smtClean="0"/>
              <a:t>Kısa </a:t>
            </a:r>
            <a:r>
              <a:rPr lang="tr-TR" dirty="0"/>
              <a:t>sürede böbreğe geçerek idrarla atılan ilaçlar seçilmeli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A24483-6088-4EAD-94CD-E0D63F04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54" y="4382326"/>
            <a:ext cx="3786401" cy="2145627"/>
          </a:xfrm>
          <a:prstGeom prst="rect">
            <a:avLst/>
          </a:prstGeom>
        </p:spPr>
      </p:pic>
      <p:pic>
        <p:nvPicPr>
          <p:cNvPr id="5" name="Picture 4" descr="Çocuklarda idrar yolu enfeksiyonu bitkisel tedavi - Sağlık Haber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4" y="1449977"/>
            <a:ext cx="3461657" cy="23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409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7806" y="1476103"/>
            <a:ext cx="10058400" cy="5238205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tr-TR" dirty="0"/>
              <a:t>	Bölgesel farklılıklar olmakla beraber İspanya’ </a:t>
            </a:r>
            <a:r>
              <a:rPr lang="tr-TR" dirty="0" err="1"/>
              <a:t>daki</a:t>
            </a:r>
            <a:r>
              <a:rPr lang="tr-TR" dirty="0"/>
              <a:t> </a:t>
            </a:r>
            <a:r>
              <a:rPr lang="tr-TR" dirty="0" err="1"/>
              <a:t>E.Coli</a:t>
            </a:r>
            <a:r>
              <a:rPr lang="tr-TR" dirty="0"/>
              <a:t> </a:t>
            </a:r>
            <a:r>
              <a:rPr lang="tr-TR" dirty="0" err="1"/>
              <a:t>suşlarının</a:t>
            </a:r>
            <a:r>
              <a:rPr lang="tr-TR" dirty="0"/>
              <a:t> antibiyotik dirençleri ;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%60 </a:t>
            </a:r>
            <a:r>
              <a:rPr lang="tr-TR" sz="1800" dirty="0" err="1"/>
              <a:t>amoksisilin</a:t>
            </a:r>
            <a:r>
              <a:rPr lang="tr-TR" sz="1800" dirty="0"/>
              <a:t> ve </a:t>
            </a:r>
            <a:r>
              <a:rPr lang="tr-TR" sz="1800" dirty="0" err="1"/>
              <a:t>ampisilin</a:t>
            </a:r>
            <a:endParaRPr lang="tr-TR" sz="180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%20-40 </a:t>
            </a:r>
            <a:r>
              <a:rPr lang="tr-TR" sz="1800" dirty="0" err="1"/>
              <a:t>kotrimaksazol</a:t>
            </a:r>
            <a:r>
              <a:rPr lang="tr-TR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	Son yıllarda bölgesel farklılık olmakla birlikte   1. kuşak </a:t>
            </a:r>
            <a:r>
              <a:rPr lang="tr-TR" dirty="0" err="1"/>
              <a:t>sefalosporinlere</a:t>
            </a:r>
            <a:r>
              <a:rPr lang="tr-TR" dirty="0"/>
              <a:t> ve </a:t>
            </a:r>
            <a:r>
              <a:rPr lang="tr-TR" dirty="0" err="1"/>
              <a:t>amoksisilin</a:t>
            </a:r>
            <a:r>
              <a:rPr lang="tr-TR" dirty="0"/>
              <a:t> </a:t>
            </a:r>
            <a:r>
              <a:rPr lang="tr-TR" dirty="0" err="1"/>
              <a:t>klavulanik</a:t>
            </a:r>
            <a:r>
              <a:rPr lang="tr-TR" dirty="0"/>
              <a:t> aside direnç </a:t>
            </a:r>
            <a:r>
              <a:rPr lang="tr-TR" dirty="0" err="1"/>
              <a:t>prevalansında</a:t>
            </a:r>
            <a:r>
              <a:rPr lang="tr-TR" dirty="0"/>
              <a:t> artış mevcuttur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Hala önemli </a:t>
            </a:r>
            <a:r>
              <a:rPr lang="tr-TR" dirty="0" err="1"/>
              <a:t>antimikrobiyal</a:t>
            </a:r>
            <a:r>
              <a:rPr lang="tr-TR" dirty="0"/>
              <a:t> aktivite gösteren </a:t>
            </a:r>
            <a:r>
              <a:rPr lang="tr-TR" dirty="0" err="1"/>
              <a:t>antimikrobiyal</a:t>
            </a:r>
            <a:r>
              <a:rPr lang="tr-TR" dirty="0"/>
              <a:t> ajanlar;</a:t>
            </a:r>
          </a:p>
          <a:p>
            <a:pPr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	2. ve 3. kuşak </a:t>
            </a:r>
            <a:r>
              <a:rPr lang="tr-TR" sz="1600" dirty="0" err="1"/>
              <a:t>sefalosporinler</a:t>
            </a:r>
            <a:endParaRPr lang="tr-TR" sz="160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	</a:t>
            </a:r>
            <a:r>
              <a:rPr lang="tr-TR" sz="1600" dirty="0" err="1"/>
              <a:t>Fosfomisin</a:t>
            </a:r>
            <a:endParaRPr lang="tr-TR" sz="1600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/>
              <a:t>    </a:t>
            </a:r>
            <a:r>
              <a:rPr lang="tr-TR" sz="1600" dirty="0" err="1"/>
              <a:t>Aminoglikozidler</a:t>
            </a:r>
            <a:endParaRPr lang="tr-TR" sz="1600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15365" y="728614"/>
            <a:ext cx="8911687" cy="59073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İYE RİSK FAKTÖRLERİ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28355"/>
            <a:ext cx="8915400" cy="5129120"/>
          </a:xfrm>
        </p:spPr>
        <p:txBody>
          <a:bodyPr numCol="1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Kadın </a:t>
            </a:r>
            <a:r>
              <a:rPr lang="tr-TR" sz="2100" dirty="0"/>
              <a:t>cinsiyet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/>
              <a:t>İleri </a:t>
            </a:r>
            <a:r>
              <a:rPr lang="tr-TR" sz="2100" dirty="0" smtClean="0"/>
              <a:t>yaş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Geçirilmiş ÜSE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Menopoz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Gebelik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err="1" smtClean="0"/>
              <a:t>Diabetes</a:t>
            </a:r>
            <a:r>
              <a:rPr lang="tr-TR" sz="2100" dirty="0" smtClean="0"/>
              <a:t> </a:t>
            </a:r>
            <a:r>
              <a:rPr lang="tr-TR" sz="2100" dirty="0" err="1" smtClean="0"/>
              <a:t>Mellitus</a:t>
            </a:r>
            <a:endParaRPr lang="tr-TR" sz="2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err="1" smtClean="0"/>
              <a:t>İmmobilizasyon</a:t>
            </a:r>
            <a:endParaRPr lang="tr-TR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Sünnet olmama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100" dirty="0" smtClean="0"/>
              <a:t>İlaçlar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1900" dirty="0" smtClean="0"/>
              <a:t>Tip </a:t>
            </a:r>
            <a:r>
              <a:rPr lang="tr-TR" sz="1900" dirty="0"/>
              <a:t>2 DM tedavisinde yeni kullanıma geçen oral </a:t>
            </a:r>
            <a:r>
              <a:rPr lang="tr-TR" sz="1900" dirty="0" err="1"/>
              <a:t>hipoglisemik</a:t>
            </a:r>
            <a:r>
              <a:rPr lang="tr-TR" sz="1900" dirty="0"/>
              <a:t> ajan olan SGLT2 (</a:t>
            </a:r>
            <a:r>
              <a:rPr lang="tr-TR" sz="1900" dirty="0" err="1"/>
              <a:t>Na-glukoz</a:t>
            </a:r>
            <a:r>
              <a:rPr lang="tr-TR" sz="1900" dirty="0"/>
              <a:t> </a:t>
            </a:r>
            <a:r>
              <a:rPr lang="tr-TR" sz="1900" dirty="0" err="1"/>
              <a:t>kotransporter</a:t>
            </a:r>
            <a:r>
              <a:rPr lang="tr-TR" sz="1900" dirty="0"/>
              <a:t> 2) inhibitörleri (</a:t>
            </a:r>
            <a:r>
              <a:rPr lang="tr-TR" sz="1900" dirty="0" err="1"/>
              <a:t>dapagliflozin</a:t>
            </a:r>
            <a:r>
              <a:rPr lang="tr-TR" sz="1900" dirty="0"/>
              <a:t>) </a:t>
            </a:r>
            <a:r>
              <a:rPr lang="tr-TR" sz="1900" dirty="0" err="1"/>
              <a:t>glukozürik</a:t>
            </a:r>
            <a:r>
              <a:rPr lang="tr-TR" sz="1900" dirty="0"/>
              <a:t> etkileriyle ÜSE yatkınlık </a:t>
            </a:r>
            <a:r>
              <a:rPr lang="tr-TR" sz="1900" dirty="0" smtClean="0"/>
              <a:t>oluşturabilir</a:t>
            </a:r>
          </a:p>
          <a:p>
            <a:pPr lvl="2"/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Rockwell" panose="02060603020205020403" pitchFamily="18" charset="0"/>
              </a:rPr>
              <a:t>	</a:t>
            </a:r>
            <a:r>
              <a:rPr lang="tr-TR" dirty="0"/>
              <a:t>Pediatride </a:t>
            </a:r>
            <a:r>
              <a:rPr lang="tr-TR" dirty="0" err="1"/>
              <a:t>kinolonların</a:t>
            </a:r>
            <a:r>
              <a:rPr lang="tr-TR" dirty="0"/>
              <a:t> kullanımı kısıtlı olduğu için izole edilen </a:t>
            </a:r>
            <a:r>
              <a:rPr lang="tr-TR" dirty="0" err="1"/>
              <a:t>E.Coli</a:t>
            </a:r>
            <a:r>
              <a:rPr lang="tr-TR" dirty="0"/>
              <a:t> </a:t>
            </a:r>
            <a:r>
              <a:rPr lang="tr-TR" dirty="0" err="1"/>
              <a:t>suşları</a:t>
            </a:r>
            <a:r>
              <a:rPr lang="tr-TR" dirty="0"/>
              <a:t> erişkinden izole edilen </a:t>
            </a:r>
            <a:r>
              <a:rPr lang="tr-TR" dirty="0" err="1"/>
              <a:t>suşlara</a:t>
            </a:r>
            <a:r>
              <a:rPr lang="tr-TR" dirty="0"/>
              <a:t> </a:t>
            </a:r>
            <a:r>
              <a:rPr lang="tr-TR" dirty="0" err="1"/>
              <a:t>kıyaslabu</a:t>
            </a:r>
            <a:r>
              <a:rPr lang="tr-TR" dirty="0"/>
              <a:t> grup antibiyotiklere daha duyarlı olma eğilimindedir; ancak </a:t>
            </a:r>
            <a:r>
              <a:rPr lang="tr-TR" dirty="0" err="1"/>
              <a:t>siprofloksasine</a:t>
            </a:r>
            <a:r>
              <a:rPr lang="tr-TR" dirty="0"/>
              <a:t> direnç %15-20 ‘ </a:t>
            </a:r>
            <a:r>
              <a:rPr lang="tr-TR" dirty="0" err="1"/>
              <a:t>lere</a:t>
            </a:r>
            <a:r>
              <a:rPr lang="tr-TR" dirty="0"/>
              <a:t> kadar yüksek olabilir.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	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	</a:t>
            </a:r>
            <a:r>
              <a:rPr lang="tr-TR" dirty="0" err="1" smtClean="0"/>
              <a:t>Enterococus</a:t>
            </a:r>
            <a:r>
              <a:rPr lang="tr-TR" dirty="0" smtClean="0"/>
              <a:t> </a:t>
            </a:r>
            <a:r>
              <a:rPr lang="tr-TR" dirty="0" err="1"/>
              <a:t>fecalis</a:t>
            </a:r>
            <a:r>
              <a:rPr lang="tr-TR" dirty="0"/>
              <a:t>, </a:t>
            </a:r>
            <a:r>
              <a:rPr lang="tr-TR" dirty="0" err="1"/>
              <a:t>sefalosporin</a:t>
            </a:r>
            <a:r>
              <a:rPr lang="tr-TR" dirty="0"/>
              <a:t> ve </a:t>
            </a:r>
            <a:r>
              <a:rPr lang="tr-TR" dirty="0" err="1"/>
              <a:t>aminoglikozidlere</a:t>
            </a:r>
            <a:r>
              <a:rPr lang="tr-TR" dirty="0"/>
              <a:t> doğal dirençlidir. Bu nedenle </a:t>
            </a:r>
            <a:r>
              <a:rPr lang="tr-TR" u="sng" dirty="0"/>
              <a:t>3 aydan küçüklerde veya Gr(+) koklarda </a:t>
            </a:r>
            <a:r>
              <a:rPr lang="tr-TR" u="sng" dirty="0" err="1"/>
              <a:t>ampisilin</a:t>
            </a:r>
            <a:r>
              <a:rPr lang="tr-TR" u="sng" dirty="0"/>
              <a:t> </a:t>
            </a:r>
            <a:r>
              <a:rPr lang="tr-TR" dirty="0"/>
              <a:t>eklenmelidir.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27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55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89165"/>
            <a:ext cx="8915400" cy="5107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u="sng" dirty="0" smtClean="0"/>
              <a:t>AKUT İNFEKSİYON</a:t>
            </a:r>
          </a:p>
          <a:p>
            <a:r>
              <a:rPr lang="tr-TR" dirty="0" smtClean="0"/>
              <a:t>&lt;2 ay </a:t>
            </a:r>
            <a:r>
              <a:rPr lang="tr-TR" dirty="0" err="1" smtClean="0"/>
              <a:t>İYE’lu</a:t>
            </a:r>
            <a:r>
              <a:rPr lang="tr-TR" dirty="0" smtClean="0"/>
              <a:t> bebekler kültür sonucuna yönelik en iyi tedavi belirlenen kadar hastaneye yatırılarak </a:t>
            </a:r>
            <a:r>
              <a:rPr lang="tr-TR" dirty="0" err="1" smtClean="0"/>
              <a:t>sepsis</a:t>
            </a:r>
            <a:r>
              <a:rPr lang="tr-TR" dirty="0" smtClean="0"/>
              <a:t> için </a:t>
            </a:r>
            <a:r>
              <a:rPr lang="tr-TR" dirty="0" err="1" smtClean="0"/>
              <a:t>endike</a:t>
            </a:r>
            <a:r>
              <a:rPr lang="tr-TR" dirty="0" smtClean="0"/>
              <a:t> olan iv antibiyotik ile tedavi edilmelidir</a:t>
            </a:r>
          </a:p>
          <a:p>
            <a:endParaRPr lang="tr-TR" dirty="0" smtClean="0"/>
          </a:p>
          <a:p>
            <a:r>
              <a:rPr lang="tr-TR" dirty="0" smtClean="0"/>
              <a:t>2 ay-2 yaş çocuklar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Genel durumu iyi 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 smtClean="0"/>
              <a:t>Dehidrate</a:t>
            </a:r>
            <a:r>
              <a:rPr lang="tr-TR" dirty="0" smtClean="0"/>
              <a:t> değillerse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Oral alabiliyorsa                        ayaktan tedavi edilir.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r>
              <a:rPr lang="tr-TR" dirty="0" smtClean="0"/>
              <a:t>Daha büyük çocuklar, ağır hasta görünümde olmadıkları sürece genellikle ayaktan tedavi edilir.</a:t>
            </a:r>
          </a:p>
          <a:p>
            <a:endParaRPr lang="tr-TR" dirty="0" smtClean="0"/>
          </a:p>
          <a:p>
            <a:r>
              <a:rPr lang="tr-TR" dirty="0" smtClean="0"/>
              <a:t>İlk seçenek antibiyotik: </a:t>
            </a:r>
            <a:r>
              <a:rPr lang="tr-TR" dirty="0" err="1" smtClean="0"/>
              <a:t>sülfonamid</a:t>
            </a:r>
            <a:r>
              <a:rPr lang="tr-TR" dirty="0" smtClean="0"/>
              <a:t>, </a:t>
            </a:r>
            <a:r>
              <a:rPr lang="tr-TR" dirty="0" err="1" smtClean="0"/>
              <a:t>trimetoprim</a:t>
            </a:r>
            <a:r>
              <a:rPr lang="tr-TR" dirty="0" smtClean="0"/>
              <a:t> </a:t>
            </a:r>
            <a:r>
              <a:rPr lang="tr-TR" dirty="0" err="1" smtClean="0"/>
              <a:t>sülfametaksazol</a:t>
            </a:r>
            <a:r>
              <a:rPr lang="tr-TR" dirty="0" smtClean="0"/>
              <a:t>, </a:t>
            </a:r>
            <a:r>
              <a:rPr lang="tr-TR" dirty="0" err="1" smtClean="0"/>
              <a:t>sefalosporin</a:t>
            </a:r>
            <a:r>
              <a:rPr lang="tr-TR" dirty="0" smtClean="0"/>
              <a:t> veya </a:t>
            </a:r>
            <a:r>
              <a:rPr lang="tr-TR" dirty="0" err="1" smtClean="0"/>
              <a:t>amoksisislin-klavunat</a:t>
            </a: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930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Çocukların çoğu ayaktan hasta olarak oral tedaviyle edilebilir ancak 48 saat sonra tekrar değerlendirilmelidir.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	</a:t>
            </a:r>
          </a:p>
          <a:p>
            <a:pPr>
              <a:lnSpc>
                <a:spcPct val="150000"/>
              </a:lnSpc>
            </a:pPr>
            <a:r>
              <a:rPr lang="tr-TR" dirty="0"/>
              <a:t>	Hastaneye yatış kriterleri yoksa sadece oral tedavi alan hastalarla iv tedavi alan hastalar arasında iyileşme süresi, </a:t>
            </a:r>
            <a:r>
              <a:rPr lang="tr-TR" dirty="0" err="1"/>
              <a:t>nüks</a:t>
            </a:r>
            <a:r>
              <a:rPr lang="tr-TR" dirty="0"/>
              <a:t>, kalıcı </a:t>
            </a:r>
            <a:r>
              <a:rPr lang="tr-TR" dirty="0" err="1"/>
              <a:t>skar</a:t>
            </a:r>
            <a:r>
              <a:rPr lang="tr-TR" dirty="0"/>
              <a:t> </a:t>
            </a:r>
            <a:r>
              <a:rPr lang="tr-TR" dirty="0" err="1"/>
              <a:t>insidansı</a:t>
            </a:r>
            <a:r>
              <a:rPr lang="tr-TR" dirty="0"/>
              <a:t> açısından anlamlı fark yoktur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520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İdeal olarak </a:t>
            </a:r>
            <a:r>
              <a:rPr lang="tr-TR" dirty="0" err="1" smtClean="0"/>
              <a:t>antimikrobiyal</a:t>
            </a:r>
            <a:r>
              <a:rPr lang="tr-TR" dirty="0" smtClean="0"/>
              <a:t> ajan </a:t>
            </a:r>
            <a:r>
              <a:rPr lang="tr-TR" dirty="0" err="1" smtClean="0"/>
              <a:t>seçimi,lokal</a:t>
            </a:r>
            <a:r>
              <a:rPr lang="tr-TR" dirty="0" smtClean="0"/>
              <a:t> </a:t>
            </a:r>
            <a:r>
              <a:rPr lang="tr-TR" dirty="0" err="1" smtClean="0"/>
              <a:t>infeksiyon</a:t>
            </a:r>
            <a:r>
              <a:rPr lang="tr-TR" dirty="0" smtClean="0"/>
              <a:t> </a:t>
            </a:r>
            <a:r>
              <a:rPr lang="tr-TR" dirty="0" err="1" smtClean="0"/>
              <a:t>paterni</a:t>
            </a:r>
            <a:r>
              <a:rPr lang="tr-TR" dirty="0" smtClean="0"/>
              <a:t> ve duyarlılığa göre yapılmalıdır.</a:t>
            </a:r>
          </a:p>
          <a:p>
            <a:endParaRPr lang="tr-TR" dirty="0"/>
          </a:p>
          <a:p>
            <a:r>
              <a:rPr lang="tr-TR" dirty="0" smtClean="0"/>
              <a:t>Tedavi süresi 7-14 gün olmalıdır.</a:t>
            </a:r>
          </a:p>
          <a:p>
            <a:endParaRPr lang="tr-TR" dirty="0"/>
          </a:p>
          <a:p>
            <a:r>
              <a:rPr lang="tr-TR" dirty="0" smtClean="0"/>
              <a:t>Çocuklarda &lt;3 gün tedavilerin yetersiz olduğu gösterilmiştir.</a:t>
            </a:r>
          </a:p>
          <a:p>
            <a:endParaRPr lang="tr-TR" dirty="0"/>
          </a:p>
          <a:p>
            <a:r>
              <a:rPr lang="tr-TR" dirty="0" smtClean="0"/>
              <a:t>2-3 gün içinde klinik yanıt varsa yakın takip gerekmez. 48 saat sonunda düzelme yoksa hasta bir üst basamakta tekrar değerlendirilmelidir. 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6041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TEDAVİ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71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731" y="624110"/>
            <a:ext cx="9993085" cy="14322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İdrar yolu enfeksiyonunun ampirik tedavisinde önerilen oral ve </a:t>
            </a:r>
            <a:r>
              <a:rPr lang="tr-TR" b="1" dirty="0" err="1">
                <a:solidFill>
                  <a:schemeClr val="accent1"/>
                </a:solidFill>
              </a:rPr>
              <a:t>parenteral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antibiyotikler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583" y="2056310"/>
            <a:ext cx="7433753" cy="43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87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55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TEKRARLAYAN ENFEKSİYON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smtClean="0"/>
              <a:t>TEKRARLAYAN ENFEKSİYON</a:t>
            </a:r>
          </a:p>
          <a:p>
            <a:r>
              <a:rPr lang="tr-TR" dirty="0"/>
              <a:t>U</a:t>
            </a:r>
            <a:r>
              <a:rPr lang="tr-TR" dirty="0" smtClean="0"/>
              <a:t>zun dönem sekellerden korunmada tekrarlayan enfeksiyonların önlenmesi üzerinde durulmaktadır. </a:t>
            </a:r>
          </a:p>
          <a:p>
            <a:endParaRPr lang="tr-TR" dirty="0"/>
          </a:p>
          <a:p>
            <a:r>
              <a:rPr lang="tr-TR" dirty="0" smtClean="0"/>
              <a:t>Tekrarlayan </a:t>
            </a:r>
            <a:r>
              <a:rPr lang="tr-TR" dirty="0" err="1" smtClean="0"/>
              <a:t>İYE’u</a:t>
            </a:r>
            <a:r>
              <a:rPr lang="tr-TR" dirty="0" smtClean="0"/>
              <a:t> olan bazı çocuklarda uzun süreli </a:t>
            </a:r>
            <a:r>
              <a:rPr lang="tr-TR" dirty="0" err="1" smtClean="0"/>
              <a:t>profilaktik</a:t>
            </a:r>
            <a:r>
              <a:rPr lang="tr-TR" dirty="0" smtClean="0"/>
              <a:t> antibiyotik tedavisi </a:t>
            </a:r>
            <a:r>
              <a:rPr lang="tr-TR" dirty="0" err="1" smtClean="0"/>
              <a:t>infeksiyonların</a:t>
            </a:r>
            <a:r>
              <a:rPr lang="tr-TR" dirty="0" smtClean="0"/>
              <a:t> sıklığını azaltmada etkilidir. </a:t>
            </a:r>
          </a:p>
          <a:p>
            <a:endParaRPr lang="tr-TR" dirty="0"/>
          </a:p>
          <a:p>
            <a:r>
              <a:rPr lang="tr-TR" dirty="0" smtClean="0"/>
              <a:t>Ancak bu tedavinin ne zaman düşünülmesi gerektiğini gösteren net kılavuzlar yoktur.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578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Kemoproflaksi</a:t>
            </a:r>
            <a:r>
              <a:rPr lang="tr-TR" dirty="0"/>
              <a:t> kullanımı gittikçe azalmaktadır.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Çok ilaca dirençli mikroorganizmalarla enfeksiyon riskinde artışla ilişkilendirilmiş olmasında rağmen İYE </a:t>
            </a:r>
            <a:r>
              <a:rPr lang="tr-TR" dirty="0" err="1"/>
              <a:t>rekürrensinde</a:t>
            </a:r>
            <a:r>
              <a:rPr lang="tr-TR" dirty="0"/>
              <a:t> ve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skarlaşmada</a:t>
            </a:r>
            <a:r>
              <a:rPr lang="tr-TR" dirty="0"/>
              <a:t> bir azalma sağladığı kanıtlanamamıştır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err="1"/>
              <a:t>Kemoproflaksi</a:t>
            </a:r>
            <a:r>
              <a:rPr lang="tr-TR" dirty="0"/>
              <a:t> yalnızca </a:t>
            </a:r>
            <a:r>
              <a:rPr lang="tr-TR" dirty="0" err="1"/>
              <a:t>obstriktif</a:t>
            </a:r>
            <a:r>
              <a:rPr lang="tr-TR" dirty="0"/>
              <a:t> </a:t>
            </a:r>
            <a:r>
              <a:rPr lang="tr-TR" dirty="0" err="1"/>
              <a:t>üropatisi</a:t>
            </a:r>
            <a:r>
              <a:rPr lang="tr-TR" dirty="0"/>
              <a:t> olan hastalarda, mümkün olan en dar spektrumlu antibiyotiği (</a:t>
            </a:r>
            <a:r>
              <a:rPr lang="tr-TR" dirty="0" err="1"/>
              <a:t>trimetoprim</a:t>
            </a:r>
            <a:r>
              <a:rPr lang="tr-TR" dirty="0"/>
              <a:t> veya </a:t>
            </a:r>
            <a:r>
              <a:rPr lang="tr-TR" dirty="0" err="1"/>
              <a:t>ko-trimoksazol</a:t>
            </a:r>
            <a:r>
              <a:rPr lang="tr-TR" dirty="0"/>
              <a:t>) seçerek ve etkili dozun %25 ini gece tek doz olacak şekilde verilmesi düşünülebilir.</a:t>
            </a:r>
          </a:p>
          <a:p>
            <a:endParaRPr lang="tr-TR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592925" y="796834"/>
            <a:ext cx="8911687" cy="6270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TEKRARLAYAN ENFEKSİYON</a:t>
            </a:r>
            <a:endParaRPr lang="tr-T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824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5006" y="780864"/>
            <a:ext cx="8911687" cy="78667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KAYNAKLAR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5006" y="1815737"/>
            <a:ext cx="6779623" cy="455893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AİLE HEKİMLERİ İÇİN PEDİATRİ SEMPTOMDAN TANIYA(S67-S78)</a:t>
            </a:r>
          </a:p>
          <a:p>
            <a:r>
              <a:rPr lang="tr-TR" dirty="0" smtClean="0"/>
              <a:t>LANGE AİLE HEKİMLİĞİ TANI VE TEDAVİ (4. BASKI BÖLÜM 23)</a:t>
            </a:r>
          </a:p>
          <a:p>
            <a:r>
              <a:rPr lang="tr-TR" dirty="0" smtClean="0"/>
              <a:t>UP TO DATE</a:t>
            </a:r>
          </a:p>
          <a:p>
            <a:r>
              <a:rPr lang="tr-TR" dirty="0" smtClean="0"/>
              <a:t>https</a:t>
            </a:r>
            <a:r>
              <a:rPr lang="tr-TR" dirty="0"/>
              <a:t>://acilci.net/idrar-yolu-enfeksiyonu </a:t>
            </a:r>
            <a:endParaRPr lang="tr-TR" dirty="0" smtClean="0"/>
          </a:p>
          <a:p>
            <a:pPr lvl="0"/>
            <a:r>
              <a:rPr lang="tr-TR" u="sng" dirty="0"/>
              <a:t>•	https://www.uptodate.com/contents/acute-complicated-urinary-tract-infection-including-pyelonephritis-in-adults?search=idrar%20yolu%20enfeksiyonu&amp;source=search_result&amp;selectedTitle=1~150&amp;usage_type=default&amp;display_rank=1</a:t>
            </a:r>
          </a:p>
          <a:p>
            <a:pPr lvl="0"/>
            <a:r>
              <a:rPr lang="tr-TR" u="sng" dirty="0"/>
              <a:t>•	https://www.uptodate.com/contents/urinary-tract-infections-in-infants-older-than-one-month-and-young-children-acute-management-imaging-and-prognosis?search=%20%C3%A7ocuklarda%20idrar%20yolu%20enfeksiyonu&amp;source=search_result&amp;selectedTitle=1~150&amp;usage_type=default&amp;display_rank=1</a:t>
            </a:r>
          </a:p>
          <a:p>
            <a:pPr lvl="0"/>
            <a:r>
              <a:rPr lang="tr-TR" u="sng" dirty="0"/>
              <a:t>•	https://www.millipediatri.org.tr/Custom/Upload/files/kilavuzlar/kilavuz-13.pdf</a:t>
            </a:r>
          </a:p>
          <a:p>
            <a:pPr lvl="0"/>
            <a:r>
              <a:rPr lang="tr-TR" u="sng" dirty="0"/>
              <a:t>•	https://file.atuder.org.tr/_atuder.org/fileUpload/rttVMfr6BgFn.pdf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43694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7210" y="3230880"/>
            <a:ext cx="9323115" cy="1510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8000" dirty="0" smtClean="0"/>
              <a:t>    </a:t>
            </a:r>
            <a:r>
              <a:rPr lang="tr-TR" sz="8000" i="1" dirty="0" smtClean="0">
                <a:solidFill>
                  <a:schemeClr val="accent1"/>
                </a:solidFill>
              </a:rPr>
              <a:t>TEŞEKKÜRLER</a:t>
            </a:r>
            <a:endParaRPr lang="tr-TR" sz="8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İYE RİSK FAKTÖRLERİ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8767" y="2063931"/>
            <a:ext cx="8915400" cy="3886479"/>
          </a:xfrm>
        </p:spPr>
        <p:txBody>
          <a:bodyPr numCol="2">
            <a:normAutofit/>
          </a:bodyPr>
          <a:lstStyle/>
          <a:p>
            <a:pPr lvl="1"/>
            <a:r>
              <a:rPr lang="tr-TR" sz="2100" dirty="0" err="1"/>
              <a:t>R</a:t>
            </a:r>
            <a:r>
              <a:rPr lang="tr-TR" sz="2100" u="sng" dirty="0" err="1"/>
              <a:t>ezidü</a:t>
            </a:r>
            <a:r>
              <a:rPr lang="tr-TR" sz="2100" u="sng" dirty="0"/>
              <a:t> </a:t>
            </a:r>
            <a:r>
              <a:rPr lang="tr-TR" sz="2100" u="sng" dirty="0" smtClean="0"/>
              <a:t>idrar</a:t>
            </a:r>
            <a:endParaRPr lang="tr-TR" sz="2100" u="sng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100" dirty="0"/>
              <a:t>BPH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100" dirty="0" err="1"/>
              <a:t>Üretral</a:t>
            </a:r>
            <a:r>
              <a:rPr lang="tr-TR" sz="2100" dirty="0"/>
              <a:t> Darlık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100" dirty="0"/>
              <a:t>Yabancı Cisim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100" dirty="0" err="1"/>
              <a:t>Nörojenik</a:t>
            </a:r>
            <a:r>
              <a:rPr lang="tr-TR" sz="2100" dirty="0"/>
              <a:t> Mesane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r-TR" sz="2100" dirty="0" err="1"/>
              <a:t>Dehidratasyon</a:t>
            </a:r>
            <a:endParaRPr lang="tr-TR" sz="2100" dirty="0"/>
          </a:p>
          <a:p>
            <a:endParaRPr lang="tr-TR" sz="2100" dirty="0" smtClean="0"/>
          </a:p>
          <a:p>
            <a:endParaRPr lang="tr-TR" sz="2100" dirty="0"/>
          </a:p>
          <a:p>
            <a:r>
              <a:rPr lang="tr-TR" sz="2100" u="sng" dirty="0" err="1" smtClean="0"/>
              <a:t>Kolonizasyon</a:t>
            </a:r>
            <a:r>
              <a:rPr lang="tr-TR" sz="2100" u="sng" dirty="0" smtClean="0"/>
              <a:t> kolaylaştırıcı Faktörler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smtClean="0"/>
              <a:t>Cinsel aktivite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smtClean="0"/>
              <a:t>Östrojen Azlığı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smtClean="0"/>
              <a:t>Diyafram/</a:t>
            </a:r>
            <a:r>
              <a:rPr lang="tr-TR" sz="1900" dirty="0" err="1" smtClean="0"/>
              <a:t>Spermisid</a:t>
            </a:r>
            <a:r>
              <a:rPr lang="tr-TR" sz="1900" dirty="0" smtClean="0"/>
              <a:t> kullanımı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smtClean="0"/>
              <a:t>Antibiyotik tedavisi</a:t>
            </a:r>
          </a:p>
          <a:p>
            <a:r>
              <a:rPr lang="tr-TR" sz="2100" u="sng" dirty="0" err="1" smtClean="0"/>
              <a:t>Bulaşı</a:t>
            </a:r>
            <a:r>
              <a:rPr lang="tr-TR" sz="2100" u="sng" dirty="0" smtClean="0"/>
              <a:t> Kolaylaştırıcı Faktörler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err="1" smtClean="0"/>
              <a:t>Kateterizsyon</a:t>
            </a:r>
            <a:endParaRPr lang="tr-TR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 err="1" smtClean="0"/>
              <a:t>Üriner</a:t>
            </a:r>
            <a:r>
              <a:rPr lang="tr-TR" sz="1900" dirty="0" smtClean="0"/>
              <a:t>/</a:t>
            </a:r>
            <a:r>
              <a:rPr lang="tr-TR" sz="1900" dirty="0" err="1" smtClean="0"/>
              <a:t>fekal</a:t>
            </a:r>
            <a:r>
              <a:rPr lang="tr-TR" sz="1900" dirty="0" smtClean="0"/>
              <a:t> </a:t>
            </a:r>
            <a:r>
              <a:rPr lang="tr-TR" sz="1900" dirty="0" err="1" smtClean="0"/>
              <a:t>İnkontinans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1413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1266</TotalTime>
  <Words>3239</Words>
  <Application>Microsoft Office PowerPoint</Application>
  <PresentationFormat>Geniş ekran</PresentationFormat>
  <Paragraphs>721</Paragraphs>
  <Slides>88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88</vt:i4>
      </vt:variant>
    </vt:vector>
  </HeadingPairs>
  <TitlesOfParts>
    <vt:vector size="95" baseType="lpstr">
      <vt:lpstr>Arial</vt:lpstr>
      <vt:lpstr>Century Gothic</vt:lpstr>
      <vt:lpstr>Rockwell</vt:lpstr>
      <vt:lpstr>Wingdings</vt:lpstr>
      <vt:lpstr>Wingdings 3</vt:lpstr>
      <vt:lpstr>Duman</vt:lpstr>
      <vt:lpstr>Sunu</vt:lpstr>
      <vt:lpstr>İDRAR YOLU ENFEKSİYONLARI</vt:lpstr>
      <vt:lpstr>AMAÇ</vt:lpstr>
      <vt:lpstr>ÖĞRENİM HEDEFLERİ</vt:lpstr>
      <vt:lpstr>SUNUM PLANI</vt:lpstr>
      <vt:lpstr>İDRAR YOLU ENFEKSİYONLARI</vt:lpstr>
      <vt:lpstr>İDRAR YOLU ENFEKSİYONLARI</vt:lpstr>
      <vt:lpstr>PowerPoint Sunusu</vt:lpstr>
      <vt:lpstr>İYE RİSK FAKTÖRLERİ</vt:lpstr>
      <vt:lpstr>İYE RİSK FAKTÖRLERİ</vt:lpstr>
      <vt:lpstr>PowerPoint Sunusu</vt:lpstr>
      <vt:lpstr>İYE ETKENLERİ</vt:lpstr>
      <vt:lpstr>İYE PATOGENEZİ</vt:lpstr>
      <vt:lpstr>İYE PATOGENEZİ</vt:lpstr>
      <vt:lpstr>İYE SINIFLAMASI</vt:lpstr>
      <vt:lpstr>1.KADINLARDA AKUT KOMPLİKE OLMAYAN İYE </vt:lpstr>
      <vt:lpstr>PowerPoint Sunusu</vt:lpstr>
      <vt:lpstr>1.KADINLARDA AKUT KOMPLİKE OLMAYAN İYE </vt:lpstr>
      <vt:lpstr>1.KADINLARDA AKUT KOMPLİKE OLMAYAN İYE </vt:lpstr>
      <vt:lpstr>2. KADINLARDA AKUT KOMPLİKE OLMAYAN PİYELONEFRİT</vt:lpstr>
      <vt:lpstr>2. KADINLARDA AKUT KOMPLİKE OLMAYAN PİYELONEFRİT</vt:lpstr>
      <vt:lpstr>2. KADINLARDA AKUT KOMPLİKE OLMAYAN PİYELONEFRİT</vt:lpstr>
      <vt:lpstr>PowerPoint Sunusu</vt:lpstr>
      <vt:lpstr>3.KOMPLİKE İYE</vt:lpstr>
      <vt:lpstr>3.KOMPLİKE İYE</vt:lpstr>
      <vt:lpstr>3.KOMPLİKE İYE</vt:lpstr>
      <vt:lpstr>3.KOMPLİKE İYE</vt:lpstr>
      <vt:lpstr>3.KOMPLİKE İYE</vt:lpstr>
      <vt:lpstr>3.KOMPLİKE İYE</vt:lpstr>
      <vt:lpstr>3.KOMPLİKE İYE  </vt:lpstr>
      <vt:lpstr>PowerPoint Sunusu</vt:lpstr>
      <vt:lpstr>3.KOMPLİKE İYE</vt:lpstr>
      <vt:lpstr>3.KOMPLİKE İYE</vt:lpstr>
      <vt:lpstr>ERKEKTE DİZÜRİ AYIRICI TANISI</vt:lpstr>
      <vt:lpstr>4.ASEMPTOMATİK BAKTERİÜRİ </vt:lpstr>
      <vt:lpstr>FARKLI POPÜLASYONLARDA ASEMPTOMATİK BAKTERİÜRİ PREVALANSI </vt:lpstr>
      <vt:lpstr>4.ASEMPTOMATİK BAKTERİÜRİ </vt:lpstr>
      <vt:lpstr>4.ASEMPTOMATİK BAKTERİÜRİ (GEBELİKTE)</vt:lpstr>
      <vt:lpstr>4.ASEMPTOMATİK BAKTERİÜRİ (GEBELİKTE)</vt:lpstr>
      <vt:lpstr>GEBELERDE ASEMPTOMATİK BAKTERİÜRİ TEDAVİSİ </vt:lpstr>
      <vt:lpstr>5. TEKRARLAYAN İYE</vt:lpstr>
      <vt:lpstr>5. TEKRARLAYAN İYE</vt:lpstr>
      <vt:lpstr>PowerPoint Sunusu</vt:lpstr>
      <vt:lpstr>5. TEKRARLAYAN İYE</vt:lpstr>
      <vt:lpstr>5. TEKRARLAYAN İYE </vt:lpstr>
      <vt:lpstr>5. TEKRARLAYAN İYE</vt:lpstr>
      <vt:lpstr>KIRMIZI BAYRAK BULGULARI VE AYIRICI TANI</vt:lpstr>
      <vt:lpstr>KIRMIZI BAYRAK BULGULARI VE AYIRICI TANI</vt:lpstr>
      <vt:lpstr>PowerPoint Sunusu</vt:lpstr>
      <vt:lpstr>PowerPoint Sunusu</vt:lpstr>
      <vt:lpstr>YÖNETİM</vt:lpstr>
      <vt:lpstr>PowerPoint Sunusu</vt:lpstr>
      <vt:lpstr>AMAÇ</vt:lpstr>
      <vt:lpstr>TANIM</vt:lpstr>
      <vt:lpstr>PowerPoint Sunusu</vt:lpstr>
      <vt:lpstr>PowerPoint Sunusu</vt:lpstr>
      <vt:lpstr>PowerPoint Sunusu</vt:lpstr>
      <vt:lpstr>PowerPoint Sunusu</vt:lpstr>
      <vt:lpstr>PATOGENEZ </vt:lpstr>
      <vt:lpstr>PATOGENEZ</vt:lpstr>
      <vt:lpstr>RİSK FAKTÖRLERİ </vt:lpstr>
      <vt:lpstr>PowerPoint Sunusu</vt:lpstr>
      <vt:lpstr>KLİNİK</vt:lpstr>
      <vt:lpstr>KLİNİK</vt:lpstr>
      <vt:lpstr>ATİPİK VE TEKRARLAYAN İDRAR YOLU ENFEKSİYONU</vt:lpstr>
      <vt:lpstr>TANI</vt:lpstr>
      <vt:lpstr>TANI</vt:lpstr>
      <vt:lpstr>LABORATUVAR TANI</vt:lpstr>
      <vt:lpstr>TANI</vt:lpstr>
      <vt:lpstr>LABORATUVAR TANI</vt:lpstr>
      <vt:lpstr>İDRAR ANALİZİNİN KÜLTÜRE GÖRE DUYARLILIK VE ÖZGÜLLÜĞÜ</vt:lpstr>
      <vt:lpstr>GÖRÜNTÜLEME</vt:lpstr>
      <vt:lpstr>GÖRÜNTÜLEME</vt:lpstr>
      <vt:lpstr>GÖRÜNTÜLEME</vt:lpstr>
      <vt:lpstr>GÖRÜNTÜLEME</vt:lpstr>
      <vt:lpstr>GÖRÜNTÜLEME-VSUG</vt:lpstr>
      <vt:lpstr>KOMPLİKASYONLAR</vt:lpstr>
      <vt:lpstr>KOMPLİKASYONLAR</vt:lpstr>
      <vt:lpstr>TEDAVİ-Genel İlkeler</vt:lpstr>
      <vt:lpstr>TEDAVİ</vt:lpstr>
      <vt:lpstr>TEDAVİ</vt:lpstr>
      <vt:lpstr>TEDAVİ</vt:lpstr>
      <vt:lpstr>TEDAVİ</vt:lpstr>
      <vt:lpstr>TEDAVİ</vt:lpstr>
      <vt:lpstr>İdrar yolu enfeksiyonunun ampirik tedavisinde önerilen oral ve parenteral antibiyotikler</vt:lpstr>
      <vt:lpstr>TEKRARLAYAN ENFEKSİYON</vt:lpstr>
      <vt:lpstr>TEKRARLAYAN ENFEKSİYON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İDRAR YOLU ENFEKSİYONLARI</dc:title>
  <dc:creator>SAMSUNG</dc:creator>
  <cp:lastModifiedBy>SAMSUNG</cp:lastModifiedBy>
  <cp:revision>129</cp:revision>
  <dcterms:created xsi:type="dcterms:W3CDTF">2021-12-19T08:45:16Z</dcterms:created>
  <dcterms:modified xsi:type="dcterms:W3CDTF">2021-12-28T09:55:37Z</dcterms:modified>
</cp:coreProperties>
</file>