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292" r:id="rId31"/>
    <p:sldId id="29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98CE7-1299-4648-AB84-CA8418B8768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F186B1A0-5D62-417B-9AEA-6AC161491C14}">
      <dgm:prSet phldrT="[Metin]" custT="1"/>
      <dgm:spPr/>
      <dgm:t>
        <a:bodyPr/>
        <a:lstStyle/>
        <a:p>
          <a:r>
            <a:rPr lang="tr-TR" sz="1400" dirty="0"/>
            <a:t>Etkili / yeterli sıklıkta meme ucunun uyarılması ve emzirme </a:t>
          </a:r>
        </a:p>
      </dgm:t>
    </dgm:pt>
    <dgm:pt modelId="{7AC5D6EC-5942-46B1-ABB9-9DE00B4E29B6}" type="parTrans" cxnId="{C291F194-DE67-46EB-99D8-2BF3E51D2527}">
      <dgm:prSet/>
      <dgm:spPr/>
      <dgm:t>
        <a:bodyPr/>
        <a:lstStyle/>
        <a:p>
          <a:endParaRPr lang="tr-TR"/>
        </a:p>
      </dgm:t>
    </dgm:pt>
    <dgm:pt modelId="{D73583F0-B406-4E77-BCEB-28674681021B}" type="sibTrans" cxnId="{C291F194-DE67-46EB-99D8-2BF3E51D2527}">
      <dgm:prSet/>
      <dgm:spPr/>
      <dgm:t>
        <a:bodyPr/>
        <a:lstStyle/>
        <a:p>
          <a:endParaRPr lang="tr-TR"/>
        </a:p>
      </dgm:t>
    </dgm:pt>
    <dgm:pt modelId="{362A25DE-ADBD-42A5-A2F3-183F86561E6A}">
      <dgm:prSet phldrT="[Metin]" custT="1"/>
      <dgm:spPr/>
      <dgm:t>
        <a:bodyPr/>
        <a:lstStyle/>
        <a:p>
          <a:r>
            <a:rPr lang="tr-TR" sz="1200" dirty="0"/>
            <a:t>Yeterli hormon ve hormon reseptörleri </a:t>
          </a:r>
        </a:p>
      </dgm:t>
    </dgm:pt>
    <dgm:pt modelId="{388E9689-7E70-4EA4-8C3F-0AC5D0458E3A}" type="parTrans" cxnId="{5EFA6097-C4A6-4440-B23E-39E4D8543144}">
      <dgm:prSet/>
      <dgm:spPr/>
      <dgm:t>
        <a:bodyPr/>
        <a:lstStyle/>
        <a:p>
          <a:endParaRPr lang="tr-TR"/>
        </a:p>
      </dgm:t>
    </dgm:pt>
    <dgm:pt modelId="{B3372788-FA76-42CF-8A19-728CFD95C9AB}" type="sibTrans" cxnId="{5EFA6097-C4A6-4440-B23E-39E4D8543144}">
      <dgm:prSet/>
      <dgm:spPr/>
      <dgm:t>
        <a:bodyPr/>
        <a:lstStyle/>
        <a:p>
          <a:endParaRPr lang="tr-TR"/>
        </a:p>
      </dgm:t>
    </dgm:pt>
    <dgm:pt modelId="{ACC2244B-73B1-4855-A32A-1FA37EC368AE}">
      <dgm:prSet phldrT="[Metin]" custT="1"/>
      <dgm:spPr/>
      <dgm:t>
        <a:bodyPr/>
        <a:lstStyle/>
        <a:p>
          <a:r>
            <a:rPr lang="tr-TR" sz="1400" dirty="0"/>
            <a:t>Süt kanalları ve sinir yolağı gelişmiş </a:t>
          </a:r>
          <a:r>
            <a:rPr lang="tr-TR" sz="1400" dirty="0" err="1"/>
            <a:t>glandüler</a:t>
          </a:r>
          <a:r>
            <a:rPr lang="tr-TR" sz="1400" dirty="0"/>
            <a:t> doku</a:t>
          </a:r>
        </a:p>
      </dgm:t>
    </dgm:pt>
    <dgm:pt modelId="{454C724D-58A7-480A-AAAC-CDDC30589039}" type="parTrans" cxnId="{61E5BB6C-5EBA-409B-A913-D48BA1B0C65C}">
      <dgm:prSet/>
      <dgm:spPr/>
      <dgm:t>
        <a:bodyPr/>
        <a:lstStyle/>
        <a:p>
          <a:endParaRPr lang="tr-TR"/>
        </a:p>
      </dgm:t>
    </dgm:pt>
    <dgm:pt modelId="{CF89C9F0-36C9-449F-897A-A9A001E42324}" type="sibTrans" cxnId="{61E5BB6C-5EBA-409B-A913-D48BA1B0C65C}">
      <dgm:prSet/>
      <dgm:spPr/>
      <dgm:t>
        <a:bodyPr/>
        <a:lstStyle/>
        <a:p>
          <a:endParaRPr lang="tr-TR"/>
        </a:p>
      </dgm:t>
    </dgm:pt>
    <dgm:pt modelId="{56089926-FA99-4246-B685-0E7B33B294B3}" type="pres">
      <dgm:prSet presAssocID="{FDE98CE7-1299-4648-AB84-CA8418B876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5C2E84-7E60-4195-871F-246DF497D82E}" type="pres">
      <dgm:prSet presAssocID="{F186B1A0-5D62-417B-9AEA-6AC161491C1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97AAF9-AAC4-4DF0-B0BD-A6AFF88F5B02}" type="pres">
      <dgm:prSet presAssocID="{F186B1A0-5D62-417B-9AEA-6AC161491C14}" presName="gear1srcNode" presStyleLbl="node1" presStyleIdx="0" presStyleCnt="3"/>
      <dgm:spPr/>
      <dgm:t>
        <a:bodyPr/>
        <a:lstStyle/>
        <a:p>
          <a:endParaRPr lang="tr-TR"/>
        </a:p>
      </dgm:t>
    </dgm:pt>
    <dgm:pt modelId="{982A07CC-2A43-4D86-8ED3-521C1292B232}" type="pres">
      <dgm:prSet presAssocID="{F186B1A0-5D62-417B-9AEA-6AC161491C14}" presName="gear1dstNode" presStyleLbl="node1" presStyleIdx="0" presStyleCnt="3"/>
      <dgm:spPr/>
      <dgm:t>
        <a:bodyPr/>
        <a:lstStyle/>
        <a:p>
          <a:endParaRPr lang="tr-TR"/>
        </a:p>
      </dgm:t>
    </dgm:pt>
    <dgm:pt modelId="{3D20F78C-EC0D-48EE-9DF9-9852DF050FDE}" type="pres">
      <dgm:prSet presAssocID="{362A25DE-ADBD-42A5-A2F3-183F86561E6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799F21-B4F3-4058-A170-9DEA0B4673DE}" type="pres">
      <dgm:prSet presAssocID="{362A25DE-ADBD-42A5-A2F3-183F86561E6A}" presName="gear2srcNode" presStyleLbl="node1" presStyleIdx="1" presStyleCnt="3"/>
      <dgm:spPr/>
      <dgm:t>
        <a:bodyPr/>
        <a:lstStyle/>
        <a:p>
          <a:endParaRPr lang="tr-TR"/>
        </a:p>
      </dgm:t>
    </dgm:pt>
    <dgm:pt modelId="{AE5B4809-E49D-4EFD-9FAF-BB9F489A601F}" type="pres">
      <dgm:prSet presAssocID="{362A25DE-ADBD-42A5-A2F3-183F86561E6A}" presName="gear2dstNode" presStyleLbl="node1" presStyleIdx="1" presStyleCnt="3"/>
      <dgm:spPr/>
      <dgm:t>
        <a:bodyPr/>
        <a:lstStyle/>
        <a:p>
          <a:endParaRPr lang="tr-TR"/>
        </a:p>
      </dgm:t>
    </dgm:pt>
    <dgm:pt modelId="{DA4FF366-20A8-4710-8967-182EBFA66A1F}" type="pres">
      <dgm:prSet presAssocID="{ACC2244B-73B1-4855-A32A-1FA37EC368AE}" presName="gear3" presStyleLbl="node1" presStyleIdx="2" presStyleCnt="3" custScaleX="126341" custScaleY="124685" custLinFactNeighborX="5377" custLinFactNeighborY="-1536"/>
      <dgm:spPr/>
      <dgm:t>
        <a:bodyPr/>
        <a:lstStyle/>
        <a:p>
          <a:endParaRPr lang="tr-TR"/>
        </a:p>
      </dgm:t>
    </dgm:pt>
    <dgm:pt modelId="{F489F88A-2267-40F2-8F39-B3F017948D70}" type="pres">
      <dgm:prSet presAssocID="{ACC2244B-73B1-4855-A32A-1FA37EC368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C8861-6CAF-49F9-96E8-52FB7D94E63E}" type="pres">
      <dgm:prSet presAssocID="{ACC2244B-73B1-4855-A32A-1FA37EC368AE}" presName="gear3srcNode" presStyleLbl="node1" presStyleIdx="2" presStyleCnt="3"/>
      <dgm:spPr/>
      <dgm:t>
        <a:bodyPr/>
        <a:lstStyle/>
        <a:p>
          <a:endParaRPr lang="tr-TR"/>
        </a:p>
      </dgm:t>
    </dgm:pt>
    <dgm:pt modelId="{09B66921-210F-4428-B89D-E7DF7657E406}" type="pres">
      <dgm:prSet presAssocID="{ACC2244B-73B1-4855-A32A-1FA37EC368AE}" presName="gear3dstNode" presStyleLbl="node1" presStyleIdx="2" presStyleCnt="3"/>
      <dgm:spPr/>
      <dgm:t>
        <a:bodyPr/>
        <a:lstStyle/>
        <a:p>
          <a:endParaRPr lang="tr-TR"/>
        </a:p>
      </dgm:t>
    </dgm:pt>
    <dgm:pt modelId="{AD78E0F7-4738-45D5-AB82-92574FBF8D05}" type="pres">
      <dgm:prSet presAssocID="{D73583F0-B406-4E77-BCEB-28674681021B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E890E71E-09C3-40C5-84E1-A07EA4A08F13}" type="pres">
      <dgm:prSet presAssocID="{B3372788-FA76-42CF-8A19-728CFD95C9AB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53EA0B0B-360A-437F-80C1-B8639B9508A6}" type="pres">
      <dgm:prSet presAssocID="{CF89C9F0-36C9-449F-897A-A9A001E42324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AE541AF3-793D-4F1B-95A0-ED4C5F499417}" type="presOf" srcId="{D73583F0-B406-4E77-BCEB-28674681021B}" destId="{AD78E0F7-4738-45D5-AB82-92574FBF8D05}" srcOrd="0" destOrd="0" presId="urn:microsoft.com/office/officeart/2005/8/layout/gear1"/>
    <dgm:cxn modelId="{1C513CD3-D495-440B-8469-F1433D8331A8}" type="presOf" srcId="{ACC2244B-73B1-4855-A32A-1FA37EC368AE}" destId="{DA4FF366-20A8-4710-8967-182EBFA66A1F}" srcOrd="0" destOrd="0" presId="urn:microsoft.com/office/officeart/2005/8/layout/gear1"/>
    <dgm:cxn modelId="{D24F7B43-5DF4-4462-80B4-A259C868263B}" type="presOf" srcId="{FDE98CE7-1299-4648-AB84-CA8418B8768D}" destId="{56089926-FA99-4246-B685-0E7B33B294B3}" srcOrd="0" destOrd="0" presId="urn:microsoft.com/office/officeart/2005/8/layout/gear1"/>
    <dgm:cxn modelId="{89A22B33-FBBF-40DD-84E3-0B17C66A5AA6}" type="presOf" srcId="{ACC2244B-73B1-4855-A32A-1FA37EC368AE}" destId="{09B66921-210F-4428-B89D-E7DF7657E406}" srcOrd="3" destOrd="0" presId="urn:microsoft.com/office/officeart/2005/8/layout/gear1"/>
    <dgm:cxn modelId="{CA595FD7-890C-48B6-9C6A-C2EDAA8FC38D}" type="presOf" srcId="{362A25DE-ADBD-42A5-A2F3-183F86561E6A}" destId="{FC799F21-B4F3-4058-A170-9DEA0B4673DE}" srcOrd="1" destOrd="0" presId="urn:microsoft.com/office/officeart/2005/8/layout/gear1"/>
    <dgm:cxn modelId="{780F51AB-FCC6-4A60-B768-C552FC77F272}" type="presOf" srcId="{ACC2244B-73B1-4855-A32A-1FA37EC368AE}" destId="{F489F88A-2267-40F2-8F39-B3F017948D70}" srcOrd="1" destOrd="0" presId="urn:microsoft.com/office/officeart/2005/8/layout/gear1"/>
    <dgm:cxn modelId="{A9BF0723-9655-4B97-AFBD-2E3E1BD375D6}" type="presOf" srcId="{362A25DE-ADBD-42A5-A2F3-183F86561E6A}" destId="{3D20F78C-EC0D-48EE-9DF9-9852DF050FDE}" srcOrd="0" destOrd="0" presId="urn:microsoft.com/office/officeart/2005/8/layout/gear1"/>
    <dgm:cxn modelId="{2790194D-5A32-4D24-AD48-B6224C9BB836}" type="presOf" srcId="{ACC2244B-73B1-4855-A32A-1FA37EC368AE}" destId="{EBDC8861-6CAF-49F9-96E8-52FB7D94E63E}" srcOrd="2" destOrd="0" presId="urn:microsoft.com/office/officeart/2005/8/layout/gear1"/>
    <dgm:cxn modelId="{30D81C03-018F-47D5-90E6-BF3453204162}" type="presOf" srcId="{F186B1A0-5D62-417B-9AEA-6AC161491C14}" destId="{982A07CC-2A43-4D86-8ED3-521C1292B232}" srcOrd="2" destOrd="0" presId="urn:microsoft.com/office/officeart/2005/8/layout/gear1"/>
    <dgm:cxn modelId="{D45B6A79-0C4A-446E-8204-92E7CF2CA2E1}" type="presOf" srcId="{CF89C9F0-36C9-449F-897A-A9A001E42324}" destId="{53EA0B0B-360A-437F-80C1-B8639B9508A6}" srcOrd="0" destOrd="0" presId="urn:microsoft.com/office/officeart/2005/8/layout/gear1"/>
    <dgm:cxn modelId="{5EFA6097-C4A6-4440-B23E-39E4D8543144}" srcId="{FDE98CE7-1299-4648-AB84-CA8418B8768D}" destId="{362A25DE-ADBD-42A5-A2F3-183F86561E6A}" srcOrd="1" destOrd="0" parTransId="{388E9689-7E70-4EA4-8C3F-0AC5D0458E3A}" sibTransId="{B3372788-FA76-42CF-8A19-728CFD95C9AB}"/>
    <dgm:cxn modelId="{195C86EB-99DF-4E7A-B5DF-7F0388193255}" type="presOf" srcId="{362A25DE-ADBD-42A5-A2F3-183F86561E6A}" destId="{AE5B4809-E49D-4EFD-9FAF-BB9F489A601F}" srcOrd="2" destOrd="0" presId="urn:microsoft.com/office/officeart/2005/8/layout/gear1"/>
    <dgm:cxn modelId="{61E5BB6C-5EBA-409B-A913-D48BA1B0C65C}" srcId="{FDE98CE7-1299-4648-AB84-CA8418B8768D}" destId="{ACC2244B-73B1-4855-A32A-1FA37EC368AE}" srcOrd="2" destOrd="0" parTransId="{454C724D-58A7-480A-AAAC-CDDC30589039}" sibTransId="{CF89C9F0-36C9-449F-897A-A9A001E42324}"/>
    <dgm:cxn modelId="{650C1360-9344-486A-AABC-AC7591190FD2}" type="presOf" srcId="{B3372788-FA76-42CF-8A19-728CFD95C9AB}" destId="{E890E71E-09C3-40C5-84E1-A07EA4A08F13}" srcOrd="0" destOrd="0" presId="urn:microsoft.com/office/officeart/2005/8/layout/gear1"/>
    <dgm:cxn modelId="{C291F194-DE67-46EB-99D8-2BF3E51D2527}" srcId="{FDE98CE7-1299-4648-AB84-CA8418B8768D}" destId="{F186B1A0-5D62-417B-9AEA-6AC161491C14}" srcOrd="0" destOrd="0" parTransId="{7AC5D6EC-5942-46B1-ABB9-9DE00B4E29B6}" sibTransId="{D73583F0-B406-4E77-BCEB-28674681021B}"/>
    <dgm:cxn modelId="{18385742-C89E-486B-ACE1-A5A434CF5768}" type="presOf" srcId="{F186B1A0-5D62-417B-9AEA-6AC161491C14}" destId="{EE97AAF9-AAC4-4DF0-B0BD-A6AFF88F5B02}" srcOrd="1" destOrd="0" presId="urn:microsoft.com/office/officeart/2005/8/layout/gear1"/>
    <dgm:cxn modelId="{2A505146-7EFF-4883-9005-E67E1BD8110A}" type="presOf" srcId="{F186B1A0-5D62-417B-9AEA-6AC161491C14}" destId="{A45C2E84-7E60-4195-871F-246DF497D82E}" srcOrd="0" destOrd="0" presId="urn:microsoft.com/office/officeart/2005/8/layout/gear1"/>
    <dgm:cxn modelId="{A87BDD9E-592D-4722-AF2E-4E211A3FC776}" type="presParOf" srcId="{56089926-FA99-4246-B685-0E7B33B294B3}" destId="{A45C2E84-7E60-4195-871F-246DF497D82E}" srcOrd="0" destOrd="0" presId="urn:microsoft.com/office/officeart/2005/8/layout/gear1"/>
    <dgm:cxn modelId="{A361D2A1-94B8-4BF7-98FF-638D156E3BBC}" type="presParOf" srcId="{56089926-FA99-4246-B685-0E7B33B294B3}" destId="{EE97AAF9-AAC4-4DF0-B0BD-A6AFF88F5B02}" srcOrd="1" destOrd="0" presId="urn:microsoft.com/office/officeart/2005/8/layout/gear1"/>
    <dgm:cxn modelId="{090B4EFE-8E30-49B4-97A4-220429451012}" type="presParOf" srcId="{56089926-FA99-4246-B685-0E7B33B294B3}" destId="{982A07CC-2A43-4D86-8ED3-521C1292B232}" srcOrd="2" destOrd="0" presId="urn:microsoft.com/office/officeart/2005/8/layout/gear1"/>
    <dgm:cxn modelId="{3D31A1B2-DF0A-41CD-BE16-0E92E43FC4ED}" type="presParOf" srcId="{56089926-FA99-4246-B685-0E7B33B294B3}" destId="{3D20F78C-EC0D-48EE-9DF9-9852DF050FDE}" srcOrd="3" destOrd="0" presId="urn:microsoft.com/office/officeart/2005/8/layout/gear1"/>
    <dgm:cxn modelId="{7F209432-CB7C-4C02-9A30-5EA192462BFE}" type="presParOf" srcId="{56089926-FA99-4246-B685-0E7B33B294B3}" destId="{FC799F21-B4F3-4058-A170-9DEA0B4673DE}" srcOrd="4" destOrd="0" presId="urn:microsoft.com/office/officeart/2005/8/layout/gear1"/>
    <dgm:cxn modelId="{E04414A3-FA30-4DB0-A0A2-376B44F9DFD0}" type="presParOf" srcId="{56089926-FA99-4246-B685-0E7B33B294B3}" destId="{AE5B4809-E49D-4EFD-9FAF-BB9F489A601F}" srcOrd="5" destOrd="0" presId="urn:microsoft.com/office/officeart/2005/8/layout/gear1"/>
    <dgm:cxn modelId="{A546398F-5DAC-4356-AC21-92D75CC7C02F}" type="presParOf" srcId="{56089926-FA99-4246-B685-0E7B33B294B3}" destId="{DA4FF366-20A8-4710-8967-182EBFA66A1F}" srcOrd="6" destOrd="0" presId="urn:microsoft.com/office/officeart/2005/8/layout/gear1"/>
    <dgm:cxn modelId="{1637E935-6B90-4035-90C5-AA2BE3945210}" type="presParOf" srcId="{56089926-FA99-4246-B685-0E7B33B294B3}" destId="{F489F88A-2267-40F2-8F39-B3F017948D70}" srcOrd="7" destOrd="0" presId="urn:microsoft.com/office/officeart/2005/8/layout/gear1"/>
    <dgm:cxn modelId="{09E5D69E-4394-460C-988C-7CE78CC4763D}" type="presParOf" srcId="{56089926-FA99-4246-B685-0E7B33B294B3}" destId="{EBDC8861-6CAF-49F9-96E8-52FB7D94E63E}" srcOrd="8" destOrd="0" presId="urn:microsoft.com/office/officeart/2005/8/layout/gear1"/>
    <dgm:cxn modelId="{FBA6CC02-A700-419A-8143-C3978F9D0A69}" type="presParOf" srcId="{56089926-FA99-4246-B685-0E7B33B294B3}" destId="{09B66921-210F-4428-B89D-E7DF7657E406}" srcOrd="9" destOrd="0" presId="urn:microsoft.com/office/officeart/2005/8/layout/gear1"/>
    <dgm:cxn modelId="{62C83A33-4F05-4086-8FDC-56E39B46078F}" type="presParOf" srcId="{56089926-FA99-4246-B685-0E7B33B294B3}" destId="{AD78E0F7-4738-45D5-AB82-92574FBF8D05}" srcOrd="10" destOrd="0" presId="urn:microsoft.com/office/officeart/2005/8/layout/gear1"/>
    <dgm:cxn modelId="{727D67C1-8F0A-486F-965F-40BAD7363A8A}" type="presParOf" srcId="{56089926-FA99-4246-B685-0E7B33B294B3}" destId="{E890E71E-09C3-40C5-84E1-A07EA4A08F13}" srcOrd="11" destOrd="0" presId="urn:microsoft.com/office/officeart/2005/8/layout/gear1"/>
    <dgm:cxn modelId="{142804F3-BF0C-463D-A5C2-89229F752FB1}" type="presParOf" srcId="{56089926-FA99-4246-B685-0E7B33B294B3}" destId="{53EA0B0B-360A-437F-80C1-B8639B9508A6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C30CE-751C-46D9-B583-85635AE5769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4850B2B-D7FF-45BD-B30E-EDFF829B0ED2}" type="pres">
      <dgm:prSet presAssocID="{412C30CE-751C-46D9-B583-85635AE5769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8AE0AF2-8188-472E-87B9-B5EB71567F4D}" type="presOf" srcId="{412C30CE-751C-46D9-B583-85635AE5769B}" destId="{24850B2B-D7FF-45BD-B30E-EDFF829B0ED2}" srcOrd="0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9B1391-FE3C-4691-8BCE-BCCB98C10945}" type="datetimeFigureOut">
              <a:rPr lang="tr-TR" smtClean="0"/>
              <a:t>2.10.2022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5A3FE6-8D7E-4CE2-972A-3510E4B7288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314591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ANNE SÜTÜ , EMZİRME YÖNTEMLERİ VE TAMAMLAYICI BESLENME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5000628" y="4541328"/>
            <a:ext cx="430371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İnt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Dr.BURAK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ÇELENK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351867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ANNE SÜTÜ İÇERİĞİ VE YAPIMI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Anne sütü bileşimi , D vitamini dışında ilk 6 ayda bebeğin tüm gereksinimlerini karşılayacak niteliktedir.</a:t>
            </a:r>
          </a:p>
          <a:p>
            <a:r>
              <a:rPr lang="tr-TR" dirty="0" smtClean="0"/>
              <a:t>Anne sütü , inek sütü ya da inek sütünden yapılan formül sütlerden çok daha kolay sindirilir ve bu nedenle mide daha kısa sürede boşalır.</a:t>
            </a:r>
          </a:p>
          <a:p>
            <a:r>
              <a:rPr lang="tr-TR" dirty="0" smtClean="0"/>
              <a:t>Anne sütü içeriği , annenin beslenmesinden bağımsız olarak bebeğin gereksinimlerine göre düzenlenir.</a:t>
            </a:r>
          </a:p>
          <a:p>
            <a:r>
              <a:rPr lang="tr-TR" dirty="0" smtClean="0"/>
              <a:t>Erken doğan bebeklerin annelerinin sütleri </a:t>
            </a:r>
            <a:r>
              <a:rPr lang="tr-TR" dirty="0" err="1" smtClean="0"/>
              <a:t>preterm</a:t>
            </a:r>
            <a:r>
              <a:rPr lang="tr-TR" dirty="0" smtClean="0"/>
              <a:t> bebekler için uygundur.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Doğumdan sonraki ilk 7 gün üretilen süt kolostrum ( ağız sütü ) olarak adlandırılır.</a:t>
            </a:r>
          </a:p>
          <a:p>
            <a:r>
              <a:rPr lang="tr-TR" dirty="0" smtClean="0"/>
              <a:t>Bu süt sarımsı  ;  protein , mineral ve vitaminlerden zengindir.</a:t>
            </a:r>
          </a:p>
          <a:p>
            <a:r>
              <a:rPr lang="tr-TR" dirty="0" smtClean="0"/>
              <a:t>Sarımsı renk yüksek beta </a:t>
            </a:r>
            <a:r>
              <a:rPr lang="tr-TR" dirty="0" err="1" smtClean="0"/>
              <a:t>karoten</a:t>
            </a:r>
            <a:r>
              <a:rPr lang="tr-TR" dirty="0" smtClean="0"/>
              <a:t> düzeyinden kaynaklanmaktadır.</a:t>
            </a:r>
          </a:p>
          <a:p>
            <a:r>
              <a:rPr lang="tr-TR" dirty="0" smtClean="0"/>
              <a:t>Kolostrum protein içeriğinde bebeği hastalıklara karşı koruyucu antikorlar özellikle </a:t>
            </a:r>
            <a:r>
              <a:rPr lang="tr-TR" dirty="0" err="1" smtClean="0"/>
              <a:t>IgA</a:t>
            </a:r>
            <a:r>
              <a:rPr lang="tr-TR" dirty="0" smtClean="0"/>
              <a:t> ve barsak </a:t>
            </a:r>
            <a:r>
              <a:rPr lang="tr-TR" dirty="0" err="1" smtClean="0"/>
              <a:t>epitelinin</a:t>
            </a:r>
            <a:r>
              <a:rPr lang="tr-TR" dirty="0" smtClean="0"/>
              <a:t> direncini arttırıcı maddeler bulunur.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xmlns="" id="{6EEECBDD-2964-42DC-8647-45E5CA262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27" y="1598007"/>
            <a:ext cx="7120745" cy="443827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Anne sütünün içeriği bebek emerken değişir.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Emzirme başlangıcında karbonhidrattan zengin bir süt ( </a:t>
            </a:r>
            <a:r>
              <a:rPr lang="tr-TR" dirty="0" err="1" smtClean="0">
                <a:solidFill>
                  <a:schemeClr val="tx1"/>
                </a:solidFill>
              </a:rPr>
              <a:t>önsüt</a:t>
            </a:r>
            <a:r>
              <a:rPr lang="tr-TR" dirty="0" smtClean="0">
                <a:solidFill>
                  <a:schemeClr val="tx1"/>
                </a:solidFill>
              </a:rPr>
              <a:t> ) , emzirmenin sonunda ise yağdan zengin bir süt ( </a:t>
            </a:r>
            <a:r>
              <a:rPr lang="tr-TR" dirty="0" err="1" smtClean="0">
                <a:solidFill>
                  <a:schemeClr val="tx1"/>
                </a:solidFill>
              </a:rPr>
              <a:t>sonsüt</a:t>
            </a:r>
            <a:r>
              <a:rPr lang="tr-TR" dirty="0" smtClean="0">
                <a:solidFill>
                  <a:schemeClr val="tx1"/>
                </a:solidFill>
              </a:rPr>
              <a:t> ) salgılanır.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1"/>
                </a:solidFill>
              </a:rPr>
              <a:t>‘ </a:t>
            </a:r>
            <a:r>
              <a:rPr lang="tr-TR" dirty="0" err="1" smtClean="0">
                <a:solidFill>
                  <a:schemeClr val="tx1"/>
                </a:solidFill>
              </a:rPr>
              <a:t>Sonsüt</a:t>
            </a:r>
            <a:r>
              <a:rPr lang="tr-TR" dirty="0" smtClean="0">
                <a:solidFill>
                  <a:schemeClr val="tx1"/>
                </a:solidFill>
              </a:rPr>
              <a:t> ‘ e değişme zamanı , bebeğin emme gücüne bağlı olarak farklı olması sebebi ile , bebeğin yağdan zengin </a:t>
            </a:r>
            <a:r>
              <a:rPr lang="tr-TR" dirty="0" err="1" smtClean="0">
                <a:solidFill>
                  <a:schemeClr val="tx1"/>
                </a:solidFill>
              </a:rPr>
              <a:t>sonsütü</a:t>
            </a:r>
            <a:r>
              <a:rPr lang="tr-TR" dirty="0" smtClean="0">
                <a:solidFill>
                  <a:schemeClr val="tx1"/>
                </a:solidFill>
              </a:rPr>
              <a:t> yeterince alabilmesi için , her öğünde bir memenin bebek tokluk hissedip kendiliğinden memeden ayrılana dek emzirilmesi önerilir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YETERSİZ SÜT ÜRETİMİ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Yetersiz süt üretiminin en önemli </a:t>
            </a:r>
            <a:r>
              <a:rPr lang="tr-TR" dirty="0" smtClean="0"/>
              <a:t>nedeni emzirme </a:t>
            </a:r>
            <a:r>
              <a:rPr lang="tr-TR" dirty="0" smtClean="0"/>
              <a:t>yetersizliği !!</a:t>
            </a:r>
          </a:p>
          <a:p>
            <a:r>
              <a:rPr lang="tr-TR" dirty="0" smtClean="0"/>
              <a:t>Annelerin çoğu ( %35 ) </a:t>
            </a:r>
            <a:r>
              <a:rPr lang="tr-TR" dirty="0" err="1" smtClean="0"/>
              <a:t>postpartum</a:t>
            </a:r>
            <a:r>
              <a:rPr lang="tr-TR" dirty="0" smtClean="0"/>
              <a:t> ilk haftada yetersiz süt algısı nedeniyle bebeklerine mama veriyor ; </a:t>
            </a:r>
          </a:p>
          <a:p>
            <a:r>
              <a:rPr lang="tr-TR" dirty="0" smtClean="0"/>
              <a:t>Anne en çok bebeğinden gelen ipuçlarını değerlendiriyor 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D32AD15-9DD5-4A50-B4DB-A4561CC0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YETERLİ SÜT ÜRETİMİ İÇİN 3D KURALI</a:t>
            </a:r>
            <a:endParaRPr lang="tr-T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F5F3CB-4A54-49B0-8565-4ADDF3FB4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DESİRE : Annenin istekli olması</a:t>
            </a:r>
          </a:p>
          <a:p>
            <a:r>
              <a:rPr lang="tr-TR" dirty="0"/>
              <a:t>DEMAND : Bebeğin talep etmesi</a:t>
            </a:r>
          </a:p>
          <a:p>
            <a:r>
              <a:rPr lang="tr-TR" dirty="0"/>
              <a:t>DRAİN : Göğsün iyi boşaltılması 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xmlns="" id="{2C51119F-CDB9-430C-9C5E-314AC06A8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4448215"/>
              </p:ext>
            </p:extLst>
          </p:nvPr>
        </p:nvGraphicFramePr>
        <p:xfrm>
          <a:off x="3190398" y="1408930"/>
          <a:ext cx="4439478" cy="456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ebe Okulu - Home | Facebook">
            <a:extLst>
              <a:ext uri="{FF2B5EF4-FFF2-40B4-BE49-F238E27FC236}">
                <a16:creationId xmlns:a16="http://schemas.microsoft.com/office/drawing/2014/main" xmlns="" id="{CC6792B4-B0D7-41C2-A9F4-E44D66B1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357298"/>
            <a:ext cx="160734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şyerlerinde Emzirme Odası ve Kreş Zorunluluğu - iskanunu.com">
            <a:extLst>
              <a:ext uri="{FF2B5EF4-FFF2-40B4-BE49-F238E27FC236}">
                <a16:creationId xmlns:a16="http://schemas.microsoft.com/office/drawing/2014/main" xmlns="" id="{87B7502E-5F2D-47B7-A9AE-84DDD143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886" y="4573749"/>
            <a:ext cx="2350979" cy="17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6BF038D-7AF6-446A-A730-7B2AA7376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560" y="5075277"/>
            <a:ext cx="213598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54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3A2B98D-49D1-4876-8B6F-5268C855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45BA130-FA78-41D6-A764-029D6354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26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Emzirme tekniği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Anne sütü yapımı , annenin beslenmesinden bağımsız olarak bebeğin doğru teknik ve sık aralarla emzirilmesi sonucu artar.</a:t>
            </a:r>
          </a:p>
          <a:p>
            <a:r>
              <a:rPr lang="tr-TR" dirty="0" smtClean="0"/>
              <a:t>Doğru emzirme tekniğinde anne kucağında bebeğin memeyi kavraması açısından aşağıdaki noktalara dikkat edilmelidir ;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Bebeğin başı ve vücudu aynı doğrultuda , düz bir hat üzerinde olmalı 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Bebeğin burnu , meme başının hizasında olacak şekilde yüzü memeye bakmalı 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Anne bebeği kendi vücuduna yakın tutmalı 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Anne , işaret parmağı ile memeyi alttan desteklemeli , başparmak memenin üstünde olmalı ve meme ucu ile bebeğin dudaklarına dokunmalı .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Bebek ağzını genişçe açtığında , bebeği alt dudağı meme ucunun altına gelecek şekilde çabucak memeye yaklaştırılmalı .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Bebek , ağzıyla yalnız meme ucuna değil etrafındaki kahverengi alanı ( </a:t>
            </a:r>
            <a:r>
              <a:rPr lang="tr-TR" dirty="0" err="1" smtClean="0"/>
              <a:t>aerola</a:t>
            </a:r>
            <a:r>
              <a:rPr lang="tr-TR" dirty="0" smtClean="0"/>
              <a:t> ) da kavramalı , alt dudak dışa kıvrık olmalı , çenesi memeye dayanmalıdır.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zirme Pozisyonları – Bebaby - Anne ve Bebek Eğitimi">
            <a:extLst>
              <a:ext uri="{FF2B5EF4-FFF2-40B4-BE49-F238E27FC236}">
                <a16:creationId xmlns:a16="http://schemas.microsoft.com/office/drawing/2014/main" xmlns="" id="{BE01579C-1970-467D-B1A8-F8BF7125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28604"/>
            <a:ext cx="2944001" cy="31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beğinizin Bakımına ve Sağlığına Dair Herşey: Emzirme Pozisyonları">
            <a:extLst>
              <a:ext uri="{FF2B5EF4-FFF2-40B4-BE49-F238E27FC236}">
                <a16:creationId xmlns:a16="http://schemas.microsoft.com/office/drawing/2014/main" xmlns="" id="{301720FB-37A3-4B6C-BA28-83243C76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940" y="4161184"/>
            <a:ext cx="3934262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zirme Hakkında Bilgiler">
            <a:extLst>
              <a:ext uri="{FF2B5EF4-FFF2-40B4-BE49-F238E27FC236}">
                <a16:creationId xmlns:a16="http://schemas.microsoft.com/office/drawing/2014/main" xmlns="" id="{DE11CB14-4724-430F-8260-F745A085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2786"/>
            <a:ext cx="2676380" cy="39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ğru Emzirme Nasıl Olmalıdır? Emzirme Teknikleri nelerdir? - Gündem -  Ege.net">
            <a:extLst>
              <a:ext uri="{FF2B5EF4-FFF2-40B4-BE49-F238E27FC236}">
                <a16:creationId xmlns:a16="http://schemas.microsoft.com/office/drawing/2014/main" xmlns="" id="{BC2E2C0B-9071-4A42-9107-0B5379E1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92" y="3880674"/>
            <a:ext cx="2944001" cy="26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84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70C0"/>
                </a:solidFill>
              </a:rPr>
              <a:t>Emzirme sıklığı ve süresi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Bebek göğsü iyi tuttuğu sürece emzirmenin sıklığı ve süresinin kısıtlanmaması önemlidir. </a:t>
            </a:r>
          </a:p>
          <a:p>
            <a:pPr marL="0" indent="0">
              <a:buNone/>
            </a:pPr>
            <a:r>
              <a:rPr lang="tr-TR" sz="2800" dirty="0" smtClean="0"/>
              <a:t>    ‘ Kısıtlanmamış besleme / bebek yönetiminde / talep ettikçe besleme ‘</a:t>
            </a:r>
          </a:p>
          <a:p>
            <a:r>
              <a:rPr lang="tr-TR" sz="2800" dirty="0" smtClean="0"/>
              <a:t>İlk 6 ay SAS ile beslerken gündüz veya gece bebek istediği sıklık ve sürece emzirilmelidir.</a:t>
            </a:r>
          </a:p>
          <a:p>
            <a:r>
              <a:rPr lang="tr-TR" sz="2800" dirty="0" smtClean="0"/>
              <a:t>İlk 6 ay süt üretim miktarı ortalama 800 ml/gün ( 440 – 1220 ml/gün 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Kadınların %99 ‘ unda süt üretme yetisi , aynı anda iki bebek büyütecek kadar fazladır. </a:t>
            </a:r>
          </a:p>
          <a:p>
            <a:r>
              <a:rPr lang="tr-TR" dirty="0" smtClean="0"/>
              <a:t>Süt , göğüslerde alveol adı verilen süt bezlerinde yapılır.</a:t>
            </a:r>
          </a:p>
          <a:p>
            <a:r>
              <a:rPr lang="tr-TR" dirty="0" smtClean="0"/>
              <a:t>Ön hipofizden salgılanan </a:t>
            </a:r>
            <a:r>
              <a:rPr lang="tr-TR" dirty="0" err="1" smtClean="0"/>
              <a:t>prolaktin</a:t>
            </a:r>
            <a:r>
              <a:rPr lang="tr-TR" dirty="0" smtClean="0"/>
              <a:t> , süt yapımını uyarır.</a:t>
            </a:r>
          </a:p>
          <a:p>
            <a:r>
              <a:rPr lang="tr-TR" dirty="0" smtClean="0"/>
              <a:t>Salgılanan süt , kanallar yolu ile meme başını çevreleyen kahverengi bölgenin altındaki süt havuzlarında birikir .</a:t>
            </a:r>
          </a:p>
          <a:p>
            <a:r>
              <a:rPr lang="tr-TR" dirty="0" smtClean="0"/>
              <a:t>Bebek emdiğinde önce bu sütü alır .</a:t>
            </a:r>
          </a:p>
          <a:p>
            <a:r>
              <a:rPr lang="tr-TR" dirty="0" smtClean="0"/>
              <a:t>Sütün geriye kalan kısmı ise refleks olarak arka hipofizden salgılanan </a:t>
            </a:r>
            <a:r>
              <a:rPr lang="tr-TR" dirty="0" err="1" smtClean="0"/>
              <a:t>oksitosin</a:t>
            </a:r>
            <a:r>
              <a:rPr lang="tr-TR" dirty="0" smtClean="0"/>
              <a:t> hormonunun etkisi ile alveollerdeki sütün salgılanıp meme ucuna erişmesi ile sağlanır.</a:t>
            </a:r>
          </a:p>
          <a:p>
            <a:r>
              <a:rPr lang="tr-TR" dirty="0" smtClean="0"/>
              <a:t>Bu boşalma refleksi sırasında anne </a:t>
            </a:r>
            <a:r>
              <a:rPr lang="tr-TR" dirty="0" err="1" smtClean="0"/>
              <a:t>göğüsünde</a:t>
            </a:r>
            <a:r>
              <a:rPr lang="tr-TR" dirty="0" smtClean="0"/>
              <a:t> </a:t>
            </a:r>
            <a:r>
              <a:rPr lang="tr-TR" dirty="0" smtClean="0"/>
              <a:t>iğnelenme , </a:t>
            </a:r>
            <a:r>
              <a:rPr lang="tr-TR" dirty="0" err="1" smtClean="0"/>
              <a:t>uterus</a:t>
            </a:r>
            <a:r>
              <a:rPr lang="tr-TR" dirty="0" smtClean="0"/>
              <a:t> bölgesinde ağrı hissedebilir.</a:t>
            </a:r>
          </a:p>
          <a:p>
            <a:r>
              <a:rPr lang="tr-TR" dirty="0" smtClean="0"/>
              <a:t>Stresli , ruhsal açıdan sıkıntıda olan annelerde bu refleks baskılanabilir.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Eğer bir bebek ;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Memede 1,5 saatten daha fazla kalıyor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Her 1.5 saatten daha sık annesini emmek istiyorsa bebeğin </a:t>
            </a:r>
            <a:r>
              <a:rPr lang="tr-TR" b="1" dirty="0" smtClean="0">
                <a:solidFill>
                  <a:schemeClr val="tx1"/>
                </a:solidFill>
              </a:rPr>
              <a:t>anne göğsünü tutuşu </a:t>
            </a:r>
            <a:r>
              <a:rPr lang="tr-TR" dirty="0" smtClean="0">
                <a:solidFill>
                  <a:schemeClr val="tx1"/>
                </a:solidFill>
              </a:rPr>
              <a:t>kontrol edilmelidir.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* Uzamış ve sık emme, etkili emmeme nedeniyle süt akışının yetersiz olmasına bağlı olabilir.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İnfantın</a:t>
            </a:r>
            <a:r>
              <a:rPr lang="tr-TR" dirty="0" smtClean="0"/>
              <a:t> anne memesini bırakması doyması ile ilişkilidir.</a:t>
            </a:r>
          </a:p>
          <a:p>
            <a:r>
              <a:rPr lang="tr-TR" dirty="0" smtClean="0"/>
              <a:t>Göğsün boş olması ile ilişkili değildir.</a:t>
            </a:r>
          </a:p>
          <a:p>
            <a:r>
              <a:rPr lang="tr-TR" dirty="0" smtClean="0"/>
              <a:t>Her göğsün depolama kapasitesi farklıdır.</a:t>
            </a:r>
          </a:p>
          <a:p>
            <a:r>
              <a:rPr lang="tr-TR" dirty="0" smtClean="0"/>
              <a:t>Süt depolama kapasitesi düşük anne bebeği daha sık emmek isteyecek , memede daha çok kalacaktır.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Tamamlayıcı beslenme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4481514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altLang="tr-TR" b="1" dirty="0" smtClean="0">
                <a:cs typeface="Times New Roman" panose="02020603050405020304" pitchFamily="18" charset="0"/>
              </a:rPr>
              <a:t> Anne sütü;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cs typeface="Times New Roman" panose="02020603050405020304" pitchFamily="18" charset="0"/>
              </a:rPr>
              <a:t>  ilk 6 ayda bebeğin ihtiyacının %100’ ünü,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cs typeface="Times New Roman" panose="02020603050405020304" pitchFamily="18" charset="0"/>
              </a:rPr>
              <a:t>  6-12 ayda bebeğin ihtiyacının %50’ sini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cs typeface="Times New Roman" panose="02020603050405020304" pitchFamily="18" charset="0"/>
              </a:rPr>
              <a:t>  12.aydan itibaren de  %30’unu karşılar</a:t>
            </a:r>
            <a:r>
              <a:rPr lang="tr-TR" altLang="tr-TR" b="1" dirty="0" smtClean="0"/>
              <a:t>.</a:t>
            </a:r>
            <a:endParaRPr lang="tr-TR" b="1" dirty="0" smtClean="0"/>
          </a:p>
          <a:p>
            <a:endParaRPr lang="tr-TR" dirty="0"/>
          </a:p>
        </p:txBody>
      </p:sp>
      <p:pic>
        <p:nvPicPr>
          <p:cNvPr id="4" name="Picture 2" descr="Tamamlayıcı beslenme | Uzm.Dr. Dilek Erdönmez,VM Medikal Park Pendik">
            <a:extLst>
              <a:ext uri="{FF2B5EF4-FFF2-40B4-BE49-F238E27FC236}">
                <a16:creationId xmlns:a16="http://schemas.microsoft.com/office/drawing/2014/main" xmlns="" id="{7B4458C5-F22F-4F79-BCF7-B6C7A5E5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428868"/>
            <a:ext cx="3486719" cy="30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 6-12 AYLIK BEBEKLERİN BESLENMESİ</a:t>
            </a:r>
          </a:p>
          <a:p>
            <a:r>
              <a:rPr lang="tr-TR" dirty="0" smtClean="0"/>
              <a:t>Anne sütü ile beslenen bebeklere 6. ayda ek besinlere başlanır.</a:t>
            </a:r>
          </a:p>
          <a:p>
            <a:r>
              <a:rPr lang="tr-TR" dirty="0" smtClean="0"/>
              <a:t>6-12 ay arası dönem de beslenme açısından oldukça duyarlı bir dönemdir.</a:t>
            </a:r>
          </a:p>
          <a:p>
            <a:r>
              <a:rPr lang="tr-TR" dirty="0" smtClean="0"/>
              <a:t>Bebeğin aldığı anne sütü miktarı giderek azalacağından , anne sütüne ek olarak verilecek besinlerle 6-8 ay arası bebeklere ; günde fazladan 270 </a:t>
            </a:r>
            <a:r>
              <a:rPr lang="tr-TR" dirty="0" err="1" smtClean="0"/>
              <a:t>kcal</a:t>
            </a:r>
            <a:r>
              <a:rPr lang="tr-TR" dirty="0" smtClean="0"/>
              <a:t> (70-470 </a:t>
            </a:r>
            <a:r>
              <a:rPr lang="tr-TR" dirty="0" err="1" smtClean="0"/>
              <a:t>kcal</a:t>
            </a:r>
            <a:r>
              <a:rPr lang="tr-TR" dirty="0" smtClean="0"/>
              <a:t>)</a:t>
            </a:r>
          </a:p>
          <a:p>
            <a:r>
              <a:rPr lang="tr-TR" dirty="0" smtClean="0"/>
              <a:t>9-11 ay arası ; 950 </a:t>
            </a:r>
            <a:r>
              <a:rPr lang="tr-TR" dirty="0" err="1" smtClean="0"/>
              <a:t>kcal</a:t>
            </a:r>
            <a:r>
              <a:rPr lang="tr-TR" dirty="0" smtClean="0"/>
              <a:t> (230-670 </a:t>
            </a:r>
            <a:r>
              <a:rPr lang="tr-TR" dirty="0" err="1" smtClean="0"/>
              <a:t>kcal</a:t>
            </a:r>
            <a:r>
              <a:rPr lang="tr-TR" dirty="0" smtClean="0"/>
              <a:t> )</a:t>
            </a:r>
          </a:p>
          <a:p>
            <a:r>
              <a:rPr lang="tr-TR" dirty="0" smtClean="0"/>
              <a:t>1 yaş sonrası günde 1000 </a:t>
            </a:r>
            <a:r>
              <a:rPr lang="tr-TR" dirty="0" err="1" smtClean="0"/>
              <a:t>kcal</a:t>
            </a:r>
            <a:r>
              <a:rPr lang="tr-TR" dirty="0" smtClean="0"/>
              <a:t> ‘ ye kadar yükselebilir.</a:t>
            </a:r>
          </a:p>
          <a:p>
            <a:r>
              <a:rPr lang="tr-TR" dirty="0" smtClean="0"/>
              <a:t>Çocuğun yeterli besin aldığını gösteren asıl ölçüt ; </a:t>
            </a:r>
            <a:r>
              <a:rPr lang="tr-TR" b="1" dirty="0" smtClean="0"/>
              <a:t>çocuğun vücut ağırlığının istenilen düzeyde artmasıdır.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smtClean="0"/>
              <a:t>Doğal beslenen bebeğe niçin 6. - 7. aylardan başlayarak ek besinler verilmesinin gerekçeleri ;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Bebeğin artan enerji gereksiniminin karşılanmasında yalnızca anne sütünün ( sıvı besinlerin ) artık yeterli olmaması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Anneden sağlanmış olan demir ve çinko depolarının bu yaşlarda tükenmiş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Çocuğu farklı tat ve kavramlarda besinlere alıştırma gereği ( ek besinlere 7.aylıktan geç başlama bu besinlerin reddedilmesine neden olabilir.)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Çocuğun ısırma ,çiğneme becerilerinin gelişmesine yardımcı olmak</a:t>
            </a:r>
          </a:p>
          <a:p>
            <a:r>
              <a:rPr lang="tr-TR" dirty="0" smtClean="0"/>
              <a:t> Çiğneme , ağız ve dil hareketlerinde koordinasyon gerektiren bir süreçtir.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Doğal beslenen bebekte ek besinlere daha erken başlanmamasının nedenleri ;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Bebeğin daha az anne sütü almasına yol açarak anne sütünden tam yararlanamamasına neden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Daha erken başlamanın büyüme açısından bir üstünlüğünün olmaması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İlk aylarda dilin dışarı itme refleksinin güçlü olması ve bebeğin kaşıkla beslenmesinin zor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Çiğneme becerisinin de 4.aydan önce gelişmemiş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Baş kontrolünün tam gelişmemiş olması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Bebeklerin ek besin almaya isteksiz olmaları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İlk iki ayda böbrek işlevlerinin ve sindirim sisteminde enzim salgısının yeterince gelişmemiş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Doğal beslenmenin alerjik hastalıklardan ve enfeksiyonlardan koruyucu etkilerinde olabildiğince uzun süre yararlanılması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Küçük bebeklere verilen katı besinlerin </a:t>
            </a:r>
            <a:r>
              <a:rPr lang="tr-TR" dirty="0" err="1" smtClean="0"/>
              <a:t>aspire</a:t>
            </a:r>
            <a:r>
              <a:rPr lang="tr-TR" dirty="0" smtClean="0"/>
              <a:t> edilme riski ve boğulmalara yol açabilmesi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Ek besinlere geçişte , özellikle katı besinlerin verilmeye başlandığı dönemde bebekler dilleri ile besinleri itebilir.</a:t>
            </a:r>
          </a:p>
          <a:p>
            <a:r>
              <a:rPr lang="tr-TR" dirty="0" smtClean="0"/>
              <a:t>Bebeklerin istem dışı yaptıkları bu hareket genellikle 7.ayda düzelir.</a:t>
            </a:r>
          </a:p>
          <a:p>
            <a:r>
              <a:rPr lang="tr-TR" dirty="0" smtClean="0"/>
              <a:t>Bebeklerin emmeden ağızlarını kapalı tutarak çiğneme ve yutmadan oluşan yemek yeme davranışını öğrenmeleri zaman alır.</a:t>
            </a:r>
          </a:p>
          <a:p>
            <a:r>
              <a:rPr lang="tr-TR" dirty="0" smtClean="0"/>
              <a:t>Bu aşamada dil oluk görevini bırakarak öne ve yana döndürme gibi karmaşık hareketleri yapmasını öğrenir.</a:t>
            </a:r>
          </a:p>
          <a:p>
            <a:r>
              <a:rPr lang="tr-TR" dirty="0" smtClean="0"/>
              <a:t>Bebeklerin 6 – 7 ay arasında katı besinlerle tanıştırılmaları bu davranışın kazanılması açısından önemlidir.</a:t>
            </a:r>
          </a:p>
          <a:p>
            <a:r>
              <a:rPr lang="tr-TR" dirty="0" smtClean="0"/>
              <a:t>Bu dönemde yemek içmek , etrafı çok kirleten eylemlerdir.  Yiyecekleri kendi elleri ile dokunmak ve ağızlarına sokup çıkarmak isterler. Çocuk gelişiminin normal etkinliğidir ve bu işlevler el – ağız hareketlerinin olgunlaşmasına katkı sağlar.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Ek besinler verilirken önce püre kıvamında , daha sonra ezilmiş , ardından ufak parçalara bölünmüş biçimde verilerek bebeğin farklı yapıdaki besinleri alması sağlanmalıdır.</a:t>
            </a:r>
          </a:p>
          <a:p>
            <a:r>
              <a:rPr lang="tr-TR" dirty="0" smtClean="0"/>
              <a:t>Doğal beslenen bebeklerde ek besinlere 6-7.ayda başlanması ( 1.dönem ) , beslenmede ek besinlerin payının giderek arttırılması ( II. ve III. Dönemler )  öngörülmektedir.</a:t>
            </a:r>
          </a:p>
          <a:p>
            <a:r>
              <a:rPr lang="tr-TR" dirty="0" smtClean="0"/>
              <a:t>Bebekler 9-10 aylık olduklarında kendi kendilerine beslenmeye özendirilmeli , kısa süre için de olsa aile bireyleri ile sofraya oturtulmalı ve ev yapımı besinlere alıştırılmaya başlanmalıdır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Anne sütünden kesme ani yapılmamalı , önce gündüz öğünleri kaldırılmalı , ardından gece anne sütü ile beslenme sonlandırılmalıdır.</a:t>
            </a:r>
          </a:p>
          <a:p>
            <a:r>
              <a:rPr lang="tr-TR" dirty="0" smtClean="0"/>
              <a:t>Anne sütünden kesme çocuk hasta iken yapılmamalıdır.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Verilmemesi gereken         ürünler</a:t>
            </a:r>
            <a:endParaRPr lang="tr-T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Şekerli içecekler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Bal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Konserve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Tuzlu gıdalar</a:t>
            </a:r>
          </a:p>
          <a:p>
            <a:pPr>
              <a:lnSpc>
                <a:spcPct val="150000"/>
              </a:lnSpc>
            </a:pPr>
            <a:r>
              <a:rPr lang="tr-TR" b="1" dirty="0" err="1" smtClean="0"/>
              <a:t>Nitrit</a:t>
            </a:r>
            <a:r>
              <a:rPr lang="tr-TR" b="1" dirty="0" smtClean="0"/>
              <a:t>-nitratlı gıda (sucuk-salam)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Sert taneli gıdalar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LAKTOGENEZ EVRELERİ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EVRE 1 LAKTOGENEZ : Gebeliğin ikinci </a:t>
            </a:r>
            <a:r>
              <a:rPr lang="tr-TR" dirty="0" err="1" smtClean="0"/>
              <a:t>trimestrinde</a:t>
            </a:r>
            <a:r>
              <a:rPr lang="tr-TR" dirty="0" smtClean="0"/>
              <a:t> alveoller kolostrumla doludur. Anne bebeğini emzirmeye hazırdır.</a:t>
            </a:r>
          </a:p>
          <a:p>
            <a:r>
              <a:rPr lang="tr-TR" dirty="0" smtClean="0"/>
              <a:t>EVRE II LALTOGENEZ : Bebeğin ve plasentanın doğumuyla beraber süt </a:t>
            </a:r>
            <a:r>
              <a:rPr lang="tr-TR" dirty="0" err="1" smtClean="0"/>
              <a:t>salınımının</a:t>
            </a:r>
            <a:r>
              <a:rPr lang="tr-TR" dirty="0" smtClean="0"/>
              <a:t> başladığı doğum sonrası ilk 4-6 günlük dönemdir.</a:t>
            </a:r>
          </a:p>
          <a:p>
            <a:r>
              <a:rPr lang="tr-TR" dirty="0" smtClean="0"/>
              <a:t>EVRE III LAKTOGENEZ : Endokrin dönemin bitip </a:t>
            </a:r>
            <a:r>
              <a:rPr lang="tr-TR" dirty="0" err="1" smtClean="0"/>
              <a:t>otokrin</a:t>
            </a:r>
            <a:r>
              <a:rPr lang="tr-TR" dirty="0" smtClean="0"/>
              <a:t> dönemin başladığı bu süreçte süt sentezinin birincil kontrol mekanizması süt boşaltımıdır.</a:t>
            </a:r>
          </a:p>
          <a:p>
            <a:r>
              <a:rPr lang="tr-TR" dirty="0" smtClean="0"/>
              <a:t>EVRE IV LAKTOGENEZ : Emzirmenin kesildiği dönemdir.</a:t>
            </a:r>
          </a:p>
          <a:p>
            <a:pPr marL="0" indent="0">
              <a:buNone/>
            </a:pPr>
            <a:r>
              <a:rPr lang="tr-TR" dirty="0" smtClean="0"/>
              <a:t>    * 6 kez / gün ‘den az emzirilme</a:t>
            </a:r>
          </a:p>
          <a:p>
            <a:pPr marL="0" indent="0">
              <a:buNone/>
            </a:pPr>
            <a:r>
              <a:rPr lang="tr-TR" dirty="0" smtClean="0"/>
              <a:t>    * 400 ml ‘ den az süt üretimi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ne Sutu Mucizesi - Balıkesir Karesi 8 nolu Aile Sağlığı Merkezi">
            <a:extLst>
              <a:ext uri="{FF2B5EF4-FFF2-40B4-BE49-F238E27FC236}">
                <a16:creationId xmlns:a16="http://schemas.microsoft.com/office/drawing/2014/main" xmlns="" id="{B13F2C12-F72A-480D-AECE-C61273F63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04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799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kaynakça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dergipark</a:t>
            </a:r>
            <a:r>
              <a:rPr lang="tr-TR" dirty="0" smtClean="0"/>
              <a:t>.</a:t>
            </a:r>
            <a:r>
              <a:rPr lang="tr-TR" dirty="0" err="1" smtClean="0"/>
              <a:t>org.tr</a:t>
            </a:r>
            <a:endParaRPr lang="tr-TR" dirty="0" smtClean="0"/>
          </a:p>
          <a:p>
            <a:r>
              <a:rPr lang="tr-TR" dirty="0" err="1" smtClean="0"/>
              <a:t>Türkiyeklinikleri</a:t>
            </a:r>
            <a:r>
              <a:rPr lang="tr-TR" dirty="0" smtClean="0"/>
              <a:t>.com</a:t>
            </a:r>
          </a:p>
          <a:p>
            <a:r>
              <a:rPr lang="tr-TR" dirty="0" err="1" smtClean="0"/>
              <a:t>lllturkiye</a:t>
            </a:r>
            <a:r>
              <a:rPr lang="tr-TR" dirty="0" smtClean="0"/>
              <a:t>.org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A04AF0-19EF-45F0-91E0-E3413FD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Autofit/>
          </a:bodyPr>
          <a:lstStyle/>
          <a:p>
            <a:r>
              <a:rPr lang="tr-TR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SÜT ÜRETİMİ DÖNGÜSÜ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A8A8309E-4B78-437D-8B29-4C6EF94E2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9996924"/>
              </p:ext>
            </p:extLst>
          </p:nvPr>
        </p:nvGraphicFramePr>
        <p:xfrm>
          <a:off x="1093305" y="1161582"/>
          <a:ext cx="6957391" cy="545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84AD370C-3229-44B2-99FF-A0E357E55A84}"/>
              </a:ext>
            </a:extLst>
          </p:cNvPr>
          <p:cNvSpPr txBox="1"/>
          <p:nvPr/>
        </p:nvSpPr>
        <p:spPr>
          <a:xfrm>
            <a:off x="6493669" y="1714487"/>
            <a:ext cx="186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Anne </a:t>
            </a:r>
            <a:r>
              <a:rPr lang="tr-TR" sz="2400" dirty="0"/>
              <a:t>ve bebeğe ait   faktörler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F49FCC49-DF85-4C36-87F5-8176A4BCD483}"/>
              </a:ext>
            </a:extLst>
          </p:cNvPr>
          <p:cNvSpPr txBox="1"/>
          <p:nvPr/>
        </p:nvSpPr>
        <p:spPr>
          <a:xfrm>
            <a:off x="2285380" y="4957755"/>
            <a:ext cx="167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PRL , </a:t>
            </a:r>
            <a:r>
              <a:rPr lang="tr-TR" sz="1600" dirty="0" err="1"/>
              <a:t>oksitosin</a:t>
            </a:r>
            <a:r>
              <a:rPr lang="tr-TR" sz="1600" dirty="0"/>
              <a:t> , östrojen , </a:t>
            </a:r>
            <a:r>
              <a:rPr lang="tr-TR" sz="1600" dirty="0" err="1"/>
              <a:t>progesteron</a:t>
            </a:r>
            <a:r>
              <a:rPr lang="tr-TR" sz="1600" dirty="0"/>
              <a:t> , büyüme hormonu , </a:t>
            </a:r>
            <a:r>
              <a:rPr lang="tr-TR" sz="1600" dirty="0" err="1"/>
              <a:t>kortizol</a:t>
            </a:r>
            <a:r>
              <a:rPr lang="tr-TR" sz="1600" dirty="0"/>
              <a:t> , insülin</a:t>
            </a:r>
          </a:p>
        </p:txBody>
      </p:sp>
    </p:spTree>
    <p:extLst>
      <p:ext uri="{BB962C8B-B14F-4D97-AF65-F5344CB8AC3E}">
        <p14:creationId xmlns:p14="http://schemas.microsoft.com/office/powerpoint/2010/main" xmlns="" val="7380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FB2C4F2-38A8-4666-903A-16208227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3"/>
            <a:ext cx="9144000" cy="68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90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Anne sütü </a:t>
            </a:r>
            <a:endParaRPr lang="tr-TR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Günümüzde bebeklerin doğumdan başlayarak ilk 6 ay boyunca yalnız anne sütü ile beslenmesi ve bu süre içerisinde su dahil hiçbir ek besin verilmemesi önerilmektedir. </a:t>
            </a:r>
          </a:p>
          <a:p>
            <a:r>
              <a:rPr lang="tr-TR" dirty="0" smtClean="0"/>
              <a:t>İlk 6 ay tek başına anne sütü ile beslenme ve ardından uygun ek besinlerin verilmesi ile yılda 1.3 milyon bebeğin ölümünün önlenebileceği hesaplanmaktadır.</a:t>
            </a:r>
          </a:p>
          <a:p>
            <a:r>
              <a:rPr lang="tr-TR" dirty="0" smtClean="0"/>
              <a:t>Hastalıkların önlenmesi maliyetinin çok düşük olması nedeni ile anne sütü ile beslenme en ekonomik ve en çevre dostu beslenme biçimidir.</a:t>
            </a:r>
          </a:p>
          <a:p>
            <a:r>
              <a:rPr lang="tr-TR" dirty="0" smtClean="0"/>
              <a:t>En sıcak iklimlerde bile anne sütü alan bebeklerin ilk altı ayda su dahil hiçbir ek besine gereksinimleri olmadığı gösterilmiştir.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Doğal ( ilk 6 ay yalnız anne sütü ile ) beslenen süt </a:t>
            </a:r>
            <a:r>
              <a:rPr lang="tr-TR" dirty="0" smtClean="0"/>
              <a:t>çocuklarında;</a:t>
            </a:r>
            <a:endParaRPr lang="tr-TR" dirty="0" smtClean="0"/>
          </a:p>
          <a:p>
            <a:r>
              <a:rPr lang="tr-TR" dirty="0" smtClean="0"/>
              <a:t>Enfeksiyon hastalıkları görülme sıklığı azalmakta ,</a:t>
            </a:r>
          </a:p>
          <a:p>
            <a:r>
              <a:rPr lang="tr-TR" dirty="0" smtClean="0"/>
              <a:t>Beyin gelişimi daha iyi ,</a:t>
            </a:r>
          </a:p>
          <a:p>
            <a:r>
              <a:rPr lang="tr-TR" dirty="0" smtClean="0"/>
              <a:t>Alerji ,</a:t>
            </a:r>
          </a:p>
          <a:p>
            <a:r>
              <a:rPr lang="tr-TR" dirty="0" err="1" smtClean="0"/>
              <a:t>Obesite</a:t>
            </a:r>
            <a:r>
              <a:rPr lang="tr-TR" dirty="0" smtClean="0"/>
              <a:t> ,</a:t>
            </a:r>
          </a:p>
          <a:p>
            <a:r>
              <a:rPr lang="tr-TR" dirty="0" smtClean="0"/>
              <a:t>Tip I diyabet ,</a:t>
            </a:r>
          </a:p>
          <a:p>
            <a:r>
              <a:rPr lang="tr-TR" dirty="0" smtClean="0"/>
              <a:t>Kanser ,</a:t>
            </a:r>
          </a:p>
          <a:p>
            <a:r>
              <a:rPr lang="tr-TR" dirty="0" err="1" smtClean="0"/>
              <a:t>Multipl</a:t>
            </a:r>
            <a:r>
              <a:rPr lang="tr-TR" dirty="0" smtClean="0"/>
              <a:t> skleroz ,</a:t>
            </a:r>
          </a:p>
          <a:p>
            <a:r>
              <a:rPr lang="tr-TR" dirty="0" err="1" smtClean="0"/>
              <a:t>Ateroskleroz</a:t>
            </a:r>
            <a:r>
              <a:rPr lang="tr-TR" dirty="0" smtClean="0"/>
              <a:t> ,</a:t>
            </a:r>
          </a:p>
          <a:p>
            <a:r>
              <a:rPr lang="tr-TR" dirty="0" smtClean="0"/>
              <a:t>Alkol bağımlılığı gibi davranış sorunlarına daha az rastlanmaktadır.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 Emziren kadınlarda ;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kanseri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Yumurtalık kanseri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Osteoporoz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 daha az görülmektedir.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Aynı zamanda ,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kolay ağırlık kaybeder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 – bebek arasındaki duygusal bağı güçlendirir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AFC41BF-27FB-48A9-BC3C-B6D923C4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534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1473</Words>
  <Application>Microsoft Office PowerPoint</Application>
  <PresentationFormat>Ekran Gösterisi (4:3)</PresentationFormat>
  <Paragraphs>140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Gezinti</vt:lpstr>
      <vt:lpstr>ANNE SÜTÜ , EMZİRME YÖNTEMLERİ VE TAMAMLAYICI BESLENME</vt:lpstr>
      <vt:lpstr>Slayt 2</vt:lpstr>
      <vt:lpstr>LAKTOGENEZ EVRELERİ</vt:lpstr>
      <vt:lpstr>SÜT ÜRETİMİ DÖNGÜSÜ</vt:lpstr>
      <vt:lpstr>Slayt 5</vt:lpstr>
      <vt:lpstr>Anne sütü </vt:lpstr>
      <vt:lpstr>Slayt 7</vt:lpstr>
      <vt:lpstr>Slayt 8</vt:lpstr>
      <vt:lpstr>Slayt 9</vt:lpstr>
      <vt:lpstr>ANNE SÜTÜ İÇERİĞİ VE YAPIMI</vt:lpstr>
      <vt:lpstr>Slayt 11</vt:lpstr>
      <vt:lpstr>Slayt 12</vt:lpstr>
      <vt:lpstr>Slayt 13</vt:lpstr>
      <vt:lpstr>YETERSİZ SÜT ÜRETİMİ</vt:lpstr>
      <vt:lpstr>YETERLİ SÜT ÜRETİMİ İÇİN 3D KURALI</vt:lpstr>
      <vt:lpstr>Slayt 16</vt:lpstr>
      <vt:lpstr>Emzirme tekniği</vt:lpstr>
      <vt:lpstr>Slayt 18</vt:lpstr>
      <vt:lpstr>Emzirme sıklığı ve süresi</vt:lpstr>
      <vt:lpstr>Slayt 20</vt:lpstr>
      <vt:lpstr>Slayt 21</vt:lpstr>
      <vt:lpstr>Tamamlayıcı beslenme</vt:lpstr>
      <vt:lpstr>Slayt 23</vt:lpstr>
      <vt:lpstr>Slayt 24</vt:lpstr>
      <vt:lpstr>Slayt 25</vt:lpstr>
      <vt:lpstr>Slayt 26</vt:lpstr>
      <vt:lpstr>Slayt 27</vt:lpstr>
      <vt:lpstr>Slayt 28</vt:lpstr>
      <vt:lpstr>Verilmemesi gereken         ürünler</vt:lpstr>
      <vt:lpstr>Slayt 30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SÜTÜ , EMZİRME YÖNTEMLERİ VE TAMAMLAYICI BESLENME</dc:title>
  <dc:creator>LENOVO</dc:creator>
  <cp:lastModifiedBy>LENOVO</cp:lastModifiedBy>
  <cp:revision>6</cp:revision>
  <dcterms:created xsi:type="dcterms:W3CDTF">2022-10-02T13:09:58Z</dcterms:created>
  <dcterms:modified xsi:type="dcterms:W3CDTF">2022-10-02T14:02:54Z</dcterms:modified>
</cp:coreProperties>
</file>