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6" r:id="rId2"/>
    <p:sldId id="293" r:id="rId3"/>
    <p:sldId id="258" r:id="rId4"/>
    <p:sldId id="259" r:id="rId5"/>
    <p:sldId id="261" r:id="rId6"/>
    <p:sldId id="262" r:id="rId7"/>
    <p:sldId id="287" r:id="rId8"/>
    <p:sldId id="267" r:id="rId9"/>
    <p:sldId id="265" r:id="rId10"/>
    <p:sldId id="264" r:id="rId11"/>
    <p:sldId id="266" r:id="rId12"/>
    <p:sldId id="290" r:id="rId13"/>
    <p:sldId id="268" r:id="rId14"/>
    <p:sldId id="269" r:id="rId15"/>
    <p:sldId id="294" r:id="rId16"/>
    <p:sldId id="291" r:id="rId17"/>
    <p:sldId id="289" r:id="rId18"/>
    <p:sldId id="281" r:id="rId19"/>
    <p:sldId id="292" r:id="rId20"/>
    <p:sldId id="275" r:id="rId21"/>
    <p:sldId id="283" r:id="rId22"/>
    <p:sldId id="285" r:id="rId23"/>
    <p:sldId id="284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10" name="Dikdörtgen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Dikdörtgen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Dikdörtgen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üz Bağlayıcı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Düz Bağlayıcı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Dikdörtgen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r-TR"/>
          </a:p>
        </p:txBody>
      </p:sp>
      <p:sp>
        <p:nvSpPr>
          <p:cNvPr id="9" name="Dikdörtgen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Düz Bağlayıcı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Düz Bağlayıcı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Düz Bağlayıcı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Dikdörtgen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Düz Bağlayıcı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2" name="Metin Yer Tutucusu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4" name="Metin Yer Tutucusu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6" name="Veri Yer Tutucusu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Düz Bağlayıcı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ikdörtgen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üz Bağlayıcı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İçerik Yer Tutucus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1" name="Veri Yer Tutucusu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  <p:sp>
        <p:nvSpPr>
          <p:cNvPr id="23" name="Altbilgi Yer Tutucusu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0" name="Düz Bağlayıcı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Dikdörtgen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üz Bağlayıcı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Düz Bağlayıcı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Düz Bağlayıcı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Veri Yer Tutucusu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18" name="Slayt Numarası Yer Tutucus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  <p:sp>
        <p:nvSpPr>
          <p:cNvPr id="21" name="Altbilgi Yer Tutucusu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üz Bağlayıcı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875E4D4-3ED9-4535-9C0B-4AF4279569C9}" type="datetimeFigureOut">
              <a:rPr lang="tr-TR" smtClean="0"/>
              <a:t>06.11.2016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Düz Bağlayıcı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üz Bağlayıcı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Dikdörtgen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üz Bağlayıcı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34DA81D-1529-4229-A780-8A92E4C21FDE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620688"/>
            <a:ext cx="7772400" cy="1728192"/>
          </a:xfrm>
        </p:spPr>
        <p:txBody>
          <a:bodyPr>
            <a:noAutofit/>
          </a:bodyPr>
          <a:lstStyle/>
          <a:p>
            <a:r>
              <a:rPr lang="tr-TR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Gestasyonel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Diyabetes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Mellitusun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Erken Risk Değerlendirmesinde Yeni 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tr-TR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</a:t>
            </a:r>
            <a:r>
              <a:rPr lang="tr-TR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ntem</a:t>
            </a:r>
            <a:endParaRPr lang="tr-TR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76864" cy="2063080"/>
          </a:xfrm>
        </p:spPr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ARŞ.GÖR.DR.HATİCE ÇAVUŞ</a:t>
            </a:r>
          </a:p>
          <a:p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KTÜ TIP FAKÜLTESİ AİLE HEKİMLİĞİ ABD</a:t>
            </a:r>
          </a:p>
          <a:p>
            <a:r>
              <a:rPr lang="tr-TR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               15.11.2016</a:t>
            </a:r>
            <a:endParaRPr lang="tr-T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285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620688"/>
            <a:ext cx="8229600" cy="5573216"/>
          </a:xfrm>
        </p:spPr>
        <p:txBody>
          <a:bodyPr>
            <a:normAutofit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kadınlara 75 gr OGTT(AKŞ, 1.saat, 2. saat kan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glukozu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bakıldı) uygulanmıştı.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AKŞ≥92  mg/dl;  1h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180mg/dl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 2h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≥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153mg/dl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her gebe için annede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yenidoğanda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oluşabilecek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koplikasyonlar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değerlendirildi.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132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Sonuç: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Çalışmaya katılanlar IIS(İtalyan Ulusal Sağlık Enstitüsü) kriterlerine göre HR ; MR; LR  olmak üzere 3 gruba ayrıldı.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Tüm katılımcılara OGTT yapılmıştı.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İtalyan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düşük riskli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kadınlarda taramaya karşı olduğundan  bu grup  belli bir ücret karşılığında OGTT yaptırmıştı.</a:t>
            </a:r>
          </a:p>
        </p:txBody>
      </p:sp>
    </p:spTree>
    <p:extLst>
      <p:ext uri="{BB962C8B-B14F-4D97-AF65-F5344CB8AC3E}">
        <p14:creationId xmlns:p14="http://schemas.microsoft.com/office/powerpoint/2010/main" val="1646742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521" y="252413"/>
            <a:ext cx="8758968" cy="6353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35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1066 gebe GDM olarak tanımlandı.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HR: %55,6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MR:%20.9</a:t>
            </a: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LR: %26.6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Bu veriler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İtalyan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yetersizliliğini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ortaya çıkardı.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85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Capula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ndeks:</a:t>
            </a:r>
            <a:endParaRPr lang="tr-T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Carmelo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Capula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tarafından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bir tahmini indeks  oluşturuldu. 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ndeks oluşturulurken hastaların;</a:t>
            </a:r>
          </a:p>
          <a:p>
            <a:pPr marL="176213" indent="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gebeliklerinde GDM varlığı,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varlığı,</a:t>
            </a:r>
          </a:p>
          <a:p>
            <a:pPr marL="265113" indent="-88900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AKŞ:100-125 mg/dl(gebelik öncesi)  olması </a:t>
            </a:r>
          </a:p>
          <a:p>
            <a:pPr marL="176213" indent="0">
              <a:buNone/>
            </a:pP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dikkate alınarak her hastaya özel bir katsayı oluşturuldu.</a:t>
            </a:r>
          </a:p>
          <a:p>
            <a:pPr marL="0" indent="0">
              <a:buNone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4290182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yeni indekse göre hastalar tekrar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High Risk),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Risk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nLR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Low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Risk)      olarak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gruba ayrıldı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65113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nHR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apula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indeksi&gt;-0.5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nMR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-1.54&lt;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capula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indeksi&lt;-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0.5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nLR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capula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indeksi&lt;-1.54</a:t>
            </a:r>
          </a:p>
          <a:p>
            <a:pPr marL="265113" indent="0">
              <a:buFont typeface="Arial" panose="020B0604020202020204" pitchFamily="34" charset="0"/>
              <a:buChar char="•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14939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83817"/>
            <a:ext cx="6796037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3429000"/>
            <a:ext cx="8462144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7634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08720"/>
            <a:ext cx="8064896" cy="79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00808"/>
            <a:ext cx="8064896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8064896" cy="1296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795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548680"/>
            <a:ext cx="7467600" cy="4873752"/>
          </a:xfrm>
        </p:spPr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 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sınıflandırmanın anne ve </a:t>
            </a:r>
            <a:r>
              <a:rPr lang="tr-T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yenidoğan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açısından sonuçları</a:t>
            </a:r>
            <a:r>
              <a:rPr lang="tr-T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416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94" y="692696"/>
            <a:ext cx="853011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13" y="1700808"/>
            <a:ext cx="8567375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923" y="2852936"/>
            <a:ext cx="8564542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13" y="4005064"/>
            <a:ext cx="853426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308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7632848" cy="5658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0478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Tartışma:</a:t>
            </a:r>
          </a:p>
          <a:p>
            <a:pPr marL="0" indent="0">
              <a:buNone/>
            </a:pP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İtalya’daki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yetersizliği;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Yanlış negatif kadın sayısının fazla olması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Fazla miktarda gereksiz OGTT yapılması </a:t>
            </a: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Erken tarama testini az sayıda kadına uygulanmış olması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Capula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indeksiyle birlikte İtalyan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doğruluğu anlamlı ölçüde arttı.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Gerçek pozitiflik oranı artarken yanlış negatiflik oranı azaldı.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Tarama önerilecek  kadın sayısı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azaldı.Böylece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harcanacak olan sağlık maliyeti de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azalmış oldu.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2414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Ayrıca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GDM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anne 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yenidoğan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üzerindeki  yan etkileri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Capula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indeksindeki risk gruplarıyla korelasyon gösterdi.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indeksin global olarak öneminin artması ve diğer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populasyonların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bu indeksi doğru bulması  bekleniyor.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tarama kriterleri açısından kime ne zaman tarama yapılacağı hakkında ortak bir fikir sağlanamamış.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7536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Çalışmaya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Calabria’daki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gebeler alındığından sonuçlarında genelleme yapılamaz. </a:t>
            </a: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GDM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prevalansındaki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bölgesel farklılık ve mevcut kaynak farkı nedeniyle tanı için ulusal tarama stratejileri seçici taramalardan daha iyi olabilir. 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Genel olarak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Capula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indeksi GDM taramasında umut verici bir tarama olarak görünse  de diğer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populasyonlarda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da daha ileri çalışmalar gerekmektedir.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082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/>
          <a:lstStyle/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</a:t>
            </a:r>
          </a:p>
          <a:p>
            <a:pPr marL="0" indent="0">
              <a:buNone/>
            </a:pPr>
            <a:r>
              <a:rPr lang="tr-TR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TEŞEKKÜRLER...</a:t>
            </a:r>
            <a:endParaRPr lang="tr-TR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332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188640"/>
            <a:ext cx="8064896" cy="546206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Giriş:</a:t>
            </a: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Gestasyonel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diyabet hem anne hem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yenidoğan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açısından yan etkileri olan önemli bir sağlık sorunudur.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İnsidansı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giderek artmakta ve önemli bir ekonomik yük oluşturmaktadır.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Gestasyonel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diyabetes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mellitusun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(GDM)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fetomaternal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komplikasyonlarını azaltmak için 2010 da Uluslararası Diyabet ve Gebelik Sağlık Grup Derneği(IADPSG) sıkı bir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glisemik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kriter belirledi.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5622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95536" y="1052736"/>
            <a:ext cx="8229600" cy="4896544"/>
          </a:xfrm>
        </p:spPr>
        <p:txBody>
          <a:bodyPr>
            <a:normAutofit/>
          </a:bodyPr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taramada bütün gebelere  gebeliğin 24-28. haftalarında 75gr OGTT testi uygulanması önerildi.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WHO(World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ADA(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Diabetes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AACE(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Association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Clinical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Endocrinologist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tarafından da benimsendi.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77012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Pek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çok  ulusal dernek ise bireysel risk değerlendirmesine göre tarama yapılmasını önerdi.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Böylece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maliyet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azaltılabilir  </a:t>
            </a:r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GDM aşırı tanısı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önlenebilirdi.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2011’de  İtalya Ulusal Sağlık Enstitüsü(ISS) yeni bir </a:t>
            </a:r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guideline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yayınladı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gebedelerdeki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risk profillerine göre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gr OGTT yapılmasını önerdi</a:t>
            </a:r>
            <a:r>
              <a:rPr lang="tr-TR" sz="2400" dirty="0" smtClean="0"/>
              <a:t>.</a:t>
            </a:r>
          </a:p>
          <a:p>
            <a:endParaRPr lang="tr-TR" dirty="0" smtClean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0087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476672"/>
            <a:ext cx="8820472" cy="5688632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tr-TR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tr-TR" sz="11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profiline göre gebeler:</a:t>
            </a:r>
          </a:p>
          <a:p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HR(yüksek risk):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gebeliklerde GDM varlığı,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BMI&gt;30kg/m²(gebelik-öncesi),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AKŞ:100-125mg/dl(gebelikte ilk muayene veya gebelik öncesi )</a:t>
            </a:r>
          </a:p>
          <a:p>
            <a:pPr marL="0" indent="0"/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MR(orta risk):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Yaş&gt;35,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BMI:25-29.9kg/m² (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gebelik-öncesi),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Makrozomik</a:t>
            </a: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bebek doğurma,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1.derece akrabalarda Tip 2 DM tanısı bulunması 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Etnik grup(Güney Asya, Orta Doğu),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Erken OGTT de negatif sonuç alınanlar,</a:t>
            </a:r>
          </a:p>
          <a:p>
            <a:pPr marL="0" indent="0"/>
            <a:r>
              <a:rPr lang="tr-TR" sz="9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LR(düşük risk):</a:t>
            </a:r>
          </a:p>
          <a:p>
            <a:pPr marL="265113" indent="0">
              <a:buFont typeface="Arial" panose="020B0604020202020204" pitchFamily="34" charset="0"/>
              <a:buChar char="•"/>
            </a:pPr>
            <a:r>
              <a:rPr lang="tr-TR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sz="9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kriterlere uymayan kadınlar </a:t>
            </a:r>
          </a:p>
          <a:p>
            <a:pPr marL="265113" indent="0">
              <a:buNone/>
            </a:pPr>
            <a:r>
              <a:rPr lang="tr-TR" dirty="0" smtClean="0"/>
              <a:t>    </a:t>
            </a:r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903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836712"/>
            <a:ext cx="7467600" cy="5637240"/>
          </a:xfrm>
        </p:spPr>
        <p:txBody>
          <a:bodyPr/>
          <a:lstStyle/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ISS ;  GDM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için düşük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riskli(LR) 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kadınlarda taramaya karşı iken yüksek riskli kadınlarda erken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dönemde (14-16. haftalarda) tarama yapılmasını önerdi.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çalışmada bu tarama testinin maliyet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yönünden uygunluğu , gerçekliği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ayrıca yeni bir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indeks geliştirmenin gerekli olup olmadığı araştırıldı.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0152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0"/>
            <a:ext cx="8229600" cy="6597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tr-TR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Materyal ve  </a:t>
            </a:r>
            <a:r>
              <a:rPr lang="tr-TR" sz="2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Metod</a:t>
            </a:r>
            <a:r>
              <a:rPr lang="tr-TR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tr-TR" sz="2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 çalışma 2011 Ağustos ve 2015 Ocak tarihleri arasında uygulanan retrospektif bir çalışmaydı.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Çalışmaya İtalya’daki (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Pugliese-Ciaccio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Catanzaro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Hastanelerindeki)  Endokrin ve Diyabet bölümündeki  3974 gebe alındı.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öncesi Tip 1 veya Tip 2 diyabeti olanlar çalışmaya alınmadı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Katılımcıların yaklaşık %99 u İtalya’nın güneyindeki </a:t>
            </a:r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Calabria’dandı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Gestasyonel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yaş USG ile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belirlenmişti.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11067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8229600" cy="612068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    </a:t>
            </a:r>
            <a:r>
              <a:rPr lang="tr-T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 hastanın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Yaş,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arite, </a:t>
            </a:r>
          </a:p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tnik grup,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ve2. derece akrabalarda DM varlığı,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Önceki gebeliklerde GDM varlığı,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AKŞ:100-125mg/dl,</a:t>
            </a:r>
          </a:p>
          <a:p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Gebelik ve gebelik öncesi kilo,</a:t>
            </a: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Pcos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tr-T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Makrozomik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çocuk doğurma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gibi özellikleri  kaydedildi. </a:t>
            </a:r>
          </a:p>
          <a:p>
            <a:pPr marL="0" indent="0">
              <a:buNone/>
            </a:pPr>
            <a:endParaRPr lang="tr-T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Çalışmaya alınan tüm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kadınlar IIS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risk sınıflamasına göre </a:t>
            </a:r>
          </a:p>
          <a:p>
            <a:pPr marL="0" indent="0">
              <a:buNone/>
            </a:pP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 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gruba ayrıldı.</a:t>
            </a:r>
          </a:p>
          <a:p>
            <a:endParaRPr lang="tr-T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sz="2400" dirty="0" smtClean="0"/>
          </a:p>
          <a:p>
            <a:pPr marL="0" indent="0">
              <a:buNone/>
            </a:pPr>
            <a:endParaRPr lang="tr-TR" dirty="0" smtClean="0"/>
          </a:p>
          <a:p>
            <a:pPr marL="0" indent="0">
              <a:buNone/>
            </a:pP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533473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mba">
  <a:themeElements>
    <a:clrScheme name="Cumb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Cumb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umb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624</TotalTime>
  <Words>747</Words>
  <Application>Microsoft Office PowerPoint</Application>
  <PresentationFormat>Ekran Gösterisi (4:3)</PresentationFormat>
  <Paragraphs>144</Paragraphs>
  <Slides>23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4" baseType="lpstr">
      <vt:lpstr>Cumba</vt:lpstr>
      <vt:lpstr>Gestasyonel Diyabetes Mellitusun Erken Risk Değerlendirmesinde Yeni  yöntem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-=[By NeC]=-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SAMSUNG</dc:creator>
  <cp:lastModifiedBy>SAMSUNG</cp:lastModifiedBy>
  <cp:revision>78</cp:revision>
  <dcterms:created xsi:type="dcterms:W3CDTF">2016-11-06T12:01:18Z</dcterms:created>
  <dcterms:modified xsi:type="dcterms:W3CDTF">2016-11-06T12:02:21Z</dcterms:modified>
</cp:coreProperties>
</file>