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6" r:id="rId21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tr-TR" altLang="tr-TR" noProof="0" smtClean="0"/>
              <a:t>Asıl başlık stili için tıklatın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tr-TR" altLang="tr-TR" noProof="0" smtClean="0"/>
              <a:t>Asıl alt başlık stilini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FCEBF-FDB5-432B-87D3-D65AA69EDBDD}" type="datetimeFigureOut">
              <a:rPr lang="tr-TR"/>
              <a:pPr>
                <a:defRPr/>
              </a:pPr>
              <a:t>4/21/2015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5E663-3C1F-4914-A2A6-0F3759C112A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ED444-7D24-45CD-8F8D-60E7F41E3C3F}" type="datetimeFigureOut">
              <a:rPr lang="tr-TR"/>
              <a:pPr>
                <a:defRPr/>
              </a:pPr>
              <a:t>4/21/2015</a:t>
            </a:fld>
            <a:endParaRPr lang="tr-T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A28C4-68B0-4F5D-B73A-975127D8407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BBEF8-B2E9-45F8-9AF6-1072A0E1BCBD}" type="datetimeFigureOut">
              <a:rPr lang="tr-TR"/>
              <a:pPr>
                <a:defRPr/>
              </a:pPr>
              <a:t>4/21/2015</a:t>
            </a:fld>
            <a:endParaRPr lang="tr-T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1EC39-0C99-46A9-B3FE-73D89E5AEA4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D3580-A561-43F1-8B98-CBB8E4FD30FD}" type="datetimeFigureOut">
              <a:rPr lang="tr-TR"/>
              <a:pPr>
                <a:defRPr/>
              </a:pPr>
              <a:t>4/21/2015</a:t>
            </a:fld>
            <a:endParaRPr lang="tr-T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81C91-6E52-4071-8139-FB3EABD886C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2200A-8E8D-4EA0-AB4E-E52B9D0AB576}" type="datetimeFigureOut">
              <a:rPr lang="tr-TR"/>
              <a:pPr>
                <a:defRPr/>
              </a:pPr>
              <a:t>4/21/2015</a:t>
            </a:fld>
            <a:endParaRPr lang="tr-T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D69A5-EF10-4585-BD6A-F46B8105735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ED93D-96E9-44C5-B369-CE8A99C0631A}" type="datetimeFigureOut">
              <a:rPr lang="tr-TR"/>
              <a:pPr>
                <a:defRPr/>
              </a:pPr>
              <a:t>4/21/2015</a:t>
            </a:fld>
            <a:endParaRPr lang="tr-T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40BAB-75A8-4262-9540-CBA2A2EF9D6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68529-33C6-461D-A0C4-42C5E5EDC467}" type="datetimeFigureOut">
              <a:rPr lang="tr-TR"/>
              <a:pPr>
                <a:defRPr/>
              </a:pPr>
              <a:t>4/21/2015</a:t>
            </a:fld>
            <a:endParaRPr lang="tr-T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08EFC-9302-49F0-BCF5-D969B6CC508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B83C3-34B1-4813-AE53-EB557D6F4238}" type="datetimeFigureOut">
              <a:rPr lang="tr-TR"/>
              <a:pPr>
                <a:defRPr/>
              </a:pPr>
              <a:t>4/21/2015</a:t>
            </a:fld>
            <a:endParaRPr lang="tr-T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1954A-1BB4-4068-BD2D-718B9B9BFA3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198FC-7314-4E97-945C-688D12494B34}" type="datetimeFigureOut">
              <a:rPr lang="tr-TR"/>
              <a:pPr>
                <a:defRPr/>
              </a:pPr>
              <a:t>4/21/2015</a:t>
            </a:fld>
            <a:endParaRPr lang="tr-T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487C2-1DD2-4A3C-8D29-F7DD2E729E0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CD473-001C-4E10-AFBA-FFB35FA91CFE}" type="datetimeFigureOut">
              <a:rPr lang="tr-TR"/>
              <a:pPr>
                <a:defRPr/>
              </a:pPr>
              <a:t>4/21/2015</a:t>
            </a:fld>
            <a:endParaRPr lang="tr-T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D0586-26F0-4744-84B5-DBA744524A4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CE2F6-6BA9-41F6-98A4-906DDEE6BEAC}" type="datetimeFigureOut">
              <a:rPr lang="tr-TR"/>
              <a:pPr>
                <a:defRPr/>
              </a:pPr>
              <a:t>4/21/2015</a:t>
            </a:fld>
            <a:endParaRPr lang="tr-T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F7D17-B040-4263-9065-85B49DC9A1A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CE01B3-66CB-4B86-B1E3-D7B3B204B14C}" type="datetimeFigureOut">
              <a:rPr lang="tr-TR"/>
              <a:pPr>
                <a:defRPr/>
              </a:pPr>
              <a:t>4/21/2015</a:t>
            </a:fld>
            <a:endParaRPr lang="tr-TR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4E715EB-8711-4A42-9953-E2B10FAB48B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Benekli Cilt Değişikliği</a:t>
            </a:r>
          </a:p>
        </p:txBody>
      </p:sp>
      <p:sp>
        <p:nvSpPr>
          <p:cNvPr id="13314" name="Alt Başlık 2"/>
          <p:cNvSpPr>
            <a:spLocks noGrp="1"/>
          </p:cNvSpPr>
          <p:nvPr>
            <p:ph type="subTitle" idx="1"/>
          </p:nvPr>
        </p:nvSpPr>
        <p:spPr>
          <a:xfrm>
            <a:off x="1403350" y="4076700"/>
            <a:ext cx="7010400" cy="1600200"/>
          </a:xfrm>
        </p:spPr>
        <p:txBody>
          <a:bodyPr/>
          <a:lstStyle/>
          <a:p>
            <a:pPr algn="r" eaLnBrk="1" hangingPunct="1"/>
            <a:r>
              <a:rPr lang="tr-TR" sz="2400" smtClean="0"/>
              <a:t>Dr. Ceyhun Yurtsever</a:t>
            </a:r>
          </a:p>
          <a:p>
            <a:pPr algn="r" eaLnBrk="1" hangingPunct="1"/>
            <a:r>
              <a:rPr lang="tr-TR" sz="2400" smtClean="0"/>
              <a:t>KTÜ Tıp Fak. Aile Hekimliği ABD</a:t>
            </a:r>
          </a:p>
          <a:p>
            <a:pPr algn="r" eaLnBrk="1" hangingPunct="1"/>
            <a:r>
              <a:rPr lang="tr-TR" sz="2400" smtClean="0"/>
              <a:t>21.04.2015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Skleroderma</a:t>
            </a:r>
          </a:p>
        </p:txBody>
      </p:sp>
      <p:sp>
        <p:nvSpPr>
          <p:cNvPr id="22530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Gode bırakmayan ödem sklerodermanın karakteristik bulgularından aylar-yıllar önce ortaya çıkabilir.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600" smtClean="0"/>
              <a:t>Bu karakteristik bulgular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2200" smtClean="0"/>
              <a:t>İnce perioral çizgilenmelerle birlikte yüz derisinde gerginlik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2200" smtClean="0"/>
              <a:t>Ağzı tam açmada zorlanma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2200" smtClean="0">
                <a:solidFill>
                  <a:srgbClr val="000000"/>
                </a:solidFill>
                <a:cs typeface="Arial" charset="0"/>
              </a:rPr>
              <a:t>Gergin, parlak cilt ve yavaş iyileşen ülserasyonlar</a:t>
            </a:r>
          </a:p>
          <a:p>
            <a:pPr eaLnBrk="1" hangingPunct="1">
              <a:lnSpc>
                <a:spcPct val="90000"/>
              </a:lnSpc>
            </a:pPr>
            <a:r>
              <a:rPr lang="tr-TR" sz="2600" smtClean="0"/>
              <a:t>Deri değişiklikleri önce parmak ve elleri etkileme daha sonra kademeli olarak proksimale, kollara doğru yayılma eğilimindedir.</a:t>
            </a:r>
          </a:p>
          <a:p>
            <a:pPr eaLnBrk="1" hangingPunct="1">
              <a:lnSpc>
                <a:spcPct val="90000"/>
              </a:lnSpc>
            </a:pPr>
            <a:r>
              <a:rPr lang="tr-TR" sz="2600" smtClean="0"/>
              <a:t>Alt ekstremiteler nispeten korunmuştur.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24578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Tuz-biber görünümü perifoliküler pigmentlerin korunması ile özellikle koyu cilde sahip insanlarda oluşur ve sklerodermada karakteristiktir.</a:t>
            </a:r>
          </a:p>
          <a:p>
            <a:pPr eaLnBrk="1" hangingPunct="1"/>
            <a:r>
              <a:rPr lang="tr-TR" smtClean="0"/>
              <a:t>Bu patern scalp, göğüs ve sırtta en yaygın görünendir.</a:t>
            </a:r>
          </a:p>
          <a:p>
            <a:pPr eaLnBrk="1" hangingPunct="1"/>
            <a:r>
              <a:rPr lang="tr-TR" smtClean="0"/>
              <a:t>Dermal skleroz saç foliküllerini yok ederek saç kaybına neden olur.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25602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AC tutulumu intersitisyal AC hastalığı ve pulmoner arter hipertansiyonunu şeklinde gelişir.</a:t>
            </a:r>
          </a:p>
          <a:p>
            <a:pPr eaLnBrk="1" hangingPunct="1"/>
            <a:r>
              <a:rPr lang="tr-TR" smtClean="0"/>
              <a:t>Nükleolar paterndeki ANA sklerodermada karakteristik olup diğer immun bozukluklarda nadir olan antiribonükleoproteinle ilişkilidir.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Dermatomiyozit</a:t>
            </a:r>
          </a:p>
        </p:txBody>
      </p:sp>
      <p:sp>
        <p:nvSpPr>
          <p:cNvPr id="26626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Sıklıkla göz kapaklarını içeren proksimal kas güçsüzlüğü</a:t>
            </a:r>
          </a:p>
          <a:p>
            <a:pPr eaLnBrk="1" hangingPunct="1"/>
            <a:r>
              <a:rPr lang="tr-TR" smtClean="0"/>
              <a:t>heliotrop raş </a:t>
            </a:r>
          </a:p>
          <a:p>
            <a:pPr eaLnBrk="1" hangingPunct="1"/>
            <a:r>
              <a:rPr lang="tr-TR" smtClean="0">
                <a:solidFill>
                  <a:srgbClr val="000000"/>
                </a:solidFill>
                <a:cs typeface="Arial" charset="0"/>
              </a:rPr>
              <a:t>parmakların kenarlarında ve eklemlerinde gottron papülleri</a:t>
            </a:r>
          </a:p>
          <a:p>
            <a:pPr eaLnBrk="1" hangingPunct="1"/>
            <a:r>
              <a:rPr lang="tr-TR" smtClean="0">
                <a:solidFill>
                  <a:srgbClr val="000000"/>
                </a:solidFill>
                <a:cs typeface="Arial" charset="0"/>
              </a:rPr>
              <a:t>güneşe maruz kalan yerlerde koyu-kırmızı cilt değişikliği</a:t>
            </a:r>
          </a:p>
          <a:p>
            <a:pPr eaLnBrk="1" hangingPunct="1"/>
            <a:r>
              <a:rPr lang="tr-TR" smtClean="0">
                <a:solidFill>
                  <a:srgbClr val="000000"/>
                </a:solidFill>
                <a:cs typeface="Arial" charset="0"/>
              </a:rPr>
              <a:t>periungal eritem ve telenjiektazi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Romatoid artrit</a:t>
            </a:r>
          </a:p>
        </p:txBody>
      </p:sp>
      <p:sp>
        <p:nvSpPr>
          <p:cNvPr id="27650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z="2600" smtClean="0"/>
              <a:t>Romatoid artritde simetrik eklem tutulumu, sabah tutukluğu, sinovial kalınlaşma tipiktir ve aile öyküsü mevcuttur.</a:t>
            </a:r>
          </a:p>
          <a:p>
            <a:pPr eaLnBrk="1" hangingPunct="1"/>
            <a:r>
              <a:rPr lang="tr-TR" sz="2600" smtClean="0">
                <a:solidFill>
                  <a:srgbClr val="000000"/>
                </a:solidFill>
                <a:cs typeface="Arial" charset="0"/>
              </a:rPr>
              <a:t>Romatoid nodüller oluşabilir. </a:t>
            </a:r>
          </a:p>
          <a:p>
            <a:pPr eaLnBrk="1" hangingPunct="1"/>
            <a:r>
              <a:rPr lang="tr-TR" sz="2600" smtClean="0">
                <a:solidFill>
                  <a:srgbClr val="000000"/>
                </a:solidFill>
                <a:cs typeface="Arial" charset="0"/>
              </a:rPr>
              <a:t>Romatoid vaskülit hemen hemen tüm organları etkileyebilir. </a:t>
            </a:r>
          </a:p>
          <a:p>
            <a:pPr eaLnBrk="1" hangingPunct="1"/>
            <a:r>
              <a:rPr lang="tr-TR" sz="2600" smtClean="0">
                <a:solidFill>
                  <a:srgbClr val="000000"/>
                </a:solidFill>
                <a:cs typeface="Arial" charset="0"/>
              </a:rPr>
              <a:t>Kutanöz vaskülite bağlı tırnak ve parmaklarda küçük kahverengi lekeler </a:t>
            </a:r>
          </a:p>
          <a:p>
            <a:pPr eaLnBrk="1" hangingPunct="1"/>
            <a:r>
              <a:rPr lang="tr-TR" sz="2600" smtClean="0">
                <a:solidFill>
                  <a:srgbClr val="000000"/>
                </a:solidFill>
                <a:cs typeface="Arial" charset="0"/>
              </a:rPr>
              <a:t>Sıklıkla alt ekstremitelerde geniş iskemik ülserlera</a:t>
            </a:r>
            <a:endParaRPr lang="tr-TR" sz="260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SLE</a:t>
            </a:r>
          </a:p>
        </p:txBody>
      </p:sp>
      <p:sp>
        <p:nvSpPr>
          <p:cNvPr id="28674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SLE çeşitli şekilerde ortaya çıkabilir.</a:t>
            </a:r>
          </a:p>
          <a:p>
            <a:pPr eaLnBrk="1" hangingPunct="1"/>
            <a:r>
              <a:rPr lang="tr-TR" smtClean="0"/>
              <a:t>Dermatolojik belirtiler güneş gören yerlerde ortaya çıkan kaşıntısız, eritamatöz lezyonlar, mor plaklardır.</a:t>
            </a:r>
          </a:p>
          <a:p>
            <a:pPr eaLnBrk="1" hangingPunct="1"/>
            <a:r>
              <a:rPr lang="tr-TR" smtClean="0"/>
              <a:t>Malar raş</a:t>
            </a:r>
          </a:p>
          <a:p>
            <a:pPr eaLnBrk="1" hangingPunct="1"/>
            <a:r>
              <a:rPr lang="tr-TR" smtClean="0"/>
              <a:t>Telenjektiazi, alopesi, ürtiker ve raynoud fenomenide sıktır.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Vitiligo</a:t>
            </a:r>
          </a:p>
        </p:txBody>
      </p:sp>
      <p:sp>
        <p:nvSpPr>
          <p:cNvPr id="29698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z="2200" smtClean="0">
                <a:solidFill>
                  <a:srgbClr val="000000"/>
                </a:solidFill>
                <a:cs typeface="Arial" charset="0"/>
              </a:rPr>
              <a:t>Melanositlerin otoimmun yıkımına bağlı progresif bir hastalıktır.</a:t>
            </a:r>
          </a:p>
          <a:p>
            <a:pPr eaLnBrk="1" hangingPunct="1"/>
            <a:r>
              <a:rPr lang="tr-TR" sz="2200" smtClean="0">
                <a:solidFill>
                  <a:srgbClr val="000000"/>
                </a:solidFill>
                <a:cs typeface="Arial" charset="0"/>
              </a:rPr>
              <a:t>Lokalize yada generalize pigmentasyon kaybı vardır</a:t>
            </a:r>
            <a:endParaRPr lang="tr-TR" sz="2200" smtClean="0"/>
          </a:p>
          <a:p>
            <a:pPr eaLnBrk="1" hangingPunct="1"/>
            <a:r>
              <a:rPr lang="tr-TR" sz="2200" smtClean="0">
                <a:solidFill>
                  <a:srgbClr val="000000"/>
                </a:solidFill>
                <a:cs typeface="Arial" charset="0"/>
              </a:rPr>
              <a:t>Yüz, eller vücut kıvrımları ve vücut açıklıkları çevresinde oluşma eğilimindedir. </a:t>
            </a:r>
          </a:p>
          <a:p>
            <a:pPr eaLnBrk="1" hangingPunct="1"/>
            <a:r>
              <a:rPr lang="tr-TR" sz="2200" smtClean="0"/>
              <a:t>Vitiligoda bu hastaya benzer şekilede perifoliküler alanlardan başlayan repigmentasyon olabilir. </a:t>
            </a:r>
          </a:p>
          <a:p>
            <a:pPr eaLnBrk="1" hangingPunct="1"/>
            <a:r>
              <a:rPr lang="tr-TR" sz="2200" smtClean="0">
                <a:solidFill>
                  <a:srgbClr val="000000"/>
                </a:solidFill>
                <a:cs typeface="Arial" charset="0"/>
              </a:rPr>
              <a:t>Repigmentasyon saç foliküllerinden başlar.</a:t>
            </a:r>
            <a:endParaRPr lang="tr-TR" sz="2200" smtClean="0"/>
          </a:p>
          <a:p>
            <a:pPr eaLnBrk="1" hangingPunct="1"/>
            <a:r>
              <a:rPr lang="tr-TR" sz="2200" smtClean="0"/>
              <a:t>Vitiligo hipotiroidi, graves, addison, pernisioz anemi, DM gibi birçok başka durumla ilişkili olmasına karşın hastaların çoğunda bunlarla ilişili bulgular yoktur.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</p:nvPr>
        </p:nvGraphicFramePr>
        <p:xfrm>
          <a:off x="250825" y="111125"/>
          <a:ext cx="8712200" cy="646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448"/>
                <a:gridCol w="3244646"/>
                <a:gridCol w="3223874"/>
              </a:tblGrid>
              <a:tr h="581784">
                <a:tc>
                  <a:txBody>
                    <a:bodyPr/>
                    <a:lstStyle/>
                    <a:p>
                      <a:pPr algn="l"/>
                      <a:endParaRPr lang="tr-T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700" dirty="0" smtClean="0"/>
                        <a:t>Klinik seyir</a:t>
                      </a:r>
                      <a:endParaRPr lang="tr-T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700" dirty="0" smtClean="0"/>
                        <a:t>Cilt bulguları</a:t>
                      </a:r>
                      <a:endParaRPr lang="tr-TR" sz="1700" dirty="0"/>
                    </a:p>
                  </a:txBody>
                  <a:tcPr/>
                </a:tc>
              </a:tr>
              <a:tr h="2269667">
                <a:tc>
                  <a:txBody>
                    <a:bodyPr/>
                    <a:lstStyle/>
                    <a:p>
                      <a:pPr algn="l"/>
                      <a:r>
                        <a:rPr lang="tr-TR" sz="1700" dirty="0" smtClean="0"/>
                        <a:t>Dermatomiyozit</a:t>
                      </a:r>
                      <a:endParaRPr lang="tr-T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700" dirty="0" smtClean="0"/>
                        <a:t>Proksimal kas güçsüzlüğünün sebep olduğu merdiven çımada koltukta doğrulmada yada saçlarını taramada zorlanma</a:t>
                      </a:r>
                    </a:p>
                    <a:p>
                      <a:pPr algn="l"/>
                      <a:r>
                        <a:rPr lang="tr-TR" sz="1700" dirty="0" smtClean="0"/>
                        <a:t>Cilt değişiklikleri kas tutulumundan önce başlayabilir, takip edebilir yada eş zamanlı ortaya çıkabilir.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dirty="0" smtClean="0"/>
                        <a:t>Patognomik olarak göz çevresinde heliotrop raş,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dirty="0" smtClean="0"/>
                        <a:t>parmakların kenarlarında ve eklemlerinde gottron papülleri,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dirty="0" smtClean="0"/>
                        <a:t>güneşe maruz kalan yerlerde koyu-kırmızı cilt değişikliği,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dirty="0" smtClean="0"/>
                        <a:t>periungal eritem ve telenjiektazi</a:t>
                      </a:r>
                    </a:p>
                    <a:p>
                      <a:pPr algn="l"/>
                      <a:endParaRPr lang="tr-TR" sz="1700" dirty="0"/>
                    </a:p>
                  </a:txBody>
                  <a:tcPr/>
                </a:tc>
              </a:tr>
              <a:tr h="549684">
                <a:tc>
                  <a:txBody>
                    <a:bodyPr/>
                    <a:lstStyle/>
                    <a:p>
                      <a:pPr algn="l"/>
                      <a:r>
                        <a:rPr lang="tr-TR" sz="1700" dirty="0" smtClean="0"/>
                        <a:t>Romatoid artrit</a:t>
                      </a:r>
                      <a:endParaRPr lang="tr-T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Halsizlik, güçsüzlük, sabah tutukluğu, sinovial kalınlaşma ve belirsiz kas iskelet yakınmalarıyla başlayan kronik simetrik poliartrit</a:t>
                      </a:r>
                    </a:p>
                    <a:p>
                      <a:r>
                        <a:rPr lang="tr-TR" sz="1700" dirty="0" smtClean="0"/>
                        <a:t>Romatoid nodüller oluşabilir.</a:t>
                      </a:r>
                    </a:p>
                    <a:p>
                      <a:r>
                        <a:rPr lang="tr-TR" sz="1700" dirty="0" smtClean="0"/>
                        <a:t>Romatoid vaskülit hemen hemen tüm organları etkileyebilir.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Kutanöz vaskülite bağlı tırnak ve parmaklarda küçük kahverengi lekeler</a:t>
                      </a:r>
                      <a:r>
                        <a:rPr lang="tr-TR" sz="1700" baseline="0" dirty="0" smtClean="0"/>
                        <a:t> </a:t>
                      </a:r>
                      <a:endParaRPr lang="tr-TR" sz="1700" dirty="0" smtClean="0"/>
                    </a:p>
                    <a:p>
                      <a:r>
                        <a:rPr lang="tr-TR" sz="1700" dirty="0" smtClean="0"/>
                        <a:t>Sıklıkla alt ekstremitelerde geniş iskemik ülserler</a:t>
                      </a:r>
                      <a:endParaRPr lang="tr-TR" sz="17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</p:nvPr>
        </p:nvGraphicFramePr>
        <p:xfrm>
          <a:off x="323850" y="692150"/>
          <a:ext cx="8569325" cy="5583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3096344"/>
                <a:gridCol w="3240362"/>
              </a:tblGrid>
              <a:tr h="37084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Klinik seyir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Cilt bulguları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Skleroderma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üst ekstermitede ortaya çıkan başlangıçta ödem daha sonra ciltte kalınlaşma ve fibrozis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Koyu cilde sahip bazı hastalarda tuz-biber görünümü olabilir.</a:t>
                      </a:r>
                    </a:p>
                    <a:p>
                      <a:r>
                        <a:rPr lang="tr-TR" dirty="0" smtClean="0"/>
                        <a:t>Gergin, parlak cilt ve yavaş iyileşen ülserasyonlar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SLE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Kaşıntısız, eritamatöz mor plaklar, </a:t>
                      </a:r>
                    </a:p>
                    <a:p>
                      <a:r>
                        <a:rPr lang="tr-TR" dirty="0" smtClean="0"/>
                        <a:t>telenjiektazi, alopesi, ürtiker, raynoud fenomeni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Güneşe maruz kalan alanlarda plaklar, yüzde malar raş</a:t>
                      </a:r>
                    </a:p>
                    <a:p>
                      <a:r>
                        <a:rPr lang="tr-TR" dirty="0" smtClean="0"/>
                        <a:t>Eklemlere yayılma eğiliminde olan eritem ve telenjiektaziler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Vitiligo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Melanositlerin otoimmun yıkımına bağlı progresif hastalık</a:t>
                      </a:r>
                    </a:p>
                    <a:p>
                      <a:r>
                        <a:rPr lang="tr-TR" dirty="0" smtClean="0"/>
                        <a:t>Lokalize yada generalize pigmentasyon kaybı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Yüz, eller vücut kıvrımları ve vücut açıklıkları çevresinde oluşma eğilimindedir.</a:t>
                      </a:r>
                    </a:p>
                    <a:p>
                      <a:r>
                        <a:rPr lang="tr-TR" dirty="0" smtClean="0"/>
                        <a:t>Repigmentasyon saç foliküllerinden başlar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Öykü</a:t>
            </a:r>
          </a:p>
        </p:txBody>
      </p:sp>
      <p:sp>
        <p:nvSpPr>
          <p:cNvPr id="14338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z="3200" smtClean="0"/>
              <a:t>62 yaşındaki kadın hasta</a:t>
            </a:r>
          </a:p>
          <a:p>
            <a:pPr lvl="1" eaLnBrk="1" hangingPunct="1"/>
            <a:r>
              <a:rPr lang="tr-TR" sz="3200" smtClean="0"/>
              <a:t>Cilt renk değişikliği</a:t>
            </a:r>
          </a:p>
          <a:p>
            <a:pPr lvl="1" eaLnBrk="1" hangingPunct="1"/>
            <a:r>
              <a:rPr lang="tr-TR" sz="3200" smtClean="0"/>
              <a:t>Her iki üst ekstremitede 4 haftadır olan ödem hikayesiyle başvurdu.</a:t>
            </a:r>
          </a:p>
          <a:p>
            <a:pPr lvl="1" eaLnBrk="1" hangingPunct="1"/>
            <a:r>
              <a:rPr lang="tr-TR" sz="3200" smtClean="0"/>
              <a:t>Ön scalpta alopesi vardı.</a:t>
            </a:r>
          </a:p>
          <a:p>
            <a:pPr lvl="1" eaLnBrk="1" hangingPunct="1"/>
            <a:r>
              <a:rPr lang="tr-TR" sz="3200" smtClean="0"/>
              <a:t>Son bir kaç hafta da kötüleşen efor dispnesi mevcuttu.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Kaynak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z="2200" b="1" i="1" smtClean="0"/>
              <a:t>American Family Physician, </a:t>
            </a:r>
            <a:r>
              <a:rPr lang="tr-TR" sz="2200" i="1" smtClean="0"/>
              <a:t>Volume 88, Number 10,</a:t>
            </a:r>
            <a:r>
              <a:rPr lang="tr-TR" sz="2200" smtClean="0"/>
              <a:t> </a:t>
            </a:r>
            <a:r>
              <a:rPr lang="tr-TR" sz="2200" i="1" smtClean="0"/>
              <a:t>November 15, 2013</a:t>
            </a:r>
            <a:r>
              <a:rPr lang="tr-TR" sz="2200" smtClean="0"/>
              <a:t> </a:t>
            </a:r>
          </a:p>
          <a:p>
            <a:pPr lvl="1" eaLnBrk="1" hangingPunct="1"/>
            <a:r>
              <a:rPr lang="tr-TR" sz="2200" smtClean="0"/>
              <a:t>1. Harrison TR, Fauci AS, eds. </a:t>
            </a:r>
            <a:r>
              <a:rPr lang="tr-TR" sz="2200" i="1" smtClean="0"/>
              <a:t>Harrison’s Principles of Internal Medicine</a:t>
            </a:r>
            <a:r>
              <a:rPr lang="tr-TR" sz="2200" smtClean="0"/>
              <a:t>. 14th ed. New York, NY: McGraw-Hill; 1998. </a:t>
            </a:r>
          </a:p>
          <a:p>
            <a:pPr lvl="1" eaLnBrk="1" hangingPunct="1"/>
            <a:r>
              <a:rPr lang="tr-TR" sz="2200" smtClean="0"/>
              <a:t>2. Harrison TR, ed. </a:t>
            </a:r>
            <a:r>
              <a:rPr lang="tr-TR" sz="2200" i="1" smtClean="0"/>
              <a:t>Harrison’s Principles of Internal Medicine</a:t>
            </a:r>
            <a:r>
              <a:rPr lang="tr-TR" sz="2200" smtClean="0"/>
              <a:t>. 17th ed. New York, NY: McGraw Hill; 2008. </a:t>
            </a:r>
          </a:p>
          <a:p>
            <a:pPr lvl="1" eaLnBrk="1" hangingPunct="1"/>
            <a:r>
              <a:rPr lang="tr-TR" sz="2200" smtClean="0"/>
              <a:t>3. Wallach JB</a:t>
            </a:r>
            <a:r>
              <a:rPr lang="tr-TR" sz="2200" i="1" smtClean="0"/>
              <a:t>. Interpretation of Diagnostic Tests. </a:t>
            </a:r>
            <a:r>
              <a:rPr lang="tr-TR" sz="2200" smtClean="0"/>
              <a:t>6th ed. Boston, Mass.: Little Brown; 1996. </a:t>
            </a:r>
          </a:p>
          <a:p>
            <a:pPr lvl="1" eaLnBrk="1" hangingPunct="1"/>
            <a:r>
              <a:rPr lang="tr-TR" sz="2200" smtClean="0"/>
              <a:t>4. Habif TP. </a:t>
            </a:r>
            <a:r>
              <a:rPr lang="tr-TR" sz="2200" i="1" smtClean="0"/>
              <a:t>Clinical Dermatology</a:t>
            </a:r>
            <a:r>
              <a:rPr lang="tr-TR" sz="2200" smtClean="0"/>
              <a:t>. 5th ed. Edinburgh, Scotland: Mosby; 2009.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Fizik Muayene</a:t>
            </a:r>
          </a:p>
        </p:txBody>
      </p:sp>
      <p:sp>
        <p:nvSpPr>
          <p:cNvPr id="15362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z="3200" smtClean="0"/>
              <a:t>Önkol, el ve parmaklarda gode bırakmayan ödem</a:t>
            </a:r>
          </a:p>
          <a:p>
            <a:pPr eaLnBrk="1" hangingPunct="1"/>
            <a:r>
              <a:rPr lang="tr-TR" sz="3200" smtClean="0"/>
              <a:t>Yüz, boyun ve üst sırtta pigmentasyon değişlikliği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6386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8434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Lab.</a:t>
            </a:r>
          </a:p>
        </p:txBody>
      </p:sp>
      <p:sp>
        <p:nvSpPr>
          <p:cNvPr id="19458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z="2400" smtClean="0"/>
              <a:t>Beyaz küre: 10000 /mm</a:t>
            </a:r>
          </a:p>
          <a:p>
            <a:pPr eaLnBrk="1" hangingPunct="1"/>
            <a:r>
              <a:rPr lang="tr-TR" sz="2400" smtClean="0"/>
              <a:t>Hemoglobin: 8,5 g/dl</a:t>
            </a:r>
          </a:p>
          <a:p>
            <a:pPr eaLnBrk="1" hangingPunct="1"/>
            <a:r>
              <a:rPr lang="tr-TR" sz="2400" smtClean="0"/>
              <a:t>Sedimentasyon: 115 mm/h</a:t>
            </a:r>
          </a:p>
          <a:p>
            <a:pPr eaLnBrk="1" hangingPunct="1"/>
            <a:r>
              <a:rPr lang="tr-TR" sz="2400" smtClean="0"/>
              <a:t>Na: 137 mEq/L, K: 4,4 mEq/L</a:t>
            </a:r>
          </a:p>
          <a:p>
            <a:pPr eaLnBrk="1" hangingPunct="1"/>
            <a:r>
              <a:rPr lang="tr-TR" sz="2400" smtClean="0"/>
              <a:t>BUN: 23 mg/dl, kreatinin:1,4 mg/dl</a:t>
            </a:r>
          </a:p>
          <a:p>
            <a:pPr eaLnBrk="1" hangingPunct="1"/>
            <a:r>
              <a:rPr lang="tr-TR" sz="2400" smtClean="0"/>
              <a:t>TİT: normal</a:t>
            </a:r>
          </a:p>
          <a:p>
            <a:pPr eaLnBrk="1" hangingPunct="1"/>
            <a:r>
              <a:rPr lang="tr-TR" sz="2400" smtClean="0"/>
              <a:t>ANA: + (nükleolar paternde)</a:t>
            </a:r>
          </a:p>
          <a:p>
            <a:pPr eaLnBrk="1" hangingPunct="1"/>
            <a:r>
              <a:rPr lang="tr-TR" sz="2400" smtClean="0"/>
              <a:t>RF: +</a:t>
            </a:r>
          </a:p>
          <a:p>
            <a:pPr eaLnBrk="1" hangingPunct="1"/>
            <a:r>
              <a:rPr lang="tr-TR" sz="2400" smtClean="0"/>
              <a:t>AC grafisinde: vasküler konjesyon ve kardiyomegali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Tanı??</a:t>
            </a:r>
          </a:p>
        </p:txBody>
      </p:sp>
      <p:sp>
        <p:nvSpPr>
          <p:cNvPr id="20482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z="3200" smtClean="0"/>
              <a:t>Dermatomiyozit</a:t>
            </a:r>
          </a:p>
          <a:p>
            <a:pPr eaLnBrk="1" hangingPunct="1"/>
            <a:r>
              <a:rPr lang="tr-TR" sz="3200" smtClean="0"/>
              <a:t>Romatoid artrit</a:t>
            </a:r>
          </a:p>
          <a:p>
            <a:pPr eaLnBrk="1" hangingPunct="1"/>
            <a:r>
              <a:rPr lang="tr-TR" sz="3200" smtClean="0"/>
              <a:t>Skleroderma</a:t>
            </a:r>
          </a:p>
          <a:p>
            <a:pPr eaLnBrk="1" hangingPunct="1"/>
            <a:r>
              <a:rPr lang="tr-TR" sz="3200" smtClean="0"/>
              <a:t>SLE</a:t>
            </a:r>
          </a:p>
          <a:p>
            <a:pPr eaLnBrk="1" hangingPunct="1"/>
            <a:r>
              <a:rPr lang="tr-TR" sz="3200" smtClean="0"/>
              <a:t>Vitiligo (repigmentasyon oluşan)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21506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z="3200" smtClean="0"/>
              <a:t>Cevap: Skleroderma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158</TotalTime>
  <Words>618</Words>
  <Application>Microsoft Office PowerPoint</Application>
  <PresentationFormat>On-screen Show (4:3)</PresentationFormat>
  <Paragraphs>104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Tasarım Şablonu</vt:lpstr>
      </vt:variant>
      <vt:variant>
        <vt:i4>2</vt:i4>
      </vt:variant>
      <vt:variant>
        <vt:lpstr>Slayt Başlıkları</vt:lpstr>
      </vt:variant>
      <vt:variant>
        <vt:i4>20</vt:i4>
      </vt:variant>
    </vt:vector>
  </HeadingPairs>
  <TitlesOfParts>
    <vt:vector size="26" baseType="lpstr">
      <vt:lpstr>Arial</vt:lpstr>
      <vt:lpstr>Verdana</vt:lpstr>
      <vt:lpstr>Wingdings</vt:lpstr>
      <vt:lpstr>Calibri</vt:lpstr>
      <vt:lpstr>Tema1</vt:lpstr>
      <vt:lpstr>Tema1</vt:lpstr>
      <vt:lpstr>Benekli Cilt Değişikliği</vt:lpstr>
      <vt:lpstr>Öykü</vt:lpstr>
      <vt:lpstr>Fizik Muayene</vt:lpstr>
      <vt:lpstr>Slayt 4</vt:lpstr>
      <vt:lpstr>Slayt 5</vt:lpstr>
      <vt:lpstr>Slayt 6</vt:lpstr>
      <vt:lpstr>Lab.</vt:lpstr>
      <vt:lpstr>Tanı??</vt:lpstr>
      <vt:lpstr>Slayt 9</vt:lpstr>
      <vt:lpstr>Skleroderma</vt:lpstr>
      <vt:lpstr>Slayt 11</vt:lpstr>
      <vt:lpstr>Slayt 12</vt:lpstr>
      <vt:lpstr>Slayt 13</vt:lpstr>
      <vt:lpstr>Dermatomiyozit</vt:lpstr>
      <vt:lpstr>Romatoid artrit</vt:lpstr>
      <vt:lpstr>SLE</vt:lpstr>
      <vt:lpstr>Vitiligo</vt:lpstr>
      <vt:lpstr>Slayt 18</vt:lpstr>
      <vt:lpstr>Slayt 19</vt:lpstr>
      <vt:lpstr>Kaynak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Benekli Cilt Değişikliği</dc:title>
  <dc:creator>yurtseverler</dc:creator>
  <cp:lastModifiedBy>DX6120MT</cp:lastModifiedBy>
  <cp:revision>16</cp:revision>
  <dcterms:created xsi:type="dcterms:W3CDTF">2015-04-18T08:51:30Z</dcterms:created>
  <dcterms:modified xsi:type="dcterms:W3CDTF">2015-04-21T08:39:00Z</dcterms:modified>
</cp:coreProperties>
</file>