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327" r:id="rId5"/>
    <p:sldId id="267" r:id="rId6"/>
    <p:sldId id="265" r:id="rId7"/>
    <p:sldId id="325" r:id="rId8"/>
    <p:sldId id="326" r:id="rId9"/>
    <p:sldId id="270" r:id="rId10"/>
    <p:sldId id="272" r:id="rId11"/>
    <p:sldId id="273" r:id="rId12"/>
    <p:sldId id="274" r:id="rId13"/>
    <p:sldId id="322" r:id="rId14"/>
    <p:sldId id="275" r:id="rId15"/>
    <p:sldId id="314" r:id="rId16"/>
    <p:sldId id="278" r:id="rId17"/>
    <p:sldId id="260" r:id="rId18"/>
    <p:sldId id="316" r:id="rId19"/>
    <p:sldId id="317" r:id="rId20"/>
    <p:sldId id="277" r:id="rId21"/>
    <p:sldId id="331" r:id="rId22"/>
    <p:sldId id="332" r:id="rId23"/>
    <p:sldId id="323" r:id="rId24"/>
    <p:sldId id="261" r:id="rId25"/>
    <p:sldId id="276" r:id="rId26"/>
    <p:sldId id="262" r:id="rId27"/>
    <p:sldId id="264" r:id="rId28"/>
    <p:sldId id="281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19" r:id="rId38"/>
    <p:sldId id="293" r:id="rId39"/>
    <p:sldId id="294" r:id="rId40"/>
    <p:sldId id="295" r:id="rId41"/>
    <p:sldId id="320" r:id="rId42"/>
    <p:sldId id="297" r:id="rId43"/>
    <p:sldId id="333" r:id="rId44"/>
    <p:sldId id="296" r:id="rId45"/>
    <p:sldId id="298" r:id="rId46"/>
    <p:sldId id="300" r:id="rId47"/>
    <p:sldId id="303" r:id="rId48"/>
    <p:sldId id="304" r:id="rId49"/>
    <p:sldId id="305" r:id="rId50"/>
    <p:sldId id="321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35" r:id="rId59"/>
    <p:sldId id="313" r:id="rId60"/>
    <p:sldId id="334" r:id="rId61"/>
    <p:sldId id="328" r:id="rId6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9040" autoAdjust="0"/>
  </p:normalViewPr>
  <p:slideViewPr>
    <p:cSldViewPr>
      <p:cViewPr varScale="1">
        <p:scale>
          <a:sx n="92" d="100"/>
          <a:sy n="92" d="100"/>
        </p:scale>
        <p:origin x="-21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A227-08F2-4501-BF3D-A4627D75C9E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1DF5-EE0A-4019-B706-C1CAF7DEE1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21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cs typeface="Arial" panose="020B0604020202020204" pitchFamily="34" charset="0"/>
              </a:rPr>
              <a:t>Normal </a:t>
            </a:r>
            <a:r>
              <a:rPr lang="tr-TR" sz="1200" dirty="0" err="1" smtClean="0">
                <a:cs typeface="Arial" panose="020B0604020202020204" pitchFamily="34" charset="0"/>
              </a:rPr>
              <a:t>yenidoğan</a:t>
            </a:r>
            <a:r>
              <a:rPr lang="tr-TR" sz="1200" dirty="0" smtClean="0">
                <a:cs typeface="Arial" panose="020B0604020202020204" pitchFamily="34" charset="0"/>
              </a:rPr>
              <a:t> vücut ağırlığı 2500-4000 gr arasındadır. İlk 3-5 gün içinde %5-10 ağırlık kaybı normaldir</a:t>
            </a:r>
            <a:r>
              <a:rPr lang="tr-TR" sz="1200" b="1" dirty="0" smtClean="0">
                <a:cs typeface="Arial" panose="020B0604020202020204" pitchFamily="34" charset="0"/>
              </a:rPr>
              <a:t>.</a:t>
            </a:r>
            <a:r>
              <a:rPr lang="tr-TR" sz="1200" dirty="0" smtClean="0">
                <a:cs typeface="Arial" panose="020B0604020202020204" pitchFamily="34" charset="0"/>
              </a:rPr>
              <a:t> Bu kayıp 7-10. günün sonunda tekrar geri kazanılır. Bundan sonra normal </a:t>
            </a:r>
            <a:r>
              <a:rPr lang="tr-TR" sz="1200" dirty="0" err="1" smtClean="0">
                <a:cs typeface="Arial" panose="020B0604020202020204" pitchFamily="34" charset="0"/>
              </a:rPr>
              <a:t>yenidoğan</a:t>
            </a:r>
            <a:r>
              <a:rPr lang="tr-TR" sz="1200" dirty="0" smtClean="0">
                <a:cs typeface="Arial" panose="020B0604020202020204" pitchFamily="34" charset="0"/>
              </a:rPr>
              <a:t> günde ortalama 20-30 gr ağırlık alır.</a:t>
            </a:r>
          </a:p>
          <a:p>
            <a:endParaRPr lang="tr-TR" sz="1200" dirty="0" smtClean="0">
              <a:cs typeface="Arial" panose="020B0604020202020204" pitchFamily="34" charset="0"/>
            </a:endParaRPr>
          </a:p>
          <a:p>
            <a:r>
              <a:rPr lang="tr-TR" sz="1200" dirty="0" smtClean="0">
                <a:cs typeface="Arial" panose="020B0604020202020204" pitchFamily="34" charset="0"/>
              </a:rPr>
              <a:t>Normal </a:t>
            </a:r>
            <a:r>
              <a:rPr lang="tr-TR" sz="1200" dirty="0" err="1" smtClean="0">
                <a:cs typeface="Arial" panose="020B0604020202020204" pitchFamily="34" charset="0"/>
              </a:rPr>
              <a:t>yenidoğan</a:t>
            </a:r>
            <a:r>
              <a:rPr lang="tr-TR" sz="1200" dirty="0" smtClean="0">
                <a:cs typeface="Arial" panose="020B0604020202020204" pitchFamily="34" charset="0"/>
              </a:rPr>
              <a:t> boyu ortalama 48-52cm’dir. İlk ayda yaklaşık 2.5-3.5 cm artış olur. </a:t>
            </a:r>
          </a:p>
          <a:p>
            <a:endParaRPr lang="tr-TR" sz="1200" b="1" dirty="0" smtClean="0">
              <a:cs typeface="Arial" panose="020B0604020202020204" pitchFamily="34" charset="0"/>
            </a:endParaRPr>
          </a:p>
          <a:p>
            <a:r>
              <a:rPr lang="tr-TR" sz="1200" dirty="0" smtClean="0">
                <a:cs typeface="Arial" panose="020B0604020202020204" pitchFamily="34" charset="0"/>
              </a:rPr>
              <a:t>Normal </a:t>
            </a:r>
            <a:r>
              <a:rPr lang="tr-TR" sz="1200" dirty="0" err="1" smtClean="0">
                <a:cs typeface="Arial" panose="020B0604020202020204" pitchFamily="34" charset="0"/>
              </a:rPr>
              <a:t>yenidoğan</a:t>
            </a:r>
            <a:r>
              <a:rPr lang="tr-TR" sz="1200" dirty="0" smtClean="0">
                <a:cs typeface="Arial" panose="020B0604020202020204" pitchFamily="34" charset="0"/>
              </a:rPr>
              <a:t> 12-18 saat uyur, uyku </a:t>
            </a:r>
            <a:r>
              <a:rPr lang="tr-TR" sz="1200" dirty="0" err="1" smtClean="0">
                <a:cs typeface="Arial" panose="020B0604020202020204" pitchFamily="34" charset="0"/>
              </a:rPr>
              <a:t>paterni</a:t>
            </a:r>
            <a:r>
              <a:rPr lang="tr-TR" sz="1200" dirty="0" smtClean="0">
                <a:cs typeface="Arial" panose="020B0604020202020204" pitchFamily="34" charset="0"/>
              </a:rPr>
              <a:t> değişkenlik gösterir </a:t>
            </a:r>
          </a:p>
          <a:p>
            <a:endParaRPr lang="tr-TR" sz="1200" dirty="0" smtClean="0">
              <a:cs typeface="Arial" panose="020B0604020202020204" pitchFamily="34" charset="0"/>
            </a:endParaRPr>
          </a:p>
          <a:p>
            <a:r>
              <a:rPr lang="tr-TR" sz="1200" dirty="0" err="1" smtClean="0">
                <a:cs typeface="Arial" panose="020B0604020202020204" pitchFamily="34" charset="0"/>
              </a:rPr>
              <a:t>Yenidoğanın</a:t>
            </a:r>
            <a:r>
              <a:rPr lang="tr-TR" sz="1200" dirty="0" smtClean="0">
                <a:cs typeface="Arial" panose="020B0604020202020204" pitchFamily="34" charset="0"/>
              </a:rPr>
              <a:t> ilk idrar çıkışı 12-24 saat içinde olmalıdır. İlk  dışkılamasını doğumdan sonraki 48 saat içinde çıkarmalıdır. Rengi koyu yeşil, siyah ve yapışkandır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44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586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cs typeface="Arial" panose="020B0604020202020204" pitchFamily="34" charset="0"/>
              </a:rPr>
              <a:t>Bebeğin emzirmenin başlangıcında gelen ön sütten ve emzirmenin sonlarına doğru gelen lipitten zengin son sütten yararlanabilmesi için emzirme süresinin en az 15 dakika olması gerekir</a:t>
            </a:r>
            <a:r>
              <a:rPr lang="tr-TR" sz="1200" b="1" dirty="0" smtClean="0">
                <a:cs typeface="Arial" panose="020B0604020202020204" pitchFamily="34" charset="0"/>
              </a:rPr>
              <a:t>.</a:t>
            </a:r>
            <a:r>
              <a:rPr lang="tr-TR" sz="1200" dirty="0" smtClean="0">
                <a:cs typeface="Arial" panose="020B0604020202020204" pitchFamily="34" charset="0"/>
              </a:rPr>
              <a:t>  İlk haftalarda bebek günde 8-12 kez emzirilmelidir.</a:t>
            </a:r>
          </a:p>
          <a:p>
            <a:r>
              <a:rPr lang="tr-TR" sz="1200" dirty="0" smtClean="0">
                <a:cs typeface="Arial" panose="020B0604020202020204" pitchFamily="34" charset="0"/>
              </a:rPr>
              <a:t>   Bebek her açlık belirtisi gösterdiğinde emzirilmelidir. Bebek 3 saatten fazla emmediğinde; açlık belirtileri olmaksızın emzirilmelidir.</a:t>
            </a:r>
          </a:p>
          <a:p>
            <a:endParaRPr lang="tr-TR" sz="1200" b="1" dirty="0" smtClean="0">
              <a:cs typeface="Arial" panose="020B0604020202020204" pitchFamily="34" charset="0"/>
            </a:endParaRPr>
          </a:p>
          <a:p>
            <a:r>
              <a:rPr lang="tr-TR" sz="1200" dirty="0" smtClean="0">
                <a:cs typeface="Arial" panose="020B0604020202020204" pitchFamily="34" charset="0"/>
              </a:rPr>
              <a:t>Tıbbi bir gerekçe olmadıkça </a:t>
            </a:r>
            <a:r>
              <a:rPr lang="tr-TR" sz="1200" dirty="0" err="1" smtClean="0">
                <a:cs typeface="Arial" panose="020B0604020202020204" pitchFamily="34" charset="0"/>
              </a:rPr>
              <a:t>yenidoğana</a:t>
            </a:r>
            <a:r>
              <a:rPr lang="tr-TR" sz="1200" dirty="0" smtClean="0">
                <a:cs typeface="Arial" panose="020B0604020202020204" pitchFamily="34" charset="0"/>
              </a:rPr>
              <a:t> anne sütü dışında herhangi bir yiyecek ya da içecek verilmemeli </a:t>
            </a:r>
          </a:p>
          <a:p>
            <a:endParaRPr lang="tr-TR" sz="1200" dirty="0" smtClean="0">
              <a:cs typeface="Arial" panose="020B0604020202020204" pitchFamily="34" charset="0"/>
            </a:endParaRPr>
          </a:p>
          <a:p>
            <a:r>
              <a:rPr lang="tr-TR" sz="1200" dirty="0" smtClean="0">
                <a:cs typeface="Arial" panose="020B0604020202020204" pitchFamily="34" charset="0"/>
              </a:rPr>
              <a:t>Anne ve bebeğin 24 saat aynı odada kalması sağlanmalı</a:t>
            </a:r>
          </a:p>
          <a:p>
            <a:r>
              <a:rPr lang="tr-TR" sz="1200" dirty="0" smtClean="0">
                <a:cs typeface="Arial" panose="020B0604020202020204" pitchFamily="34" charset="0"/>
              </a:rPr>
              <a:t> </a:t>
            </a:r>
          </a:p>
          <a:p>
            <a:r>
              <a:rPr lang="tr-TR" sz="1200" dirty="0" smtClean="0">
                <a:cs typeface="Arial" panose="020B0604020202020204" pitchFamily="34" charset="0"/>
              </a:rPr>
              <a:t>İsteğe bağlı emzirmenin özendirilmesi ve bebek her istediğinde emzirilmesi sağlanmalı </a:t>
            </a:r>
          </a:p>
          <a:p>
            <a:endParaRPr lang="tr-TR" sz="1200" dirty="0" smtClean="0">
              <a:cs typeface="Arial" panose="020B0604020202020204" pitchFamily="34" charset="0"/>
            </a:endParaRPr>
          </a:p>
          <a:p>
            <a:r>
              <a:rPr lang="tr-TR" sz="1200" dirty="0" smtClean="0">
                <a:cs typeface="Arial" panose="020B0604020202020204" pitchFamily="34" charset="0"/>
              </a:rPr>
              <a:t>Anne sütü ile beslenen bebeklere biberon ya da yalancı emzik verilmemeli</a:t>
            </a:r>
          </a:p>
          <a:p>
            <a:endParaRPr lang="tr-TR" sz="1200" b="1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403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(Pozitif aile öyküsü, doğum öncesi </a:t>
            </a:r>
            <a:r>
              <a:rPr lang="tr-TR" dirty="0" err="1" smtClean="0"/>
              <a:t>makadi</a:t>
            </a:r>
            <a:r>
              <a:rPr lang="tr-TR" dirty="0" smtClean="0"/>
              <a:t> duruş ya da </a:t>
            </a:r>
            <a:r>
              <a:rPr lang="tr-TR" dirty="0" err="1" smtClean="0"/>
              <a:t>makadi</a:t>
            </a:r>
            <a:r>
              <a:rPr lang="tr-TR" dirty="0" smtClean="0"/>
              <a:t> doğum öyküsü, çoğul gebelik, </a:t>
            </a:r>
          </a:p>
          <a:p>
            <a:r>
              <a:rPr lang="tr-TR" dirty="0" err="1" smtClean="0"/>
              <a:t>oligohidroamniyoz</a:t>
            </a:r>
            <a:r>
              <a:rPr lang="tr-TR" dirty="0" smtClean="0"/>
              <a:t> öyküsü, </a:t>
            </a:r>
            <a:r>
              <a:rPr lang="tr-TR" dirty="0" err="1" smtClean="0"/>
              <a:t>tortikollis</a:t>
            </a:r>
            <a:r>
              <a:rPr lang="tr-TR" dirty="0" smtClean="0"/>
              <a:t> - </a:t>
            </a:r>
            <a:r>
              <a:rPr lang="tr-TR" dirty="0" err="1" smtClean="0"/>
              <a:t>metatarsus</a:t>
            </a:r>
            <a:r>
              <a:rPr lang="tr-TR" dirty="0" smtClean="0"/>
              <a:t> </a:t>
            </a:r>
            <a:r>
              <a:rPr lang="tr-TR" dirty="0" err="1" smtClean="0"/>
              <a:t>adduktus</a:t>
            </a:r>
            <a:r>
              <a:rPr lang="tr-TR" dirty="0" smtClean="0"/>
              <a:t> - pes </a:t>
            </a:r>
            <a:r>
              <a:rPr lang="tr-TR" dirty="0" err="1" smtClean="0"/>
              <a:t>kalkaneovalgus</a:t>
            </a:r>
            <a:r>
              <a:rPr lang="tr-TR" dirty="0" smtClean="0"/>
              <a:t> gibi eşlik eden </a:t>
            </a:r>
            <a:r>
              <a:rPr lang="tr-TR" dirty="0" err="1" smtClean="0"/>
              <a:t>deformitelerin</a:t>
            </a:r>
            <a:r>
              <a:rPr lang="tr-TR" dirty="0" smtClean="0"/>
              <a:t> varlığı, kundak uygulaması, ilk doğan </a:t>
            </a:r>
          </a:p>
          <a:p>
            <a:r>
              <a:rPr lang="tr-TR" dirty="0" smtClean="0"/>
              <a:t>kız çocukları, bebek kalçalarının </a:t>
            </a:r>
            <a:r>
              <a:rPr lang="tr-TR" dirty="0" err="1" smtClean="0"/>
              <a:t>ekstansiyon</a:t>
            </a:r>
            <a:r>
              <a:rPr lang="tr-TR" dirty="0" smtClean="0"/>
              <a:t> ve </a:t>
            </a:r>
            <a:r>
              <a:rPr lang="tr-TR" dirty="0" err="1" smtClean="0"/>
              <a:t>adduksiyona</a:t>
            </a:r>
            <a:r>
              <a:rPr lang="tr-TR" dirty="0" smtClean="0"/>
              <a:t> zorlandığı her </a:t>
            </a:r>
          </a:p>
          <a:p>
            <a:r>
              <a:rPr lang="tr-TR" dirty="0" smtClean="0"/>
              <a:t>durum) </a:t>
            </a:r>
          </a:p>
          <a:p>
            <a:r>
              <a:rPr lang="tr-TR" dirty="0" smtClean="0"/>
              <a:t>Tip 1 dışı tüm sonuçlar</a:t>
            </a:r>
            <a:r>
              <a:rPr lang="tr-TR" baseline="0" dirty="0" smtClean="0"/>
              <a:t> ortopedi ve travmatolojiye sevk edilir.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55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29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As/mama </a:t>
            </a:r>
            <a:r>
              <a:rPr lang="en-US" dirty="0" err="1" smtClean="0"/>
              <a:t>aldığına</a:t>
            </a:r>
            <a:r>
              <a:rPr lang="en-US" dirty="0" smtClean="0"/>
              <a:t> </a:t>
            </a:r>
            <a:r>
              <a:rPr lang="en-US" dirty="0" err="1" smtClean="0"/>
              <a:t>bakılmaksızın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günlük</a:t>
            </a:r>
            <a:r>
              <a:rPr lang="en-US" baseline="0" dirty="0" smtClean="0"/>
              <a:t> 400 </a:t>
            </a:r>
            <a:r>
              <a:rPr lang="en-US" baseline="0" dirty="0" err="1" smtClean="0"/>
              <a:t>ıu</a:t>
            </a:r>
            <a:r>
              <a:rPr lang="en-US" baseline="0" dirty="0" smtClean="0"/>
              <a:t> (3 </a:t>
            </a:r>
            <a:r>
              <a:rPr lang="en-US" baseline="0" dirty="0" err="1" smtClean="0"/>
              <a:t>damla</a:t>
            </a:r>
            <a:r>
              <a:rPr lang="en-US" baseline="0" dirty="0" smtClean="0"/>
              <a:t>) –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yaş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tercihen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yaş</a:t>
            </a:r>
            <a:endParaRPr lang="en-US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31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532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3200" dirty="0" err="1" smtClean="0"/>
              <a:t>Ailede</a:t>
            </a:r>
            <a:r>
              <a:rPr lang="en-US" sz="3200" dirty="0" smtClean="0"/>
              <a:t> ≤55 </a:t>
            </a:r>
            <a:r>
              <a:rPr lang="en-US" sz="3200" dirty="0" err="1" smtClean="0"/>
              <a:t>yaş</a:t>
            </a:r>
            <a:r>
              <a:rPr lang="en-US" sz="3200" dirty="0" smtClean="0"/>
              <a:t>  </a:t>
            </a:r>
            <a:r>
              <a:rPr lang="en-US" sz="3200" dirty="0" err="1" smtClean="0"/>
              <a:t>geçirilen</a:t>
            </a:r>
            <a:r>
              <a:rPr lang="en-US" sz="3200" dirty="0" smtClean="0"/>
              <a:t>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kesin</a:t>
            </a:r>
            <a:r>
              <a:rPr lang="en-US" sz="3200" dirty="0" smtClean="0"/>
              <a:t> </a:t>
            </a:r>
            <a:r>
              <a:rPr lang="en-US" sz="3200" dirty="0" err="1" smtClean="0"/>
              <a:t>tanısı</a:t>
            </a:r>
            <a:r>
              <a:rPr lang="en-US" sz="3200" dirty="0" smtClean="0"/>
              <a:t> </a:t>
            </a:r>
            <a:r>
              <a:rPr lang="en-US" sz="3200" dirty="0" err="1" smtClean="0"/>
              <a:t>konulan</a:t>
            </a:r>
            <a:r>
              <a:rPr lang="en-US" sz="3200" dirty="0" smtClean="0"/>
              <a:t> </a:t>
            </a:r>
            <a:r>
              <a:rPr lang="en-US" sz="3200" dirty="0" err="1" smtClean="0"/>
              <a:t>koroner</a:t>
            </a:r>
            <a:r>
              <a:rPr lang="en-US" sz="3200" dirty="0" smtClean="0"/>
              <a:t> </a:t>
            </a:r>
            <a:r>
              <a:rPr lang="en-US" sz="3200" dirty="0" err="1" smtClean="0"/>
              <a:t>ateroskleroz</a:t>
            </a:r>
            <a:r>
              <a:rPr lang="en-US" sz="3200" dirty="0" smtClean="0"/>
              <a:t> </a:t>
            </a:r>
            <a:r>
              <a:rPr lang="en-US" sz="3200" dirty="0" err="1" smtClean="0"/>
              <a:t>öyküsu</a:t>
            </a:r>
            <a:r>
              <a:rPr lang="en-US" sz="3200" dirty="0" smtClean="0"/>
              <a:t>̈ </a:t>
            </a:r>
            <a:r>
              <a:rPr lang="en-US" sz="3200" dirty="0" err="1" smtClean="0"/>
              <a:t>olanlar</a:t>
            </a:r>
            <a:endParaRPr lang="en-US" sz="3200" dirty="0" smtClean="0"/>
          </a:p>
          <a:p>
            <a:pPr lvl="2"/>
            <a:r>
              <a:rPr lang="en-US" sz="3200" dirty="0" err="1" smtClean="0"/>
              <a:t>Ailede</a:t>
            </a:r>
            <a:r>
              <a:rPr lang="en-US" sz="3200" dirty="0" smtClean="0"/>
              <a:t> ≤55 </a:t>
            </a:r>
            <a:r>
              <a:rPr lang="en-US" sz="3200" dirty="0" err="1" smtClean="0"/>
              <a:t>yaş</a:t>
            </a:r>
            <a:r>
              <a:rPr lang="en-US" sz="3200" dirty="0" smtClean="0"/>
              <a:t> </a:t>
            </a:r>
            <a:r>
              <a:rPr lang="en-US" sz="3200" dirty="0" err="1" smtClean="0"/>
              <a:t>geçirilen</a:t>
            </a:r>
            <a:r>
              <a:rPr lang="en-US" sz="3200" dirty="0" smtClean="0"/>
              <a:t> </a:t>
            </a:r>
            <a:r>
              <a:rPr lang="en-US" sz="3200" dirty="0" err="1" smtClean="0"/>
              <a:t>miyokard</a:t>
            </a:r>
            <a:r>
              <a:rPr lang="en-US" sz="3200" dirty="0" smtClean="0"/>
              <a:t> </a:t>
            </a:r>
            <a:r>
              <a:rPr lang="en-US" sz="3200" dirty="0" err="1" smtClean="0"/>
              <a:t>enfarktüsu</a:t>
            </a:r>
            <a:r>
              <a:rPr lang="en-US" sz="3200" dirty="0" smtClean="0"/>
              <a:t>̈, </a:t>
            </a:r>
            <a:r>
              <a:rPr lang="en-US" sz="3200" dirty="0" err="1" smtClean="0"/>
              <a:t>anjina</a:t>
            </a:r>
            <a:r>
              <a:rPr lang="en-US" sz="3200" dirty="0" smtClean="0"/>
              <a:t> </a:t>
            </a:r>
            <a:r>
              <a:rPr lang="en-US" sz="3200" dirty="0" err="1" smtClean="0"/>
              <a:t>pektoris</a:t>
            </a:r>
            <a:r>
              <a:rPr lang="en-US" sz="3200" dirty="0" smtClean="0"/>
              <a:t>, </a:t>
            </a:r>
            <a:r>
              <a:rPr lang="en-US" sz="3200" dirty="0" err="1" smtClean="0"/>
              <a:t>periferik</a:t>
            </a:r>
            <a:r>
              <a:rPr lang="en-US" sz="3200" dirty="0" smtClean="0"/>
              <a:t> </a:t>
            </a:r>
            <a:r>
              <a:rPr lang="en-US" sz="3200" dirty="0" err="1" smtClean="0"/>
              <a:t>vasküler</a:t>
            </a:r>
            <a:r>
              <a:rPr lang="en-US" sz="3200" dirty="0" smtClean="0"/>
              <a:t> </a:t>
            </a:r>
            <a:r>
              <a:rPr lang="en-US" sz="3200" dirty="0" err="1" smtClean="0"/>
              <a:t>hastalık</a:t>
            </a:r>
            <a:r>
              <a:rPr lang="en-US" sz="3200" dirty="0" smtClean="0"/>
              <a:t>, </a:t>
            </a:r>
            <a:r>
              <a:rPr lang="en-US" sz="3200" dirty="0" err="1" smtClean="0"/>
              <a:t>serebrovasküler</a:t>
            </a:r>
            <a:r>
              <a:rPr lang="en-US" sz="3200" dirty="0" smtClean="0"/>
              <a:t> </a:t>
            </a:r>
            <a:r>
              <a:rPr lang="en-US" sz="3200" dirty="0" err="1" smtClean="0"/>
              <a:t>hastalık</a:t>
            </a:r>
            <a:r>
              <a:rPr lang="en-US" sz="3200" dirty="0" smtClean="0"/>
              <a:t> </a:t>
            </a:r>
            <a:r>
              <a:rPr lang="en-US" sz="3200" dirty="0" err="1" smtClean="0"/>
              <a:t>veya</a:t>
            </a:r>
            <a:r>
              <a:rPr lang="en-US" sz="3200" dirty="0" smtClean="0"/>
              <a:t> </a:t>
            </a:r>
            <a:r>
              <a:rPr lang="en-US" sz="3200" dirty="0" err="1" smtClean="0"/>
              <a:t>ani</a:t>
            </a:r>
            <a:r>
              <a:rPr lang="en-US" sz="3200" dirty="0" smtClean="0"/>
              <a:t> </a:t>
            </a:r>
            <a:r>
              <a:rPr lang="en-US" sz="3200" dirty="0" err="1" smtClean="0"/>
              <a:t>kardiyak</a:t>
            </a:r>
            <a:r>
              <a:rPr lang="en-US" sz="3200" dirty="0" smtClean="0"/>
              <a:t> </a:t>
            </a:r>
            <a:r>
              <a:rPr lang="en-US" sz="3200" dirty="0" err="1" smtClean="0"/>
              <a:t>ölüm</a:t>
            </a:r>
            <a:r>
              <a:rPr lang="en-US" sz="3200" dirty="0" smtClean="0"/>
              <a:t> </a:t>
            </a:r>
            <a:r>
              <a:rPr lang="en-US" sz="3200" dirty="0" err="1" smtClean="0"/>
              <a:t>öyküsu</a:t>
            </a:r>
            <a:r>
              <a:rPr lang="en-US" sz="3200" dirty="0" smtClean="0"/>
              <a:t>̈ </a:t>
            </a:r>
            <a:r>
              <a:rPr lang="en-US" sz="3200" dirty="0" err="1" smtClean="0"/>
              <a:t>olanlar</a:t>
            </a:r>
            <a:endParaRPr lang="en-US" sz="3200" dirty="0" smtClean="0"/>
          </a:p>
          <a:p>
            <a:pPr lvl="2"/>
            <a:r>
              <a:rPr lang="en-US" sz="3200" dirty="0" smtClean="0"/>
              <a:t>Anne </a:t>
            </a:r>
            <a:r>
              <a:rPr lang="en-US" sz="3200" dirty="0" err="1" smtClean="0"/>
              <a:t>veya</a:t>
            </a:r>
            <a:r>
              <a:rPr lang="en-US" sz="3200" dirty="0" smtClean="0"/>
              <a:t> </a:t>
            </a:r>
            <a:r>
              <a:rPr lang="en-US" sz="3200" dirty="0" err="1" smtClean="0"/>
              <a:t>babasında</a:t>
            </a:r>
            <a:r>
              <a:rPr lang="en-US" sz="3200" dirty="0" smtClean="0"/>
              <a:t> total </a:t>
            </a:r>
            <a:r>
              <a:rPr lang="en-US" sz="3200" dirty="0" err="1" smtClean="0"/>
              <a:t>kolesterol</a:t>
            </a:r>
            <a:r>
              <a:rPr lang="en-US" sz="3200" dirty="0" smtClean="0"/>
              <a:t> </a:t>
            </a:r>
            <a:r>
              <a:rPr lang="en-US" sz="3200" dirty="0" err="1" smtClean="0"/>
              <a:t>düzeyi</a:t>
            </a:r>
            <a:r>
              <a:rPr lang="en-US" sz="3200" dirty="0" smtClean="0"/>
              <a:t>  ≥240 mg/dl  </a:t>
            </a:r>
            <a:r>
              <a:rPr lang="en-US" sz="3200" dirty="0" err="1" smtClean="0"/>
              <a:t>olanlar</a:t>
            </a:r>
            <a:endParaRPr lang="en-US" sz="3200" dirty="0" smtClean="0"/>
          </a:p>
          <a:p>
            <a:pPr marL="411480" lvl="1" indent="0">
              <a:buNone/>
            </a:pPr>
            <a:endParaRPr lang="en-US" sz="32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547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Erken veya düşük doğum kilolu olma ve/veya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yenidoğan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bakım ünitesinde yatış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öyküsü, kan basıncını yükseltebilecek ilaç alımı,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antihipertansif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ilaç kullanımı,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kafa içi basınç artımı ve hipertansiyon yapabilecek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hiperlipidemi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obezite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doğumsal kalp hastalığı, yineleyen idrar yolu enfeksiyonu, böbrek hastalığı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veya anomalisi, organ nakli,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malinite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gibi kronik hastalığı ve birinci derece yakınlarında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hipertansiyon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kardiyovasküler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hastalık öyküsü olan 0-18 yaş arası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tüm çocukların her muayenesinde kan basıncı da ölçülmelidir.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344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Fiziksel Belirtiler: kuru kalkma, gün içinde 2 saatten uzun kuru kalma, ıslak bez sayısının azalması, düzenli barsak hareketlerinin  varlığı, oturma, çömelme, yürüme gibi hareketleri rahatça yapabilme, pantolonunu giyebilme, ıslak ve kuru arasındaki ayrımı </a:t>
            </a:r>
            <a:r>
              <a:rPr lang="tr-TR" dirty="0" err="1" smtClean="0"/>
              <a:t>farkedebilme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Zihinsel belirtiler; Sıkıştığını ifade edebilme, söylenenleri yapabilme, kaka ya da  çiş geldiğini </a:t>
            </a:r>
            <a:r>
              <a:rPr lang="tr-TR" dirty="0" err="1" smtClean="0"/>
              <a:t>farketmedir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Ruhsal belirtiler; aile bireylerini taklit etmeye hevesli olma, anne ve babasını memnun etmeye isteklilik, kakalı ya da ıslak beze katlanamama, 5-10 dakika tuvalette oturmaya razı olma, kendinden büyük çocukların nasıl kaka yaptığını merak etme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498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4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cs typeface="Arial" panose="020B0604020202020204" pitchFamily="34" charset="0"/>
              </a:rPr>
              <a:t>Normal </a:t>
            </a:r>
            <a:r>
              <a:rPr lang="tr-TR" sz="1200" dirty="0" err="1" smtClean="0">
                <a:cs typeface="Arial" panose="020B0604020202020204" pitchFamily="34" charset="0"/>
              </a:rPr>
              <a:t>yenidoğan</a:t>
            </a:r>
            <a:r>
              <a:rPr lang="tr-TR" sz="1200" dirty="0" smtClean="0">
                <a:cs typeface="Arial" panose="020B0604020202020204" pitchFamily="34" charset="0"/>
              </a:rPr>
              <a:t> 12-18 saat uyur, uyku </a:t>
            </a:r>
            <a:r>
              <a:rPr lang="tr-TR" sz="1200" dirty="0" err="1" smtClean="0">
                <a:cs typeface="Arial" panose="020B0604020202020204" pitchFamily="34" charset="0"/>
              </a:rPr>
              <a:t>paterni</a:t>
            </a:r>
            <a:r>
              <a:rPr lang="tr-TR" sz="1200" dirty="0" smtClean="0">
                <a:cs typeface="Arial" panose="020B0604020202020204" pitchFamily="34" charset="0"/>
              </a:rPr>
              <a:t> değişkenlik gösterir </a:t>
            </a:r>
          </a:p>
          <a:p>
            <a:endParaRPr lang="tr-TR" sz="1200" dirty="0" smtClean="0">
              <a:cs typeface="Arial" panose="020B0604020202020204" pitchFamily="34" charset="0"/>
            </a:endParaRPr>
          </a:p>
          <a:p>
            <a:r>
              <a:rPr lang="tr-TR" sz="1200" dirty="0" err="1" smtClean="0">
                <a:cs typeface="Arial" panose="020B0604020202020204" pitchFamily="34" charset="0"/>
              </a:rPr>
              <a:t>Yenidoğanın</a:t>
            </a:r>
            <a:r>
              <a:rPr lang="tr-TR" sz="1200" dirty="0" smtClean="0">
                <a:cs typeface="Arial" panose="020B0604020202020204" pitchFamily="34" charset="0"/>
              </a:rPr>
              <a:t> ilk idrar çıkışı 12-24 saat içinde olmalıdır. İlk  dışkılamasını doğumdan sonraki 48 saat içinde çıkarmalıdır. Rengi koyu yeşil, siyah ve yapışkandır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446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16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i="1" dirty="0" smtClean="0">
                <a:cs typeface="Arial" panose="020B0604020202020204" pitchFamily="34" charset="0"/>
              </a:rPr>
              <a:t>Ön </a:t>
            </a:r>
            <a:r>
              <a:rPr lang="tr-TR" sz="1200" i="1" dirty="0" err="1" smtClean="0">
                <a:cs typeface="Arial" panose="020B0604020202020204" pitchFamily="34" charset="0"/>
              </a:rPr>
              <a:t>fontanel</a:t>
            </a:r>
            <a:r>
              <a:rPr lang="tr-TR" sz="1200" dirty="0" smtClean="0">
                <a:cs typeface="Arial" panose="020B0604020202020204" pitchFamily="34" charset="0"/>
              </a:rPr>
              <a:t> (bıngıldak) bebek sakinken değerlendirilmelidir. Normalde düz ve 2-3cm genişlikte, 3-4cm uzunluktadır, </a:t>
            </a:r>
            <a:r>
              <a:rPr lang="tr-TR" sz="1200" i="1" dirty="0" smtClean="0">
                <a:cs typeface="Arial" panose="020B0604020202020204" pitchFamily="34" charset="0"/>
              </a:rPr>
              <a:t>9-24 ayda (ortalama 1 yaş) kapanır</a:t>
            </a:r>
            <a:r>
              <a:rPr lang="tr-TR" sz="1200" dirty="0" smtClean="0">
                <a:cs typeface="Arial" panose="020B0604020202020204" pitchFamily="34" charset="0"/>
              </a:rPr>
              <a:t>. Üç aydan önce kapanması patolojiktir</a:t>
            </a:r>
            <a:r>
              <a:rPr lang="tr-TR" sz="1200" b="1" dirty="0" smtClean="0">
                <a:cs typeface="Arial" panose="020B0604020202020204" pitchFamily="34" charset="0"/>
              </a:rPr>
              <a:t>. </a:t>
            </a:r>
            <a:r>
              <a:rPr lang="tr-TR" sz="1200" i="1" dirty="0" smtClean="0">
                <a:cs typeface="Arial" panose="020B0604020202020204" pitchFamily="34" charset="0"/>
              </a:rPr>
              <a:t>Arka </a:t>
            </a:r>
            <a:r>
              <a:rPr lang="tr-TR" sz="1200" i="1" dirty="0" err="1" smtClean="0">
                <a:cs typeface="Arial" panose="020B0604020202020204" pitchFamily="34" charset="0"/>
              </a:rPr>
              <a:t>fontanel</a:t>
            </a:r>
            <a:r>
              <a:rPr lang="tr-TR" sz="1200" i="1" dirty="0" smtClean="0">
                <a:cs typeface="Arial" panose="020B0604020202020204" pitchFamily="34" charset="0"/>
              </a:rPr>
              <a:t> </a:t>
            </a:r>
            <a:r>
              <a:rPr lang="tr-TR" sz="1200" dirty="0" smtClean="0">
                <a:cs typeface="Arial" panose="020B0604020202020204" pitchFamily="34" charset="0"/>
              </a:rPr>
              <a:t>1-2 cm kadardır,</a:t>
            </a:r>
            <a:r>
              <a:rPr lang="tr-TR" sz="1200" b="1" i="1" dirty="0" smtClean="0">
                <a:cs typeface="Arial" panose="020B0604020202020204" pitchFamily="34" charset="0"/>
              </a:rPr>
              <a:t> </a:t>
            </a:r>
            <a:r>
              <a:rPr lang="tr-TR" sz="1200" i="1" dirty="0" smtClean="0">
                <a:cs typeface="Arial" panose="020B0604020202020204" pitchFamily="34" charset="0"/>
              </a:rPr>
              <a:t>doğumda kapalı olabilir veya 6-8 haftada kapanır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4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cs typeface="Arial" panose="020B0604020202020204" pitchFamily="34" charset="0"/>
              </a:rPr>
              <a:t>. Sağlıklı bebeklerde göbek düşene kadar herhangi bir şeyle silinmeden kuru tutulması önerilir. Islanması</a:t>
            </a:r>
            <a:r>
              <a:rPr lang="tr-TR" sz="1200" baseline="0" dirty="0" smtClean="0">
                <a:cs typeface="Arial" panose="020B0604020202020204" pitchFamily="34" charset="0"/>
              </a:rPr>
              <a:t> </a:t>
            </a:r>
            <a:r>
              <a:rPr lang="tr-TR" sz="1200" baseline="0" dirty="0" err="1" smtClean="0">
                <a:cs typeface="Arial" panose="020B0604020202020204" pitchFamily="34" charset="0"/>
              </a:rPr>
              <a:t>omfaliti</a:t>
            </a:r>
            <a:r>
              <a:rPr lang="tr-TR" sz="1200" baseline="0" dirty="0" smtClean="0">
                <a:cs typeface="Arial" panose="020B0604020202020204" pitchFamily="34" charset="0"/>
              </a:rPr>
              <a:t> kolaylaştıracağından  banyo yapılmamalı</a:t>
            </a:r>
            <a:endParaRPr lang="tr-TR" sz="1200" dirty="0" smtClean="0">
              <a:cs typeface="Arial" panose="020B0604020202020204" pitchFamily="34" charset="0"/>
            </a:endParaRPr>
          </a:p>
          <a:p>
            <a:r>
              <a:rPr lang="tr-TR" sz="1800" dirty="0" smtClean="0">
                <a:cs typeface="Arial" panose="020B0604020202020204" pitchFamily="34" charset="0"/>
              </a:rPr>
              <a:t>Erkek bebeklerde </a:t>
            </a:r>
            <a:r>
              <a:rPr lang="tr-TR" sz="1800" dirty="0" err="1" smtClean="0">
                <a:cs typeface="Arial" panose="020B0604020202020204" pitchFamily="34" charset="0"/>
              </a:rPr>
              <a:t>skrotumlar</a:t>
            </a:r>
            <a:r>
              <a:rPr lang="tr-TR" sz="1800" dirty="0" smtClean="0">
                <a:cs typeface="Arial" panose="020B0604020202020204" pitchFamily="34" charset="0"/>
              </a:rPr>
              <a:t> inmemiş testis açısından kontrol edilmelidir. Anneden geçen hormonlar nedeniyle </a:t>
            </a:r>
            <a:r>
              <a:rPr lang="tr-TR" sz="1800" dirty="0" err="1" smtClean="0">
                <a:cs typeface="Arial" panose="020B0604020202020204" pitchFamily="34" charset="0"/>
              </a:rPr>
              <a:t>genital</a:t>
            </a:r>
            <a:r>
              <a:rPr lang="tr-TR" sz="1800" dirty="0" smtClean="0">
                <a:cs typeface="Arial" panose="020B0604020202020204" pitchFamily="34" charset="0"/>
              </a:rPr>
              <a:t> organlar hafif şiş görülebilir, birkaç günde düzelir. </a:t>
            </a:r>
          </a:p>
          <a:p>
            <a:pPr marL="0" indent="0">
              <a:buNone/>
            </a:pPr>
            <a:endParaRPr lang="tr-TR" sz="1800" dirty="0" smtClean="0">
              <a:cs typeface="Arial" panose="020B0604020202020204" pitchFamily="34" charset="0"/>
            </a:endParaRPr>
          </a:p>
          <a:p>
            <a:r>
              <a:rPr lang="tr-TR" sz="1800" dirty="0" smtClean="0">
                <a:cs typeface="Arial" panose="020B0604020202020204" pitchFamily="34" charset="0"/>
              </a:rPr>
              <a:t>	Kız bebeklerde anneden geçen östrojenlerin çekilmesine bağlı ilk birkaç günde beyaz ve bazen hafif kanlı akıntı olabilir. Normal fizyolojik bir durumdur, araştırmaya ve tedaviye gerek yoktur. </a:t>
            </a:r>
          </a:p>
          <a:p>
            <a:pPr marL="0" indent="0">
              <a:buNone/>
            </a:pPr>
            <a:r>
              <a:rPr lang="tr-TR" sz="1800" dirty="0" smtClean="0">
                <a:cs typeface="Arial" panose="020B0604020202020204" pitchFamily="34" charset="0"/>
              </a:rPr>
              <a:t>	</a:t>
            </a:r>
            <a:endParaRPr lang="tr-TR" sz="18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8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tr-TR" sz="1400" b="1" i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36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43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Yenidoğan</a:t>
            </a:r>
            <a:r>
              <a:rPr lang="tr-TR" dirty="0" smtClean="0"/>
              <a:t> taraması için kan örneği ideal olarak doğumdan sonraki 3-5’inci günlerde alınmalıdır. </a:t>
            </a:r>
            <a:r>
              <a:rPr lang="tr-TR" dirty="0" err="1" smtClean="0"/>
              <a:t>Fenilketonüri</a:t>
            </a:r>
            <a:r>
              <a:rPr lang="tr-TR" dirty="0" smtClean="0"/>
              <a:t> taraması için bebeğin en az 48 saat beslenmiş olması gerekir </a:t>
            </a:r>
          </a:p>
          <a:p>
            <a:r>
              <a:rPr lang="tr-TR" dirty="0" smtClean="0"/>
              <a:t>Bebeğe kan değişimi yapılacaksa, değişim yapılmadan önce veya yapıldıktan sonra 48-72 saat beslenmeyi takiben kan alınmalı ve bu durum filtre kağıdı ile birlikte olan bilgi formunda belirtilmelidir Yoğun bakımda bulunan ve </a:t>
            </a:r>
            <a:r>
              <a:rPr lang="tr-TR" dirty="0" err="1" smtClean="0"/>
              <a:t>parenteral</a:t>
            </a:r>
            <a:r>
              <a:rPr lang="tr-TR" dirty="0" smtClean="0"/>
              <a:t> beslenen bebekler için oral beslenmeye geçtikten 48-72 saat sonra kanı alınarak gönderilmelidir</a:t>
            </a:r>
          </a:p>
          <a:p>
            <a:r>
              <a:rPr lang="tr-TR" dirty="0" smtClean="0"/>
              <a:t>KF hastalığı taramasında, tarama sonucunu etkilediğinden </a:t>
            </a:r>
            <a:r>
              <a:rPr lang="tr-TR" dirty="0" err="1" smtClean="0"/>
              <a:t>Mekonyum</a:t>
            </a:r>
            <a:r>
              <a:rPr lang="tr-TR" dirty="0" smtClean="0"/>
              <a:t> </a:t>
            </a:r>
            <a:r>
              <a:rPr lang="tr-TR" dirty="0" err="1" smtClean="0"/>
              <a:t>İleusu</a:t>
            </a:r>
            <a:r>
              <a:rPr lang="tr-TR" dirty="0" smtClean="0"/>
              <a:t> tespit edilmiş bebeklerde durum numune kâğıdına not olarak eklenmeli, ayrı bir zarf içinde laboratuvara gönderilmelidir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24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25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Topuk</a:t>
            </a:r>
            <a:r>
              <a:rPr lang="tr-TR" baseline="0" dirty="0" smtClean="0"/>
              <a:t> kanı 48. saat oral beslenme sonrası alınır. Eğer bebek yeterince oral beslenmeden alınmışsa ilk hafta içinde  aile hekimine başvurarak yeni topuk kanı örneği alınır.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1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Neyzi</a:t>
            </a:r>
            <a:r>
              <a:rPr lang="tr-TR" dirty="0" smtClean="0"/>
              <a:t> O, </a:t>
            </a:r>
            <a:r>
              <a:rPr lang="tr-TR" dirty="0" err="1" smtClean="0"/>
              <a:t>Binyildiz</a:t>
            </a:r>
            <a:r>
              <a:rPr lang="tr-TR" dirty="0" smtClean="0"/>
              <a:t> P, Alp H. Türk </a:t>
            </a:r>
            <a:r>
              <a:rPr lang="tr-TR" dirty="0" err="1" smtClean="0"/>
              <a:t>cocuklarında</a:t>
            </a:r>
            <a:r>
              <a:rPr lang="tr-TR" dirty="0" smtClean="0"/>
              <a:t> </a:t>
            </a:r>
            <a:r>
              <a:rPr lang="tr-TR" dirty="0" err="1" smtClean="0"/>
              <a:t>büyümegelişme</a:t>
            </a:r>
            <a:r>
              <a:rPr lang="tr-TR" dirty="0" smtClean="0"/>
              <a:t> normları 1. İstanbul Tıp Fak </a:t>
            </a:r>
            <a:r>
              <a:rPr lang="tr-TR" dirty="0" err="1" smtClean="0"/>
              <a:t>Mecm</a:t>
            </a:r>
            <a:r>
              <a:rPr lang="tr-TR" dirty="0" smtClean="0"/>
              <a:t> 1978; 41 </a:t>
            </a:r>
            <a:r>
              <a:rPr lang="tr-TR" dirty="0" err="1" smtClean="0"/>
              <a:t>Suppl</a:t>
            </a:r>
            <a:r>
              <a:rPr lang="tr-TR" dirty="0" smtClean="0"/>
              <a:t> 74:3-22.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00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DF5-EE0A-4019-B706-C1CAF7DEE11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4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25.10.2018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YENİDOĞAN MUAYENESİ VE SAĞLAM ÇOCUK İZLEMİ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Arş. </a:t>
            </a:r>
            <a:r>
              <a:rPr lang="tr-TR" dirty="0" err="1" smtClean="0"/>
              <a:t>Gör.Dr.Merve</a:t>
            </a:r>
            <a:r>
              <a:rPr lang="tr-TR" dirty="0" smtClean="0"/>
              <a:t> Bulut Adaş</a:t>
            </a:r>
            <a:endParaRPr lang="tr-TR" dirty="0"/>
          </a:p>
          <a:p>
            <a:r>
              <a:rPr lang="tr-TR" dirty="0" smtClean="0"/>
              <a:t>23/10/2018</a:t>
            </a:r>
          </a:p>
        </p:txBody>
      </p:sp>
    </p:spTree>
    <p:extLst>
      <p:ext uri="{BB962C8B-B14F-4D97-AF65-F5344CB8AC3E}">
        <p14:creationId xmlns:p14="http://schemas.microsoft.com/office/powerpoint/2010/main" val="42961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Normal </a:t>
            </a:r>
            <a:r>
              <a:rPr lang="tr-TR" dirty="0" err="1"/>
              <a:t>Yenidoğan</a:t>
            </a:r>
            <a:r>
              <a:rPr lang="tr-TR" dirty="0"/>
              <a:t> Fizyolojik Özellikleri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tr-TR" sz="2200" dirty="0">
                <a:cs typeface="Arial" panose="020B0604020202020204" pitchFamily="34" charset="0"/>
              </a:rPr>
              <a:t>Göbek bağı genellikle 7-14 günde</a:t>
            </a:r>
            <a:r>
              <a:rPr lang="tr-TR" sz="2200" i="1" dirty="0">
                <a:cs typeface="Arial" panose="020B0604020202020204" pitchFamily="34" charset="0"/>
              </a:rPr>
              <a:t> </a:t>
            </a:r>
            <a:r>
              <a:rPr lang="tr-TR" sz="2200" dirty="0">
                <a:cs typeface="Arial" panose="020B0604020202020204" pitchFamily="34" charset="0"/>
              </a:rPr>
              <a:t>düşer</a:t>
            </a:r>
            <a:r>
              <a:rPr lang="tr-TR" sz="2200" dirty="0" smtClean="0">
                <a:cs typeface="Arial" panose="020B0604020202020204" pitchFamily="34" charset="0"/>
              </a:rPr>
              <a:t>. Göbek </a:t>
            </a:r>
            <a:r>
              <a:rPr lang="tr-TR" sz="2200" dirty="0">
                <a:cs typeface="Arial" panose="020B0604020202020204" pitchFamily="34" charset="0"/>
              </a:rPr>
              <a:t>etrafında kızarıklık, kötü kokulu akıntı enfeksiyon belirtisidir</a:t>
            </a:r>
            <a:r>
              <a:rPr lang="tr-TR" sz="2200" dirty="0" smtClean="0">
                <a:cs typeface="Arial" panose="020B0604020202020204" pitchFamily="34" charset="0"/>
              </a:rPr>
              <a:t>..</a:t>
            </a:r>
          </a:p>
          <a:p>
            <a:endParaRPr lang="tr-TR" sz="2200" dirty="0" smtClean="0">
              <a:cs typeface="Arial" panose="020B0604020202020204" pitchFamily="34" charset="0"/>
            </a:endParaRPr>
          </a:p>
          <a:p>
            <a:r>
              <a:rPr lang="tr-TR" sz="2200" dirty="0" smtClean="0">
                <a:cs typeface="Arial" panose="020B0604020202020204" pitchFamily="34" charset="0"/>
              </a:rPr>
              <a:t>İlk </a:t>
            </a:r>
            <a:r>
              <a:rPr lang="tr-TR" sz="2200" dirty="0">
                <a:cs typeface="Arial" panose="020B0604020202020204" pitchFamily="34" charset="0"/>
              </a:rPr>
              <a:t>banyo göbek </a:t>
            </a:r>
            <a:r>
              <a:rPr lang="tr-TR" sz="2200" dirty="0" smtClean="0">
                <a:cs typeface="Arial" panose="020B0604020202020204" pitchFamily="34" charset="0"/>
              </a:rPr>
              <a:t>kordonu kuruyup </a:t>
            </a:r>
            <a:r>
              <a:rPr lang="tr-TR" sz="2200" dirty="0">
                <a:cs typeface="Arial" panose="020B0604020202020204" pitchFamily="34" charset="0"/>
              </a:rPr>
              <a:t>düştükten bir gün sonra yapılmalıdır.</a:t>
            </a:r>
            <a:r>
              <a:rPr lang="tr-TR" sz="2200" b="1" i="1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tr-TR" sz="2200" b="1" i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200" dirty="0" smtClean="0">
                <a:cs typeface="Arial" panose="020B0604020202020204" pitchFamily="34" charset="0"/>
              </a:rPr>
              <a:t>Göbek  </a:t>
            </a:r>
            <a:r>
              <a:rPr lang="tr-TR" sz="2200" dirty="0">
                <a:cs typeface="Arial" panose="020B0604020202020204" pitchFamily="34" charset="0"/>
              </a:rPr>
              <a:t>düşene kadar, cilt temizliğini sağlamak için, bebek her gün ılık </a:t>
            </a:r>
            <a:r>
              <a:rPr lang="tr-TR" sz="2200" dirty="0" smtClean="0">
                <a:cs typeface="Arial" panose="020B0604020202020204" pitchFamily="34" charset="0"/>
              </a:rPr>
              <a:t>su ve pamuklu </a:t>
            </a:r>
            <a:r>
              <a:rPr lang="tr-TR" sz="2200" dirty="0">
                <a:cs typeface="Arial" panose="020B0604020202020204" pitchFamily="34" charset="0"/>
              </a:rPr>
              <a:t>yumuşak bez veya havlu ile göbeği korunarak silinebilir</a:t>
            </a:r>
            <a:r>
              <a:rPr lang="tr-TR" sz="2200" dirty="0" smtClean="0"/>
              <a:t>.</a:t>
            </a:r>
          </a:p>
          <a:p>
            <a:pPr>
              <a:lnSpc>
                <a:spcPct val="90000"/>
              </a:lnSpc>
            </a:pPr>
            <a:endParaRPr lang="tr-TR" sz="2200" dirty="0" smtClean="0">
              <a:cs typeface="Arial" panose="020B0604020202020204" pitchFamily="34" charset="0"/>
            </a:endParaRPr>
          </a:p>
          <a:p>
            <a:r>
              <a:rPr lang="tr-TR" sz="2200" dirty="0" smtClean="0">
                <a:cs typeface="Arial" panose="020B0604020202020204" pitchFamily="34" charset="0"/>
              </a:rPr>
              <a:t> </a:t>
            </a:r>
            <a:r>
              <a:rPr lang="tr-TR" sz="2200" dirty="0">
                <a:cs typeface="Arial" panose="020B0604020202020204" pitchFamily="34" charset="0"/>
              </a:rPr>
              <a:t>Anneden geçen hormonlar nedeniyle </a:t>
            </a:r>
            <a:r>
              <a:rPr lang="tr-TR" sz="2200" dirty="0" err="1">
                <a:cs typeface="Arial" panose="020B0604020202020204" pitchFamily="34" charset="0"/>
              </a:rPr>
              <a:t>genital</a:t>
            </a:r>
            <a:r>
              <a:rPr lang="tr-TR" sz="2200" dirty="0">
                <a:cs typeface="Arial" panose="020B0604020202020204" pitchFamily="34" charset="0"/>
              </a:rPr>
              <a:t> organlar hafif şiş </a:t>
            </a:r>
            <a:r>
              <a:rPr lang="tr-TR" sz="2200" dirty="0" smtClean="0">
                <a:cs typeface="Arial" panose="020B0604020202020204" pitchFamily="34" charset="0"/>
              </a:rPr>
              <a:t>görülebilir, birkaç </a:t>
            </a:r>
            <a:r>
              <a:rPr lang="tr-TR" sz="2200" dirty="0">
                <a:cs typeface="Arial" panose="020B0604020202020204" pitchFamily="34" charset="0"/>
              </a:rPr>
              <a:t>günde düzelir. </a:t>
            </a:r>
            <a:endParaRPr lang="tr-TR" sz="22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200" dirty="0" smtClean="0">
              <a:cs typeface="Arial" panose="020B0604020202020204" pitchFamily="34" charset="0"/>
            </a:endParaRPr>
          </a:p>
          <a:p>
            <a:r>
              <a:rPr lang="tr-TR" sz="2200" dirty="0">
                <a:cs typeface="Arial" panose="020B0604020202020204" pitchFamily="34" charset="0"/>
              </a:rPr>
              <a:t>Kız bebeklerde anneden geçen östrojenlerin çekilmesine bağlı ilk birkaç günde beyaz ve bazen hafif kanlı akıntı olabilir.</a:t>
            </a:r>
          </a:p>
          <a:p>
            <a:endParaRPr lang="tr-TR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tr-TR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tr-TR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41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Yenidoğan</a:t>
            </a:r>
            <a:r>
              <a:rPr lang="tr-TR" dirty="0" smtClean="0"/>
              <a:t> Taramaları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err="1"/>
              <a:t>Konjenital</a:t>
            </a:r>
            <a:r>
              <a:rPr lang="tr-TR" sz="1800" dirty="0"/>
              <a:t> </a:t>
            </a:r>
            <a:r>
              <a:rPr lang="tr-TR" sz="1800" dirty="0" err="1" smtClean="0"/>
              <a:t>Hipotiroidi</a:t>
            </a:r>
            <a:endParaRPr lang="tr-TR" sz="1800" dirty="0" smtClean="0"/>
          </a:p>
          <a:p>
            <a:pPr marL="0" indent="0">
              <a:buNone/>
            </a:pPr>
            <a:endParaRPr lang="tr-TR" sz="1800" dirty="0"/>
          </a:p>
          <a:p>
            <a:r>
              <a:rPr lang="tr-TR" sz="1800" dirty="0" err="1"/>
              <a:t>Fenilketonüri</a:t>
            </a:r>
            <a:r>
              <a:rPr lang="tr-TR" sz="1800" dirty="0"/>
              <a:t> (FKU</a:t>
            </a:r>
            <a:r>
              <a:rPr lang="tr-TR" sz="1800" dirty="0" smtClean="0"/>
              <a:t>)</a:t>
            </a:r>
          </a:p>
          <a:p>
            <a:pPr marL="0" indent="0">
              <a:buNone/>
            </a:pPr>
            <a:endParaRPr lang="tr-TR" sz="1800" dirty="0"/>
          </a:p>
          <a:p>
            <a:r>
              <a:rPr lang="tr-TR" sz="1800" dirty="0" err="1"/>
              <a:t>Biotinidaz</a:t>
            </a:r>
            <a:r>
              <a:rPr lang="tr-TR" sz="1800" dirty="0"/>
              <a:t> </a:t>
            </a:r>
            <a:r>
              <a:rPr lang="tr-TR" sz="1800" dirty="0" smtClean="0"/>
              <a:t>Eksikliği</a:t>
            </a:r>
          </a:p>
          <a:p>
            <a:pPr marL="0" indent="0">
              <a:buNone/>
            </a:pPr>
            <a:endParaRPr lang="tr-TR" sz="1800" dirty="0"/>
          </a:p>
          <a:p>
            <a:r>
              <a:rPr lang="tr-TR" sz="1800" dirty="0" err="1"/>
              <a:t>Kistik</a:t>
            </a:r>
            <a:r>
              <a:rPr lang="tr-TR" sz="1800" dirty="0"/>
              <a:t> </a:t>
            </a:r>
            <a:r>
              <a:rPr lang="tr-TR" sz="1800" dirty="0" err="1"/>
              <a:t>Fibrozis</a:t>
            </a:r>
            <a:endParaRPr lang="tr-TR" sz="1800" dirty="0"/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3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Yenidoğan</a:t>
            </a:r>
            <a:r>
              <a:rPr lang="tr-TR" dirty="0" smtClean="0"/>
              <a:t> Sarılığı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900" dirty="0" smtClean="0"/>
          </a:p>
          <a:p>
            <a:r>
              <a:rPr lang="tr-TR" sz="1900" dirty="0" smtClean="0"/>
              <a:t>Sağlıklı</a:t>
            </a:r>
            <a:r>
              <a:rPr lang="tr-TR" sz="1900" dirty="0"/>
              <a:t>, zamanında doğmuş bebeklerin % 60’ında, erken doğan bebeklerin % 80’inde sarılık görülür</a:t>
            </a:r>
            <a:r>
              <a:rPr lang="tr-TR" sz="1900" dirty="0" smtClean="0"/>
              <a:t>.</a:t>
            </a:r>
          </a:p>
          <a:p>
            <a:endParaRPr lang="tr-TR" sz="1900" dirty="0"/>
          </a:p>
          <a:p>
            <a:r>
              <a:rPr lang="tr-TR" sz="1900" dirty="0" smtClean="0"/>
              <a:t> </a:t>
            </a:r>
            <a:r>
              <a:rPr lang="tr-TR" sz="1900" dirty="0" err="1"/>
              <a:t>Yenidoğan</a:t>
            </a:r>
            <a:r>
              <a:rPr lang="tr-TR" sz="1900" dirty="0"/>
              <a:t> bebeklerde görülen sarılıkların çoğu fizyolojik </a:t>
            </a:r>
            <a:r>
              <a:rPr lang="tr-TR" sz="1900" dirty="0" smtClean="0"/>
              <a:t>sarılıktır.</a:t>
            </a:r>
          </a:p>
          <a:p>
            <a:pPr marL="0" indent="0">
              <a:buNone/>
            </a:pPr>
            <a:endParaRPr lang="tr-TR" sz="1900" dirty="0" smtClean="0"/>
          </a:p>
          <a:p>
            <a:r>
              <a:rPr lang="tr-TR" sz="1900" dirty="0" err="1" smtClean="0"/>
              <a:t>Postnatal</a:t>
            </a:r>
            <a:r>
              <a:rPr lang="tr-TR" sz="1900" dirty="0" smtClean="0"/>
              <a:t> </a:t>
            </a:r>
            <a:r>
              <a:rPr lang="tr-TR" sz="1900" dirty="0"/>
              <a:t>ilk 24 saat içinde görülen sarılık her zaman patolojiktir. </a:t>
            </a:r>
            <a:endParaRPr lang="tr-TR" sz="1900" dirty="0" smtClean="0"/>
          </a:p>
          <a:p>
            <a:pPr marL="0" indent="0">
              <a:buNone/>
            </a:pPr>
            <a:endParaRPr lang="tr-TR" sz="1900" dirty="0"/>
          </a:p>
          <a:p>
            <a:r>
              <a:rPr lang="tr-TR" sz="1900" dirty="0" err="1" smtClean="0"/>
              <a:t>Sarılıklı</a:t>
            </a:r>
            <a:r>
              <a:rPr lang="tr-TR" sz="1900" dirty="0" smtClean="0"/>
              <a:t> </a:t>
            </a:r>
            <a:r>
              <a:rPr lang="tr-TR" sz="1900" dirty="0"/>
              <a:t>bebekte letarji, emmede bozulma, vücut ısının düzensizliği eşlik eden enfeksiyonu akla getirir. Mümkünse </a:t>
            </a:r>
            <a:r>
              <a:rPr lang="tr-TR" sz="1900" dirty="0" err="1"/>
              <a:t>bilirubin</a:t>
            </a:r>
            <a:r>
              <a:rPr lang="tr-TR" sz="1900" dirty="0"/>
              <a:t> değeri ölçülmeli veya bir üst basamağa sevk edilmelidir.</a:t>
            </a:r>
          </a:p>
          <a:p>
            <a:endParaRPr lang="tr-TR" sz="19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922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Yenidoğan</a:t>
            </a:r>
            <a:r>
              <a:rPr lang="tr-TR" dirty="0" smtClean="0"/>
              <a:t> Sarılığı Nedenleri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1"/>
            <a:ext cx="4468687" cy="4525962"/>
          </a:xfrm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/>
            <a:r>
              <a:rPr lang="tr-TR" dirty="0"/>
              <a:t>Fizyolojik (normal) sarılık</a:t>
            </a:r>
          </a:p>
          <a:p>
            <a:pPr marL="609600" indent="-609600"/>
            <a:r>
              <a:rPr lang="tr-TR" dirty="0"/>
              <a:t> Yetersiz anne sütü alımına bağlı sarılık</a:t>
            </a:r>
          </a:p>
          <a:p>
            <a:pPr marL="609600" indent="-609600"/>
            <a:r>
              <a:rPr lang="tr-TR" dirty="0"/>
              <a:t> Anne sütüne bağlı sarılık</a:t>
            </a:r>
          </a:p>
          <a:p>
            <a:pPr marL="609600" indent="-609600"/>
            <a:r>
              <a:rPr lang="tr-TR" dirty="0"/>
              <a:t> Kan grubu </a:t>
            </a:r>
            <a:r>
              <a:rPr lang="tr-TR" dirty="0" smtClean="0"/>
              <a:t>uyuşmazlığı</a:t>
            </a:r>
          </a:p>
          <a:p>
            <a:pPr marL="609600" indent="-609600"/>
            <a:r>
              <a:rPr lang="tr-TR" dirty="0" smtClean="0"/>
              <a:t>TORCH grubu enfeksiyonlar</a:t>
            </a:r>
          </a:p>
          <a:p>
            <a:pPr marL="609600" indent="-609600"/>
            <a:r>
              <a:rPr lang="tr-TR" dirty="0" err="1" smtClean="0"/>
              <a:t>Sepsis</a:t>
            </a:r>
            <a:endParaRPr lang="tr-TR" dirty="0" smtClean="0"/>
          </a:p>
          <a:p>
            <a:pPr marL="609600" indent="-609600"/>
            <a:r>
              <a:rPr lang="tr-TR" dirty="0" err="1" smtClean="0"/>
              <a:t>Hemolitik</a:t>
            </a:r>
            <a:r>
              <a:rPr lang="tr-TR" dirty="0" smtClean="0"/>
              <a:t> anemiler</a:t>
            </a:r>
            <a:endParaRPr lang="tr-TR" dirty="0"/>
          </a:p>
          <a:p>
            <a:pPr marL="609600" indent="-609600">
              <a:buNone/>
            </a:pPr>
            <a:endParaRPr lang="tr-TR" dirty="0"/>
          </a:p>
          <a:p>
            <a:pPr marL="609600" indent="-609600">
              <a:buNone/>
            </a:pPr>
            <a:r>
              <a:rPr lang="tr-TR" sz="1800" dirty="0">
                <a:solidFill>
                  <a:srgbClr val="0033CC"/>
                </a:solidFill>
              </a:rPr>
              <a:t>    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79711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Yenidoğanlarda</a:t>
            </a:r>
            <a:r>
              <a:rPr lang="tr-TR" dirty="0" smtClean="0"/>
              <a:t> Ciddi </a:t>
            </a:r>
            <a:r>
              <a:rPr lang="tr-TR" dirty="0" err="1" smtClean="0"/>
              <a:t>Hiperbiluribinemi</a:t>
            </a:r>
            <a:r>
              <a:rPr lang="tr-TR" dirty="0" smtClean="0"/>
              <a:t> Risk Faktörleri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tr-TR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/>
              <a:t> • Anne-bebek arasında kan grubu uygunsuzluğu olan bebekler </a:t>
            </a:r>
            <a:endParaRPr lang="tr-TR" dirty="0" smtClean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• Erken doğmuş </a:t>
            </a:r>
            <a:r>
              <a:rPr lang="tr-TR" dirty="0" smtClean="0"/>
              <a:t>bebekler</a:t>
            </a: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• Doğum esnasında kafa derisi altında kanama meydana gelmiş </a:t>
            </a:r>
            <a:r>
              <a:rPr lang="tr-TR" dirty="0" smtClean="0"/>
              <a:t>olanlar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• İlk 24 saatte sarılığı </a:t>
            </a:r>
            <a:r>
              <a:rPr lang="tr-TR" dirty="0" smtClean="0"/>
              <a:t>belirlenenler</a:t>
            </a: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• Emme sorunu olup buna bağlı olarak iyi beslenemeyen </a:t>
            </a:r>
            <a:r>
              <a:rPr lang="tr-TR" dirty="0" smtClean="0"/>
              <a:t>bebekler</a:t>
            </a: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• Sarılığı iki haftadan uzun süren </a:t>
            </a:r>
            <a:r>
              <a:rPr lang="tr-TR" dirty="0" smtClean="0"/>
              <a:t>bebekler</a:t>
            </a: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• Büyük kardeşlerinin bebeklik dönemlerinde ışık tedavisi gerektirecek kadar sarılık tespit edilmiş olanlar</a:t>
            </a:r>
          </a:p>
        </p:txBody>
      </p:sp>
    </p:spTree>
    <p:extLst>
      <p:ext uri="{BB962C8B-B14F-4D97-AF65-F5344CB8AC3E}">
        <p14:creationId xmlns:p14="http://schemas.microsoft.com/office/powerpoint/2010/main" val="198996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Sağlam Çocuk İzlemi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20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Sağlam Çocuk İzlem Sıklığı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Doğum sonrası ilk </a:t>
            </a:r>
            <a:r>
              <a:rPr lang="tr-TR" dirty="0" smtClean="0"/>
              <a:t>hafta içinde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15. günde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41</a:t>
            </a:r>
            <a:r>
              <a:rPr lang="tr-TR" dirty="0"/>
              <a:t>. </a:t>
            </a:r>
            <a:r>
              <a:rPr lang="tr-TR" dirty="0" smtClean="0"/>
              <a:t>günde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2</a:t>
            </a:r>
            <a:r>
              <a:rPr lang="tr-TR" dirty="0"/>
              <a:t>., 3., 4. aylarda ayda bir kez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6</a:t>
            </a:r>
            <a:r>
              <a:rPr lang="tr-TR" dirty="0"/>
              <a:t>., 9. ve 12. aylarda üç ayda bir </a:t>
            </a:r>
            <a:r>
              <a:rPr lang="tr-TR" dirty="0" smtClean="0"/>
              <a:t>kez</a:t>
            </a:r>
          </a:p>
          <a:p>
            <a:endParaRPr lang="tr-TR" dirty="0" smtClean="0"/>
          </a:p>
          <a:p>
            <a:r>
              <a:rPr lang="tr-TR" dirty="0" smtClean="0"/>
              <a:t>1-3 yaş </a:t>
            </a:r>
            <a:r>
              <a:rPr lang="tr-TR" dirty="0"/>
              <a:t>arası altı ayda bir kez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3-6 </a:t>
            </a:r>
            <a:r>
              <a:rPr lang="tr-TR" dirty="0"/>
              <a:t>yaş arası yılda bir </a:t>
            </a:r>
            <a:r>
              <a:rPr lang="tr-TR" dirty="0" smtClean="0"/>
              <a:t>kez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853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Hafta İçinde </a:t>
            </a:r>
            <a:r>
              <a:rPr lang="tr-TR" dirty="0" err="1" smtClean="0"/>
              <a:t>Yenidoğan</a:t>
            </a:r>
            <a:r>
              <a:rPr lang="tr-TR" dirty="0" smtClean="0"/>
              <a:t> 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Annenin</a:t>
            </a:r>
            <a:r>
              <a:rPr lang="en-US" dirty="0"/>
              <a:t> </a:t>
            </a:r>
            <a:r>
              <a:rPr lang="en-US" dirty="0" err="1"/>
              <a:t>gebelik</a:t>
            </a:r>
            <a:r>
              <a:rPr lang="en-US" dirty="0"/>
              <a:t> </a:t>
            </a:r>
            <a:r>
              <a:rPr lang="en-US" dirty="0" err="1"/>
              <a:t>öyküsünu</a:t>
            </a:r>
            <a:r>
              <a:rPr lang="en-US" dirty="0"/>
              <a:t>̈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bebeğin</a:t>
            </a:r>
            <a:r>
              <a:rPr lang="en-US" dirty="0"/>
              <a:t> </a:t>
            </a:r>
            <a:r>
              <a:rPr lang="en-US" dirty="0" err="1"/>
              <a:t>doğumu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 smtClean="0"/>
              <a:t>bilgiler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Kayıt sistemi</a:t>
            </a:r>
            <a:endParaRPr lang="en-US" dirty="0"/>
          </a:p>
          <a:p>
            <a:endParaRPr lang="en-US" dirty="0"/>
          </a:p>
          <a:p>
            <a:r>
              <a:rPr lang="tr-TR" dirty="0"/>
              <a:t>Doğumsal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anomalisi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Hepatit</a:t>
            </a:r>
            <a:r>
              <a:rPr lang="en-US" dirty="0"/>
              <a:t> B </a:t>
            </a:r>
            <a:r>
              <a:rPr lang="en-US" dirty="0" err="1" smtClean="0"/>
              <a:t>aşısı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Topuk</a:t>
            </a:r>
            <a:r>
              <a:rPr lang="en-US" dirty="0"/>
              <a:t> </a:t>
            </a:r>
            <a:r>
              <a:rPr lang="en-US" dirty="0" err="1" smtClean="0"/>
              <a:t>kanı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İşitme</a:t>
            </a:r>
            <a:r>
              <a:rPr lang="en-US" dirty="0"/>
              <a:t> </a:t>
            </a:r>
            <a:r>
              <a:rPr lang="en-US" dirty="0" err="1" smtClean="0"/>
              <a:t>taraması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muayene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çevresi</a:t>
            </a:r>
            <a:r>
              <a:rPr lang="en-US" dirty="0"/>
              <a:t>, </a:t>
            </a:r>
            <a:r>
              <a:rPr lang="en-US" dirty="0" err="1"/>
              <a:t>tartı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boy </a:t>
            </a:r>
            <a:r>
              <a:rPr lang="en-US" dirty="0" err="1" smtClean="0"/>
              <a:t>ölçümü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48680"/>
            <a:ext cx="7992888" cy="5472608"/>
          </a:xfrm>
        </p:spPr>
      </p:pic>
      <p:sp>
        <p:nvSpPr>
          <p:cNvPr id="2" name="Metin kutusu 1"/>
          <p:cNvSpPr txBox="1"/>
          <p:nvPr/>
        </p:nvSpPr>
        <p:spPr>
          <a:xfrm>
            <a:off x="498376" y="6047049"/>
            <a:ext cx="807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Neyzi</a:t>
            </a:r>
            <a:r>
              <a:rPr lang="tr-TR" dirty="0"/>
              <a:t> O, </a:t>
            </a:r>
            <a:r>
              <a:rPr lang="tr-TR" dirty="0" err="1"/>
              <a:t>Binyildiz</a:t>
            </a:r>
            <a:r>
              <a:rPr lang="tr-TR" dirty="0"/>
              <a:t> P, Alp H. Türk </a:t>
            </a:r>
            <a:r>
              <a:rPr lang="tr-TR" dirty="0" err="1"/>
              <a:t>cocuklarında</a:t>
            </a:r>
            <a:r>
              <a:rPr lang="tr-TR" dirty="0"/>
              <a:t> </a:t>
            </a:r>
            <a:r>
              <a:rPr lang="tr-TR" dirty="0" err="1"/>
              <a:t>büyümegelişme</a:t>
            </a:r>
            <a:r>
              <a:rPr lang="tr-TR" dirty="0"/>
              <a:t> normları 1. İstanbul Tıp Fak </a:t>
            </a:r>
            <a:r>
              <a:rPr lang="tr-TR" dirty="0" err="1"/>
              <a:t>Mecm</a:t>
            </a:r>
            <a:r>
              <a:rPr lang="tr-TR" dirty="0"/>
              <a:t> 1978; </a:t>
            </a:r>
          </a:p>
        </p:txBody>
      </p:sp>
    </p:spTree>
    <p:extLst>
      <p:ext uri="{BB962C8B-B14F-4D97-AF65-F5344CB8AC3E}">
        <p14:creationId xmlns:p14="http://schemas.microsoft.com/office/powerpoint/2010/main" val="3156038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200800" cy="5400601"/>
          </a:xfrm>
        </p:spPr>
      </p:pic>
      <p:sp>
        <p:nvSpPr>
          <p:cNvPr id="2" name="Metin kutusu 1"/>
          <p:cNvSpPr txBox="1"/>
          <p:nvPr/>
        </p:nvSpPr>
        <p:spPr>
          <a:xfrm>
            <a:off x="611560" y="5589241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Neyzi</a:t>
            </a:r>
            <a:r>
              <a:rPr lang="tr-TR" dirty="0"/>
              <a:t> O, </a:t>
            </a:r>
            <a:r>
              <a:rPr lang="tr-TR" dirty="0" err="1"/>
              <a:t>Binyildiz</a:t>
            </a:r>
            <a:r>
              <a:rPr lang="tr-TR" dirty="0"/>
              <a:t> P, Alp H. Türk </a:t>
            </a:r>
            <a:r>
              <a:rPr lang="tr-TR" dirty="0" err="1"/>
              <a:t>cocuklarında</a:t>
            </a:r>
            <a:r>
              <a:rPr lang="tr-TR" dirty="0"/>
              <a:t> </a:t>
            </a:r>
            <a:r>
              <a:rPr lang="tr-TR" dirty="0" err="1"/>
              <a:t>büyümegelişme</a:t>
            </a:r>
            <a:r>
              <a:rPr lang="tr-TR" dirty="0"/>
              <a:t> normları 1. İstanbul Tıp Fak </a:t>
            </a:r>
            <a:r>
              <a:rPr lang="tr-TR" dirty="0" err="1"/>
              <a:t>Mecm</a:t>
            </a:r>
            <a:r>
              <a:rPr lang="tr-TR" dirty="0"/>
              <a:t> </a:t>
            </a:r>
            <a:r>
              <a:rPr lang="tr-TR" dirty="0" smtClean="0"/>
              <a:t>1978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287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 smtClean="0"/>
          </a:p>
          <a:p>
            <a:endParaRPr lang="tr-TR" sz="1800" dirty="0"/>
          </a:p>
          <a:p>
            <a:r>
              <a:rPr lang="tr-TR" sz="1800" dirty="0" err="1" smtClean="0"/>
              <a:t>Yenidoğan</a:t>
            </a:r>
            <a:r>
              <a:rPr lang="tr-TR" sz="1800" dirty="0" smtClean="0"/>
              <a:t> muayenesi hakkında bilgi vermek</a:t>
            </a:r>
          </a:p>
          <a:p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  <a:p>
            <a:r>
              <a:rPr lang="en-US" sz="1800" dirty="0" smtClean="0"/>
              <a:t> </a:t>
            </a:r>
            <a:r>
              <a:rPr lang="tr-TR" sz="1800" dirty="0" err="1" smtClean="0"/>
              <a:t>S</a:t>
            </a:r>
            <a:r>
              <a:rPr lang="en-US" sz="1800" dirty="0" err="1" smtClean="0"/>
              <a:t>ağlam</a:t>
            </a:r>
            <a:r>
              <a:rPr lang="en-US" sz="1800" dirty="0" smtClean="0"/>
              <a:t> </a:t>
            </a:r>
            <a:r>
              <a:rPr lang="en-US" sz="1800" dirty="0" err="1"/>
              <a:t>bebek</a:t>
            </a:r>
            <a:r>
              <a:rPr lang="en-US" sz="1800" dirty="0"/>
              <a:t>, </a:t>
            </a:r>
            <a:r>
              <a:rPr lang="en-US" sz="1800" dirty="0" err="1"/>
              <a:t>çocuk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ergen</a:t>
            </a:r>
            <a:r>
              <a:rPr lang="en-US" sz="1800" dirty="0"/>
              <a:t> </a:t>
            </a:r>
            <a:r>
              <a:rPr lang="en-US" sz="1800" dirty="0" err="1"/>
              <a:t>bakımında</a:t>
            </a:r>
            <a:r>
              <a:rPr lang="en-US" sz="1800" dirty="0"/>
              <a:t> </a:t>
            </a:r>
            <a:r>
              <a:rPr lang="en-US" sz="1800" dirty="0" err="1"/>
              <a:t>izlenmesi</a:t>
            </a:r>
            <a:r>
              <a:rPr lang="en-US" sz="1800" dirty="0"/>
              <a:t> </a:t>
            </a:r>
            <a:r>
              <a:rPr lang="en-US" sz="1800" dirty="0" err="1"/>
              <a:t>gereken</a:t>
            </a:r>
            <a:r>
              <a:rPr lang="en-US" sz="1800" dirty="0"/>
              <a:t> </a:t>
            </a:r>
            <a:r>
              <a:rPr lang="en-US" sz="1800" dirty="0" err="1"/>
              <a:t>basamaklar</a:t>
            </a:r>
            <a:r>
              <a:rPr lang="en-US" sz="1800" dirty="0"/>
              <a:t> </a:t>
            </a:r>
            <a:r>
              <a:rPr lang="en-US" sz="1800" dirty="0" err="1"/>
              <a:t>ile</a:t>
            </a:r>
            <a:r>
              <a:rPr lang="en-US" sz="1800" dirty="0"/>
              <a:t> </a:t>
            </a:r>
            <a:r>
              <a:rPr lang="en-US" sz="1800" dirty="0" err="1"/>
              <a:t>ilgili</a:t>
            </a:r>
            <a:r>
              <a:rPr lang="en-US" sz="1800" dirty="0"/>
              <a:t> </a:t>
            </a:r>
            <a:r>
              <a:rPr lang="en-US" sz="1800" dirty="0" err="1"/>
              <a:t>bilgi</a:t>
            </a:r>
            <a:r>
              <a:rPr lang="en-US" sz="1800" dirty="0"/>
              <a:t> </a:t>
            </a:r>
            <a:r>
              <a:rPr lang="en-US" sz="1800" dirty="0" err="1"/>
              <a:t>vermek</a:t>
            </a:r>
            <a:r>
              <a:rPr lang="en-US" sz="1800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17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Hafta İçinde </a:t>
            </a:r>
            <a:r>
              <a:rPr lang="tr-TR" dirty="0" err="1"/>
              <a:t>Yenidoğan</a:t>
            </a:r>
            <a:r>
              <a:rPr lang="tr-TR" dirty="0"/>
              <a:t> İzlemi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err="1"/>
              <a:t>Cilt</a:t>
            </a:r>
            <a:r>
              <a:rPr lang="en-US" dirty="0"/>
              <a:t> </a:t>
            </a:r>
            <a:r>
              <a:rPr lang="en-US" dirty="0" err="1"/>
              <a:t>muayenesi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boyun</a:t>
            </a:r>
            <a:r>
              <a:rPr lang="en-US" dirty="0"/>
              <a:t> </a:t>
            </a:r>
            <a:r>
              <a:rPr lang="en-US" dirty="0" err="1"/>
              <a:t>muayenesi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, </a:t>
            </a:r>
            <a:r>
              <a:rPr lang="en-US" dirty="0" err="1"/>
              <a:t>arteriyal</a:t>
            </a:r>
            <a:r>
              <a:rPr lang="en-US" dirty="0"/>
              <a:t> femoral </a:t>
            </a:r>
            <a:r>
              <a:rPr lang="en-US" dirty="0" err="1"/>
              <a:t>nabızları</a:t>
            </a:r>
            <a:r>
              <a:rPr lang="en-US" dirty="0"/>
              <a:t> </a:t>
            </a:r>
            <a:r>
              <a:rPr lang="en-US" dirty="0" err="1"/>
              <a:t>palpasyonu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Refleksler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İşitme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 err="1"/>
              <a:t>Üreme</a:t>
            </a:r>
            <a:r>
              <a:rPr lang="en-US" dirty="0"/>
              <a:t> </a:t>
            </a:r>
            <a:r>
              <a:rPr lang="en-US" dirty="0" err="1"/>
              <a:t>organı</a:t>
            </a:r>
            <a:r>
              <a:rPr lang="en-US" dirty="0"/>
              <a:t> </a:t>
            </a:r>
            <a:r>
              <a:rPr lang="en-US" dirty="0" err="1" smtClean="0"/>
              <a:t>muayenesi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422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602"/>
            <a:ext cx="770485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041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İşitme 	Değerlendirilmesi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200" y="1772816"/>
            <a:ext cx="372060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 smtClean="0"/>
              <a:t>0-3 ay: anne sesini tanır </a:t>
            </a:r>
          </a:p>
          <a:p>
            <a:endParaRPr lang="tr-TR" sz="2000" dirty="0"/>
          </a:p>
          <a:p>
            <a:r>
              <a:rPr lang="tr-TR" sz="2000" dirty="0" smtClean="0"/>
              <a:t>3-6 ay: gürültüyle uyanır, sesi lokalize eder</a:t>
            </a:r>
          </a:p>
          <a:p>
            <a:endParaRPr lang="tr-TR" sz="2000" dirty="0"/>
          </a:p>
          <a:p>
            <a:r>
              <a:rPr lang="tr-TR" sz="2000" dirty="0" smtClean="0"/>
              <a:t>6-12 ay: da, </a:t>
            </a:r>
            <a:r>
              <a:rPr lang="tr-TR" sz="2000" dirty="0" err="1" smtClean="0"/>
              <a:t>ba</a:t>
            </a:r>
            <a:r>
              <a:rPr lang="tr-TR" sz="2000" dirty="0" smtClean="0"/>
              <a:t> seslerini algılar. İsmine tepki verir.</a:t>
            </a:r>
          </a:p>
          <a:p>
            <a:endParaRPr lang="tr-TR" sz="2000" dirty="0"/>
          </a:p>
          <a:p>
            <a:r>
              <a:rPr lang="tr-TR" sz="2000" dirty="0" smtClean="0"/>
              <a:t>12-18 ay: </a:t>
            </a:r>
            <a:r>
              <a:rPr lang="tr-TR" sz="2000" dirty="0" err="1" smtClean="0"/>
              <a:t>da,ba</a:t>
            </a:r>
            <a:r>
              <a:rPr lang="tr-TR" sz="2000" dirty="0" smtClean="0"/>
              <a:t> gibi ses çıkarır. Kelimesi vardır.</a:t>
            </a:r>
          </a:p>
          <a:p>
            <a:endParaRPr lang="tr-TR" sz="2000" dirty="0"/>
          </a:p>
          <a:p>
            <a:r>
              <a:rPr lang="tr-TR" sz="2000" dirty="0" smtClean="0"/>
              <a:t>18-24 ay: 20 ye yakın kelime, 2 kelimelik cümle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80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Anneye Danışmanlık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Göbek bakımı </a:t>
            </a:r>
          </a:p>
          <a:p>
            <a:r>
              <a:rPr lang="tr-TR" dirty="0" smtClean="0"/>
              <a:t>Bebek </a:t>
            </a:r>
            <a:r>
              <a:rPr lang="tr-TR" dirty="0"/>
              <a:t>bakımı </a:t>
            </a:r>
          </a:p>
          <a:p>
            <a:r>
              <a:rPr lang="tr-TR" dirty="0" smtClean="0"/>
              <a:t>Bebekle </a:t>
            </a:r>
            <a:r>
              <a:rPr lang="tr-TR" dirty="0"/>
              <a:t>sağlıklı iletişim </a:t>
            </a:r>
          </a:p>
          <a:p>
            <a:r>
              <a:rPr lang="tr-TR" dirty="0" smtClean="0"/>
              <a:t>Uyku </a:t>
            </a:r>
            <a:endParaRPr lang="tr-TR" dirty="0"/>
          </a:p>
          <a:p>
            <a:r>
              <a:rPr lang="tr-TR" dirty="0" smtClean="0"/>
              <a:t>El </a:t>
            </a:r>
            <a:r>
              <a:rPr lang="tr-TR" dirty="0"/>
              <a:t>yıkama </a:t>
            </a:r>
          </a:p>
          <a:p>
            <a:r>
              <a:rPr lang="tr-TR" dirty="0" smtClean="0"/>
              <a:t>Kazalardan </a:t>
            </a:r>
            <a:r>
              <a:rPr lang="tr-TR" dirty="0"/>
              <a:t>korunma </a:t>
            </a:r>
            <a:endParaRPr lang="tr-TR" dirty="0" smtClean="0"/>
          </a:p>
          <a:p>
            <a:r>
              <a:rPr lang="tr-TR" dirty="0" smtClean="0"/>
              <a:t>Doktora </a:t>
            </a:r>
            <a:r>
              <a:rPr lang="tr-TR" dirty="0"/>
              <a:t>hemen başvurmayı gerektiren durumlar (ateş, iyi emmeme, kusma, ishal, sarılık, uykuya meyil, </a:t>
            </a:r>
            <a:r>
              <a:rPr lang="tr-TR" dirty="0" err="1"/>
              <a:t>vs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876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L</a:t>
            </a:r>
            <a:r>
              <a:rPr lang="tr-TR" dirty="0" smtClean="0"/>
              <a:t>ohusa 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Annenin </a:t>
            </a:r>
            <a:r>
              <a:rPr lang="tr-TR" dirty="0"/>
              <a:t>kendisi için Demir ve D vitamini kullanma </a:t>
            </a:r>
            <a:r>
              <a:rPr lang="tr-TR" dirty="0" smtClean="0"/>
              <a:t>durumu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Hemoglobin ölçümü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Kan basıncı </a:t>
            </a:r>
            <a:r>
              <a:rPr lang="tr-TR" dirty="0" smtClean="0"/>
              <a:t>ölçümü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Ateş ölçümü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Kanama kontrolü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Aile planlama </a:t>
            </a:r>
            <a:r>
              <a:rPr lang="tr-TR" dirty="0"/>
              <a:t>danışmanlığı </a:t>
            </a:r>
          </a:p>
        </p:txBody>
      </p:sp>
    </p:spTree>
    <p:extLst>
      <p:ext uri="{BB962C8B-B14F-4D97-AF65-F5344CB8AC3E}">
        <p14:creationId xmlns:p14="http://schemas.microsoft.com/office/powerpoint/2010/main" val="398284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Anne Sütü ve Emzirme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Autofit/>
          </a:bodyPr>
          <a:lstStyle/>
          <a:p>
            <a:r>
              <a:rPr lang="tr-TR" sz="1800" dirty="0" smtClean="0">
                <a:cs typeface="Arial" panose="020B0604020202020204" pitchFamily="34" charset="0"/>
              </a:rPr>
              <a:t>Emzirme </a:t>
            </a:r>
            <a:r>
              <a:rPr lang="tr-TR" sz="1800" dirty="0">
                <a:cs typeface="Arial" panose="020B0604020202020204" pitchFamily="34" charset="0"/>
              </a:rPr>
              <a:t>süresinin en az 15 dakika </a:t>
            </a:r>
            <a:r>
              <a:rPr lang="tr-TR" sz="1800" dirty="0" smtClean="0">
                <a:cs typeface="Arial" panose="020B0604020202020204" pitchFamily="34" charset="0"/>
              </a:rPr>
              <a:t>,İlk </a:t>
            </a:r>
            <a:r>
              <a:rPr lang="tr-TR" sz="1800" dirty="0">
                <a:cs typeface="Arial" panose="020B0604020202020204" pitchFamily="34" charset="0"/>
              </a:rPr>
              <a:t>haftalarda </a:t>
            </a:r>
            <a:r>
              <a:rPr lang="tr-TR" sz="1800" dirty="0" smtClean="0">
                <a:cs typeface="Arial" panose="020B0604020202020204" pitchFamily="34" charset="0"/>
              </a:rPr>
              <a:t> </a:t>
            </a:r>
            <a:r>
              <a:rPr lang="tr-TR" sz="1800" dirty="0">
                <a:cs typeface="Arial" panose="020B0604020202020204" pitchFamily="34" charset="0"/>
              </a:rPr>
              <a:t>günde 8-12 kez </a:t>
            </a:r>
            <a:endParaRPr lang="tr-TR" sz="1800" dirty="0" smtClean="0">
              <a:cs typeface="Arial" panose="020B0604020202020204" pitchFamily="34" charset="0"/>
            </a:endParaRPr>
          </a:p>
          <a:p>
            <a:endParaRPr lang="tr-TR" sz="1800" dirty="0">
              <a:cs typeface="Arial" panose="020B0604020202020204" pitchFamily="34" charset="0"/>
            </a:endParaRPr>
          </a:p>
          <a:p>
            <a:r>
              <a:rPr lang="tr-TR" sz="1800" dirty="0" smtClean="0">
                <a:cs typeface="Arial" panose="020B0604020202020204" pitchFamily="34" charset="0"/>
              </a:rPr>
              <a:t> </a:t>
            </a:r>
            <a:r>
              <a:rPr lang="tr-TR" sz="1800" dirty="0">
                <a:cs typeface="Arial" panose="020B0604020202020204" pitchFamily="34" charset="0"/>
              </a:rPr>
              <a:t>Bebek 3 saatten fazla emmediğinde; açlık belirtileri olmaksızın </a:t>
            </a:r>
            <a:r>
              <a:rPr lang="tr-TR" sz="1800" dirty="0" smtClean="0">
                <a:cs typeface="Arial" panose="020B0604020202020204" pitchFamily="34" charset="0"/>
              </a:rPr>
              <a:t>emzirilmelidir.</a:t>
            </a:r>
          </a:p>
          <a:p>
            <a:endParaRPr lang="tr-TR" sz="1800" b="1" dirty="0">
              <a:cs typeface="Arial" panose="020B0604020202020204" pitchFamily="34" charset="0"/>
            </a:endParaRPr>
          </a:p>
          <a:p>
            <a:r>
              <a:rPr lang="tr-TR" sz="1800" dirty="0" smtClean="0">
                <a:cs typeface="Arial" panose="020B0604020202020204" pitchFamily="34" charset="0"/>
              </a:rPr>
              <a:t>Tıbbi </a:t>
            </a:r>
            <a:r>
              <a:rPr lang="tr-TR" sz="1800" dirty="0">
                <a:cs typeface="Arial" panose="020B0604020202020204" pitchFamily="34" charset="0"/>
              </a:rPr>
              <a:t>bir gerekçe olmadıkça </a:t>
            </a:r>
            <a:r>
              <a:rPr lang="tr-TR" sz="1800" dirty="0" err="1">
                <a:cs typeface="Arial" panose="020B0604020202020204" pitchFamily="34" charset="0"/>
              </a:rPr>
              <a:t>yenidoğana</a:t>
            </a:r>
            <a:r>
              <a:rPr lang="tr-TR" sz="1800" dirty="0">
                <a:cs typeface="Arial" panose="020B0604020202020204" pitchFamily="34" charset="0"/>
              </a:rPr>
              <a:t> anne sütü dışında herhangi bir yiyecek ya da içecek verilmemeli </a:t>
            </a:r>
            <a:endParaRPr lang="tr-TR" sz="1800" dirty="0" smtClean="0">
              <a:cs typeface="Arial" panose="020B0604020202020204" pitchFamily="34" charset="0"/>
            </a:endParaRPr>
          </a:p>
          <a:p>
            <a:endParaRPr lang="tr-TR" sz="1800" dirty="0" smtClean="0">
              <a:cs typeface="Arial" panose="020B0604020202020204" pitchFamily="34" charset="0"/>
            </a:endParaRPr>
          </a:p>
          <a:p>
            <a:r>
              <a:rPr lang="tr-TR" sz="1800" dirty="0" smtClean="0">
                <a:cs typeface="Arial" panose="020B0604020202020204" pitchFamily="34" charset="0"/>
              </a:rPr>
              <a:t>Anne </a:t>
            </a:r>
            <a:r>
              <a:rPr lang="tr-TR" sz="1800" dirty="0">
                <a:cs typeface="Arial" panose="020B0604020202020204" pitchFamily="34" charset="0"/>
              </a:rPr>
              <a:t>ve bebeğin 24 saat aynı odada kalması </a:t>
            </a:r>
            <a:r>
              <a:rPr lang="tr-TR" sz="1800" dirty="0" smtClean="0">
                <a:cs typeface="Arial" panose="020B0604020202020204" pitchFamily="34" charset="0"/>
              </a:rPr>
              <a:t>sağlanmalı</a:t>
            </a:r>
          </a:p>
          <a:p>
            <a:r>
              <a:rPr lang="tr-TR" sz="1800" dirty="0" smtClean="0">
                <a:cs typeface="Arial" panose="020B0604020202020204" pitchFamily="34" charset="0"/>
              </a:rPr>
              <a:t> </a:t>
            </a:r>
          </a:p>
          <a:p>
            <a:r>
              <a:rPr lang="tr-TR" sz="1800" dirty="0" smtClean="0">
                <a:cs typeface="Arial" panose="020B0604020202020204" pitchFamily="34" charset="0"/>
              </a:rPr>
              <a:t>İsteğe </a:t>
            </a:r>
            <a:r>
              <a:rPr lang="tr-TR" sz="1800" dirty="0">
                <a:cs typeface="Arial" panose="020B0604020202020204" pitchFamily="34" charset="0"/>
              </a:rPr>
              <a:t>bağlı emzirmenin özendirilmesi ve bebek her istediğinde </a:t>
            </a:r>
            <a:r>
              <a:rPr lang="tr-TR" sz="1800" dirty="0" smtClean="0">
                <a:cs typeface="Arial" panose="020B0604020202020204" pitchFamily="34" charset="0"/>
              </a:rPr>
              <a:t>emzirilmesi sağlanmalı </a:t>
            </a:r>
          </a:p>
          <a:p>
            <a:endParaRPr lang="tr-TR" sz="1800" dirty="0" smtClean="0">
              <a:cs typeface="Arial" panose="020B0604020202020204" pitchFamily="34" charset="0"/>
            </a:endParaRPr>
          </a:p>
          <a:p>
            <a:r>
              <a:rPr lang="tr-TR" sz="1800" dirty="0" smtClean="0">
                <a:cs typeface="Arial" panose="020B0604020202020204" pitchFamily="34" charset="0"/>
              </a:rPr>
              <a:t>Anne </a:t>
            </a:r>
            <a:r>
              <a:rPr lang="tr-TR" sz="1800" dirty="0">
                <a:cs typeface="Arial" panose="020B0604020202020204" pitchFamily="34" charset="0"/>
              </a:rPr>
              <a:t>sütü ile beslenen bebeklere biberon ya da yalancı emzik verilmemeli</a:t>
            </a:r>
          </a:p>
          <a:p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3970560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</a:t>
            </a:r>
            <a:r>
              <a:rPr lang="en-US" dirty="0" err="1"/>
              <a:t>vitamini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İlk </a:t>
            </a:r>
            <a:r>
              <a:rPr lang="en-US" sz="2000" dirty="0" err="1"/>
              <a:t>haftadan</a:t>
            </a:r>
            <a:r>
              <a:rPr lang="en-US" sz="2000" dirty="0"/>
              <a:t> </a:t>
            </a:r>
            <a:r>
              <a:rPr lang="en-US" sz="2000" dirty="0" err="1"/>
              <a:t>itibaren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Beslenme</a:t>
            </a:r>
            <a:r>
              <a:rPr lang="en-US" sz="2000" dirty="0"/>
              <a:t> </a:t>
            </a:r>
            <a:r>
              <a:rPr lang="en-US" sz="2000" dirty="0" err="1"/>
              <a:t>tarzı</a:t>
            </a:r>
            <a:r>
              <a:rPr lang="en-US" sz="2000" dirty="0"/>
              <a:t> ne </a:t>
            </a:r>
            <a:r>
              <a:rPr lang="en-US" sz="2000" dirty="0" err="1"/>
              <a:t>olursa</a:t>
            </a:r>
            <a:r>
              <a:rPr lang="en-US" sz="2000" dirty="0"/>
              <a:t> </a:t>
            </a:r>
            <a:r>
              <a:rPr lang="en-US" sz="2000" dirty="0" err="1"/>
              <a:t>olsun</a:t>
            </a:r>
            <a:r>
              <a:rPr lang="en-US" sz="2000" dirty="0"/>
              <a:t> (</a:t>
            </a:r>
            <a:r>
              <a:rPr lang="en-US" sz="2000" dirty="0" err="1"/>
              <a:t>Formüla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anne</a:t>
            </a:r>
            <a:r>
              <a:rPr lang="en-US" sz="2000" dirty="0"/>
              <a:t> </a:t>
            </a:r>
            <a:r>
              <a:rPr lang="en-US" sz="2000" dirty="0" err="1"/>
              <a:t>sütu</a:t>
            </a:r>
            <a:r>
              <a:rPr lang="en-US" sz="2000" dirty="0"/>
              <a:t>̈ </a:t>
            </a:r>
            <a:r>
              <a:rPr lang="en-US" sz="2000" dirty="0" err="1"/>
              <a:t>fark</a:t>
            </a:r>
            <a:r>
              <a:rPr lang="en-US" sz="2000" dirty="0"/>
              <a:t> </a:t>
            </a:r>
            <a:r>
              <a:rPr lang="en-US" sz="2000" dirty="0" err="1"/>
              <a:t>etmez</a:t>
            </a:r>
            <a:r>
              <a:rPr lang="en-US" sz="20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yaşına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, </a:t>
            </a:r>
            <a:r>
              <a:rPr lang="en-US" sz="2000" dirty="0" err="1"/>
              <a:t>tercihen</a:t>
            </a:r>
            <a:r>
              <a:rPr lang="en-US" sz="2000" dirty="0"/>
              <a:t> 3 </a:t>
            </a:r>
            <a:r>
              <a:rPr lang="en-US" sz="2000" dirty="0" err="1"/>
              <a:t>yaşına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400 </a:t>
            </a:r>
            <a:r>
              <a:rPr lang="en-US" sz="2000" dirty="0" err="1"/>
              <a:t>ünite</a:t>
            </a:r>
            <a:r>
              <a:rPr lang="en-US" sz="2000" dirty="0"/>
              <a:t>/</a:t>
            </a:r>
            <a:r>
              <a:rPr lang="en-US" sz="2000" dirty="0" err="1"/>
              <a:t>gün</a:t>
            </a:r>
            <a:r>
              <a:rPr lang="en-US" sz="2000" dirty="0"/>
              <a:t> D </a:t>
            </a:r>
            <a:r>
              <a:rPr lang="en-US" sz="2000" dirty="0" err="1"/>
              <a:t>vitamini</a:t>
            </a:r>
            <a:r>
              <a:rPr lang="en-US" sz="2000" dirty="0"/>
              <a:t> (</a:t>
            </a:r>
            <a:r>
              <a:rPr lang="en-US" sz="2000" dirty="0" err="1"/>
              <a:t>günde</a:t>
            </a:r>
            <a:r>
              <a:rPr lang="en-US" sz="2000" dirty="0"/>
              <a:t> 3 </a:t>
            </a:r>
            <a:r>
              <a:rPr lang="en-US" sz="2000" dirty="0" err="1"/>
              <a:t>damla</a:t>
            </a:r>
            <a:r>
              <a:rPr lang="en-US" sz="2000" dirty="0"/>
              <a:t> D </a:t>
            </a:r>
            <a:r>
              <a:rPr lang="en-US" sz="2000" dirty="0" err="1"/>
              <a:t>vitamini</a:t>
            </a:r>
            <a:r>
              <a:rPr lang="en-US" sz="2000" dirty="0"/>
              <a:t>) </a:t>
            </a:r>
            <a:r>
              <a:rPr lang="en-US" sz="2000" dirty="0" err="1"/>
              <a:t>yıl</a:t>
            </a:r>
            <a:r>
              <a:rPr lang="en-US" sz="2000" dirty="0"/>
              <a:t> </a:t>
            </a:r>
            <a:r>
              <a:rPr lang="en-US" sz="2000" dirty="0" err="1"/>
              <a:t>boyunca</a:t>
            </a:r>
            <a:r>
              <a:rPr lang="en-US" sz="2000" dirty="0"/>
              <a:t> </a:t>
            </a:r>
            <a:r>
              <a:rPr lang="en-US" sz="2000" dirty="0" err="1"/>
              <a:t>sürekli</a:t>
            </a:r>
            <a:r>
              <a:rPr lang="en-US" sz="2000" dirty="0"/>
              <a:t> </a:t>
            </a:r>
            <a:r>
              <a:rPr lang="en-US" sz="2000" dirty="0" err="1"/>
              <a:t>verilmeli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4723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 - 41. </a:t>
            </a:r>
            <a:r>
              <a:rPr lang="en-US" dirty="0" err="1"/>
              <a:t>Gün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2. Ay </a:t>
            </a:r>
            <a:r>
              <a:rPr lang="en-US" dirty="0" err="1"/>
              <a:t>İzlemleri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,</a:t>
            </a:r>
          </a:p>
          <a:p>
            <a:r>
              <a:rPr lang="en-US" dirty="0" err="1"/>
              <a:t>Yenidoğan</a:t>
            </a:r>
            <a:r>
              <a:rPr lang="en-US" dirty="0"/>
              <a:t> </a:t>
            </a:r>
            <a:r>
              <a:rPr lang="en-US" dirty="0" err="1"/>
              <a:t>taramaları</a:t>
            </a:r>
            <a:r>
              <a:rPr lang="en-US" dirty="0"/>
              <a:t>, </a:t>
            </a:r>
          </a:p>
          <a:p>
            <a:r>
              <a:rPr lang="en-US" dirty="0"/>
              <a:t>D </a:t>
            </a:r>
            <a:r>
              <a:rPr lang="en-US" dirty="0" err="1"/>
              <a:t>vitamini</a:t>
            </a:r>
            <a:r>
              <a:rPr lang="en-US" dirty="0"/>
              <a:t> </a:t>
            </a:r>
            <a:r>
              <a:rPr lang="en-US" dirty="0" err="1"/>
              <a:t>kullanma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 smtClean="0"/>
              <a:t>sorgulanmalı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Termde</a:t>
            </a:r>
            <a:r>
              <a:rPr lang="en-US" dirty="0"/>
              <a:t> 2 </a:t>
            </a:r>
            <a:r>
              <a:rPr lang="en-US" dirty="0" err="1"/>
              <a:t>hafta</a:t>
            </a:r>
            <a:r>
              <a:rPr lang="en-US" dirty="0"/>
              <a:t> , </a:t>
            </a:r>
            <a:r>
              <a:rPr lang="en-US" dirty="0" err="1"/>
              <a:t>pretermde</a:t>
            </a:r>
            <a:r>
              <a:rPr lang="en-US" dirty="0"/>
              <a:t> 3 </a:t>
            </a:r>
            <a:r>
              <a:rPr lang="en-US" dirty="0" err="1"/>
              <a:t>haftayı</a:t>
            </a:r>
            <a:r>
              <a:rPr lang="en-US" dirty="0"/>
              <a:t> </a:t>
            </a:r>
            <a:r>
              <a:rPr lang="en-US" dirty="0" err="1"/>
              <a:t>geçtiği</a:t>
            </a:r>
            <a:r>
              <a:rPr lang="en-US" dirty="0"/>
              <a:t> </a:t>
            </a:r>
            <a:r>
              <a:rPr lang="en-US" dirty="0" err="1"/>
              <a:t>halde</a:t>
            </a:r>
            <a:r>
              <a:rPr lang="en-US" dirty="0"/>
              <a:t> </a:t>
            </a:r>
            <a:r>
              <a:rPr lang="en-US" dirty="0" err="1"/>
              <a:t>bebek</a:t>
            </a:r>
            <a:r>
              <a:rPr lang="en-US" dirty="0"/>
              <a:t> </a:t>
            </a:r>
            <a:r>
              <a:rPr lang="en-US" dirty="0" err="1"/>
              <a:t>hala</a:t>
            </a:r>
            <a:r>
              <a:rPr lang="en-US" dirty="0"/>
              <a:t> sarı </a:t>
            </a:r>
            <a:r>
              <a:rPr lang="en-US" dirty="0" err="1"/>
              <a:t>görünüyorsa</a:t>
            </a:r>
            <a:r>
              <a:rPr lang="en-US" dirty="0"/>
              <a:t> </a:t>
            </a:r>
            <a:r>
              <a:rPr lang="en-US" dirty="0" err="1"/>
              <a:t>uzamış</a:t>
            </a:r>
            <a:r>
              <a:rPr lang="en-US" dirty="0"/>
              <a:t> </a:t>
            </a:r>
            <a:r>
              <a:rPr lang="en-US" dirty="0" err="1"/>
              <a:t>sarılık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uzman</a:t>
            </a:r>
            <a:r>
              <a:rPr lang="en-US" dirty="0"/>
              <a:t> </a:t>
            </a:r>
            <a:r>
              <a:rPr lang="en-US" dirty="0" err="1"/>
              <a:t>hekime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 smtClean="0"/>
              <a:t>edilmeli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İdrar yolu enfeksiyonu açısından sorgulanmalı</a:t>
            </a:r>
            <a:endParaRPr lang="en-US" dirty="0"/>
          </a:p>
          <a:p>
            <a:endParaRPr lang="en-US" dirty="0"/>
          </a:p>
          <a:p>
            <a:r>
              <a:rPr lang="en-US" dirty="0"/>
              <a:t>41.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izleminde</a:t>
            </a:r>
            <a:r>
              <a:rPr lang="en-US" dirty="0"/>
              <a:t> </a:t>
            </a:r>
            <a:r>
              <a:rPr lang="en-US" dirty="0" err="1"/>
              <a:t>gelişimsel</a:t>
            </a:r>
            <a:r>
              <a:rPr lang="en-US" dirty="0"/>
              <a:t> </a:t>
            </a:r>
            <a:r>
              <a:rPr lang="en-US" dirty="0" err="1"/>
              <a:t>kalça</a:t>
            </a:r>
            <a:r>
              <a:rPr lang="en-US" dirty="0"/>
              <a:t> </a:t>
            </a:r>
            <a:r>
              <a:rPr lang="en-US" dirty="0" err="1"/>
              <a:t>displazisi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tarama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Bebek</a:t>
            </a:r>
            <a:r>
              <a:rPr lang="en-US" dirty="0"/>
              <a:t> </a:t>
            </a:r>
            <a:r>
              <a:rPr lang="en-US" dirty="0" err="1"/>
              <a:t>prematüre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düşük</a:t>
            </a:r>
            <a:r>
              <a:rPr lang="en-US" dirty="0"/>
              <a:t> </a:t>
            </a:r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ağırlıklı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başlanmamışsa</a:t>
            </a:r>
            <a:r>
              <a:rPr lang="en-US" dirty="0"/>
              <a:t> </a:t>
            </a:r>
            <a:r>
              <a:rPr lang="en-US" dirty="0" err="1"/>
              <a:t>profilaktik</a:t>
            </a:r>
            <a:r>
              <a:rPr lang="en-US" dirty="0"/>
              <a:t> </a:t>
            </a:r>
            <a:r>
              <a:rPr lang="en-US" dirty="0" err="1"/>
              <a:t>demir</a:t>
            </a:r>
            <a:r>
              <a:rPr lang="en-US" dirty="0"/>
              <a:t> </a:t>
            </a:r>
            <a:r>
              <a:rPr lang="en-US" dirty="0" err="1"/>
              <a:t>tedavisi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6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1" y="102198"/>
            <a:ext cx="828092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15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Anne veya Bakım Verene Danışmanlık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/>
              <a:t>Emzirme </a:t>
            </a:r>
          </a:p>
          <a:p>
            <a:r>
              <a:rPr lang="tr-TR" dirty="0" smtClean="0"/>
              <a:t>Bebek </a:t>
            </a:r>
            <a:r>
              <a:rPr lang="tr-TR" dirty="0"/>
              <a:t>bakımı </a:t>
            </a:r>
          </a:p>
          <a:p>
            <a:r>
              <a:rPr lang="tr-TR" dirty="0" smtClean="0"/>
              <a:t>Bebekle </a:t>
            </a:r>
            <a:r>
              <a:rPr lang="tr-TR" dirty="0"/>
              <a:t>sağlıklı iletişim </a:t>
            </a:r>
          </a:p>
          <a:p>
            <a:r>
              <a:rPr lang="tr-TR" dirty="0" smtClean="0"/>
              <a:t> Uyku </a:t>
            </a:r>
            <a:endParaRPr lang="tr-TR" dirty="0"/>
          </a:p>
          <a:p>
            <a:r>
              <a:rPr lang="tr-TR" dirty="0" smtClean="0"/>
              <a:t>El </a:t>
            </a:r>
            <a:r>
              <a:rPr lang="tr-TR" dirty="0"/>
              <a:t>yıkama </a:t>
            </a:r>
          </a:p>
          <a:p>
            <a:r>
              <a:rPr lang="tr-TR" dirty="0" smtClean="0"/>
              <a:t>Kazalardan </a:t>
            </a:r>
            <a:r>
              <a:rPr lang="tr-TR" dirty="0"/>
              <a:t>korunma </a:t>
            </a:r>
          </a:p>
          <a:p>
            <a:r>
              <a:rPr lang="tr-TR" dirty="0" smtClean="0"/>
              <a:t>Aile </a:t>
            </a:r>
            <a:r>
              <a:rPr lang="tr-TR" dirty="0"/>
              <a:t>Planlaması</a:t>
            </a:r>
          </a:p>
        </p:txBody>
      </p:sp>
    </p:spTree>
    <p:extLst>
      <p:ext uri="{BB962C8B-B14F-4D97-AF65-F5344CB8AC3E}">
        <p14:creationId xmlns:p14="http://schemas.microsoft.com/office/powerpoint/2010/main" val="277564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 smtClean="0"/>
          </a:p>
          <a:p>
            <a:r>
              <a:rPr lang="tr-TR" sz="1800" dirty="0" err="1" smtClean="0"/>
              <a:t>Yenidoğana</a:t>
            </a:r>
            <a:r>
              <a:rPr lang="tr-TR" sz="1800" dirty="0" smtClean="0"/>
              <a:t> yaklaşım basamaklarını ve normal fizik muayene bulgularını sayabilmek</a:t>
            </a:r>
          </a:p>
          <a:p>
            <a:endParaRPr lang="tr-TR" sz="1800" dirty="0" smtClean="0"/>
          </a:p>
          <a:p>
            <a:r>
              <a:rPr lang="en-US" sz="1800" dirty="0" err="1" smtClean="0"/>
              <a:t>Demir</a:t>
            </a:r>
            <a:r>
              <a:rPr lang="en-US" sz="1800" dirty="0" smtClean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tr-TR" sz="1800" dirty="0"/>
              <a:t>D</a:t>
            </a:r>
            <a:r>
              <a:rPr lang="en-US" sz="1800" dirty="0"/>
              <a:t> </a:t>
            </a:r>
            <a:r>
              <a:rPr lang="en-US" sz="1800" dirty="0" err="1"/>
              <a:t>vitamini</a:t>
            </a:r>
            <a:r>
              <a:rPr lang="en-US" sz="1800" dirty="0"/>
              <a:t> </a:t>
            </a:r>
            <a:r>
              <a:rPr lang="en-US" sz="1800" dirty="0" err="1" smtClean="0"/>
              <a:t>tedavilerini</a:t>
            </a:r>
            <a:r>
              <a:rPr lang="tr-TR" sz="1800" dirty="0"/>
              <a:t> </a:t>
            </a:r>
            <a:r>
              <a:rPr lang="tr-TR" sz="1800" dirty="0" smtClean="0"/>
              <a:t>başlama ilkelerini sayabilmek</a:t>
            </a:r>
            <a:endParaRPr lang="tr-TR" sz="1800" dirty="0"/>
          </a:p>
          <a:p>
            <a:endParaRPr lang="en-US" sz="1800" dirty="0"/>
          </a:p>
          <a:p>
            <a:r>
              <a:rPr lang="en-US" sz="1800" dirty="0" err="1"/>
              <a:t>Sağlam</a:t>
            </a:r>
            <a:r>
              <a:rPr lang="en-US" sz="1800" dirty="0"/>
              <a:t> </a:t>
            </a:r>
            <a:r>
              <a:rPr lang="en-US" sz="1800" dirty="0" err="1"/>
              <a:t>çocuk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ergenlerde</a:t>
            </a:r>
            <a:r>
              <a:rPr lang="en-US" sz="1800" dirty="0"/>
              <a:t> </a:t>
            </a:r>
            <a:r>
              <a:rPr lang="en-US" sz="1800" dirty="0" err="1"/>
              <a:t>rutin</a:t>
            </a:r>
            <a:r>
              <a:rPr lang="en-US" sz="1800" dirty="0"/>
              <a:t> </a:t>
            </a:r>
            <a:r>
              <a:rPr lang="en-US" sz="1800" dirty="0" err="1"/>
              <a:t>sağlık</a:t>
            </a:r>
            <a:r>
              <a:rPr lang="en-US" sz="1800" dirty="0"/>
              <a:t> </a:t>
            </a:r>
            <a:r>
              <a:rPr lang="en-US" sz="1800" dirty="0" err="1"/>
              <a:t>muayenesi</a:t>
            </a:r>
            <a:r>
              <a:rPr lang="en-US" sz="1800" dirty="0"/>
              <a:t> </a:t>
            </a:r>
            <a:r>
              <a:rPr lang="en-US" sz="1800" dirty="0" err="1"/>
              <a:t>basamaklarını</a:t>
            </a:r>
            <a:r>
              <a:rPr lang="en-US" sz="1800" dirty="0"/>
              <a:t> </a:t>
            </a:r>
            <a:r>
              <a:rPr lang="en-US" sz="1800" dirty="0" err="1"/>
              <a:t>sayabilmek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258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Gelişimsel Kalça </a:t>
            </a:r>
            <a:r>
              <a:rPr lang="tr-TR" dirty="0" err="1" smtClean="0"/>
              <a:t>Displazisi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6409" y="513990"/>
            <a:ext cx="4467123" cy="6840759"/>
          </a:xfrm>
        </p:spPr>
      </p:pic>
    </p:spTree>
    <p:extLst>
      <p:ext uri="{BB962C8B-B14F-4D97-AF65-F5344CB8AC3E}">
        <p14:creationId xmlns:p14="http://schemas.microsoft.com/office/powerpoint/2010/main" val="409260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GKD Risk Faktörleri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88831" cy="4315618"/>
          </a:xfrm>
        </p:spPr>
      </p:pic>
    </p:spTree>
    <p:extLst>
      <p:ext uri="{BB962C8B-B14F-4D97-AF65-F5344CB8AC3E}">
        <p14:creationId xmlns:p14="http://schemas.microsoft.com/office/powerpoint/2010/main" val="2669744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332656"/>
            <a:ext cx="6264696" cy="579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83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3-4.ay 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,</a:t>
            </a:r>
          </a:p>
          <a:p>
            <a:r>
              <a:rPr lang="tr-TR" dirty="0" smtClean="0"/>
              <a:t>D </a:t>
            </a:r>
            <a:r>
              <a:rPr lang="en-US" dirty="0" smtClean="0"/>
              <a:t> </a:t>
            </a:r>
            <a:r>
              <a:rPr lang="tr-TR" dirty="0" smtClean="0"/>
              <a:t>V</a:t>
            </a:r>
            <a:r>
              <a:rPr lang="en-US" dirty="0" err="1" smtClean="0"/>
              <a:t>itamini</a:t>
            </a:r>
            <a:r>
              <a:rPr lang="en-US" dirty="0" smtClean="0"/>
              <a:t> </a:t>
            </a:r>
            <a:r>
              <a:rPr lang="en-US" dirty="0" err="1"/>
              <a:t>kullanma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endParaRPr lang="tr-TR" dirty="0" smtClean="0"/>
          </a:p>
          <a:p>
            <a:r>
              <a:rPr lang="tr-TR" dirty="0" smtClean="0"/>
              <a:t>GKD taramaları</a:t>
            </a:r>
            <a:r>
              <a:rPr lang="en-US" dirty="0" err="1" smtClean="0"/>
              <a:t>sorgulanmalı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Anemi</a:t>
            </a:r>
            <a:r>
              <a:rPr lang="en-US" dirty="0" smtClean="0"/>
              <a:t> </a:t>
            </a:r>
            <a:r>
              <a:rPr lang="en-US" dirty="0" err="1"/>
              <a:t>değerlendirme</a:t>
            </a:r>
            <a:r>
              <a:rPr lang="en-US" dirty="0"/>
              <a:t>, </a:t>
            </a:r>
            <a:r>
              <a:rPr lang="en-US" dirty="0" err="1"/>
              <a:t>anemisi</a:t>
            </a:r>
            <a:r>
              <a:rPr lang="en-US" dirty="0"/>
              <a:t> </a:t>
            </a:r>
            <a:r>
              <a:rPr lang="en-US" dirty="0" err="1"/>
              <a:t>yoksa</a:t>
            </a:r>
            <a:r>
              <a:rPr lang="en-US" dirty="0"/>
              <a:t> 4. </a:t>
            </a:r>
            <a:r>
              <a:rPr lang="en-US" dirty="0" err="1"/>
              <a:t>aydan</a:t>
            </a:r>
            <a:r>
              <a:rPr lang="en-US" dirty="0"/>
              <a:t> </a:t>
            </a:r>
            <a:r>
              <a:rPr lang="en-US" dirty="0" err="1"/>
              <a:t>itibaren</a:t>
            </a:r>
            <a:r>
              <a:rPr lang="en-US" dirty="0"/>
              <a:t> </a:t>
            </a:r>
            <a:r>
              <a:rPr lang="en-US" dirty="0" err="1"/>
              <a:t>profilaktik</a:t>
            </a:r>
            <a:r>
              <a:rPr lang="en-US" dirty="0"/>
              <a:t> </a:t>
            </a:r>
            <a:r>
              <a:rPr lang="en-US" dirty="0" err="1"/>
              <a:t>dozda</a:t>
            </a:r>
            <a:r>
              <a:rPr lang="en-US" dirty="0"/>
              <a:t> </a:t>
            </a:r>
            <a:r>
              <a:rPr lang="en-US" dirty="0" err="1"/>
              <a:t>başlanmalı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82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62646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16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Diş Sağlığı Danışmanlığı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İlk </a:t>
            </a:r>
            <a:r>
              <a:rPr lang="tr-TR" dirty="0"/>
              <a:t>6. aydan itibaren alt ön kesici </a:t>
            </a:r>
            <a:r>
              <a:rPr lang="tr-TR" dirty="0" smtClean="0"/>
              <a:t>dişler ,24-30</a:t>
            </a:r>
            <a:r>
              <a:rPr lang="tr-TR" dirty="0"/>
              <a:t>. aylar </a:t>
            </a:r>
            <a:r>
              <a:rPr lang="tr-TR" dirty="0" smtClean="0"/>
              <a:t>20 </a:t>
            </a:r>
            <a:r>
              <a:rPr lang="tr-TR" dirty="0"/>
              <a:t>adet süt dişi tamamlanır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/>
              <a:t>1 yaşından itibaren çıkan dişler </a:t>
            </a:r>
            <a:r>
              <a:rPr lang="tr-TR" dirty="0" smtClean="0"/>
              <a:t>fırçalanmalı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Öncesinde </a:t>
            </a:r>
            <a:r>
              <a:rPr lang="tr-TR" dirty="0"/>
              <a:t>kaynatılmış suya batırılmış gazlı bez ile </a:t>
            </a:r>
            <a:r>
              <a:rPr lang="tr-TR" dirty="0" smtClean="0"/>
              <a:t>temizlenir.</a:t>
            </a:r>
          </a:p>
          <a:p>
            <a:endParaRPr lang="tr-TR" dirty="0" smtClean="0"/>
          </a:p>
          <a:p>
            <a:r>
              <a:rPr lang="tr-TR" dirty="0" smtClean="0"/>
              <a:t>Demir  </a:t>
            </a:r>
            <a:r>
              <a:rPr lang="tr-TR" dirty="0"/>
              <a:t>preparatları  asitli  içeceklerle  birlikte  alındığında  kahverengi  </a:t>
            </a:r>
            <a:r>
              <a:rPr lang="tr-TR" dirty="0" smtClean="0"/>
              <a:t>boyanma.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Diş macunu yutmayacak yaşta olduğunda kullanılmalı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İ</a:t>
            </a:r>
            <a:r>
              <a:rPr lang="en-US" dirty="0" err="1" smtClean="0"/>
              <a:t>lk</a:t>
            </a:r>
            <a:r>
              <a:rPr lang="en-US" dirty="0" smtClean="0"/>
              <a:t> </a:t>
            </a:r>
            <a:r>
              <a:rPr lang="en-US" dirty="0" err="1"/>
              <a:t>kez</a:t>
            </a:r>
            <a:r>
              <a:rPr lang="en-US" dirty="0"/>
              <a:t> 18 ay-2yaş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diş</a:t>
            </a:r>
            <a:r>
              <a:rPr lang="en-US" dirty="0"/>
              <a:t> </a:t>
            </a:r>
            <a:r>
              <a:rPr lang="en-US" dirty="0" err="1"/>
              <a:t>hekimine</a:t>
            </a:r>
            <a:r>
              <a:rPr lang="en-US" dirty="0"/>
              <a:t> </a:t>
            </a:r>
            <a:r>
              <a:rPr lang="en-US" dirty="0" err="1"/>
              <a:t>başvurulmalı</a:t>
            </a: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9635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6-9-12. Ay İzlemleri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,</a:t>
            </a:r>
          </a:p>
          <a:p>
            <a:r>
              <a:rPr lang="tr-TR" dirty="0"/>
              <a:t>D </a:t>
            </a:r>
            <a:r>
              <a:rPr lang="en-US" dirty="0"/>
              <a:t> </a:t>
            </a:r>
            <a:r>
              <a:rPr lang="tr-TR" dirty="0"/>
              <a:t>V</a:t>
            </a:r>
            <a:r>
              <a:rPr lang="en-US" dirty="0" err="1"/>
              <a:t>itamini</a:t>
            </a:r>
            <a:r>
              <a:rPr lang="en-US" dirty="0"/>
              <a:t> </a:t>
            </a:r>
            <a:r>
              <a:rPr lang="tr-TR" dirty="0" smtClean="0"/>
              <a:t>ve demir </a:t>
            </a:r>
            <a:r>
              <a:rPr lang="en-US" dirty="0" err="1" smtClean="0"/>
              <a:t>kullanma</a:t>
            </a:r>
            <a:r>
              <a:rPr lang="en-US" dirty="0" smtClean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 smtClean="0"/>
              <a:t>sorgulanmalı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9</a:t>
            </a:r>
            <a:r>
              <a:rPr lang="en-US" dirty="0"/>
              <a:t>. ay </a:t>
            </a:r>
            <a:r>
              <a:rPr lang="en-US" dirty="0" err="1"/>
              <a:t>izleminde</a:t>
            </a:r>
            <a:r>
              <a:rPr lang="en-US" dirty="0"/>
              <a:t> </a:t>
            </a:r>
            <a:r>
              <a:rPr lang="en-US" dirty="0" err="1"/>
              <a:t>bebeğin</a:t>
            </a:r>
            <a:r>
              <a:rPr lang="en-US" dirty="0"/>
              <a:t> </a:t>
            </a:r>
            <a:r>
              <a:rPr lang="en-US" dirty="0" err="1"/>
              <a:t>anemisini</a:t>
            </a:r>
            <a:r>
              <a:rPr lang="en-US" dirty="0"/>
              <a:t> </a:t>
            </a:r>
            <a:r>
              <a:rPr lang="en-US" dirty="0" err="1"/>
              <a:t>değerlendirmek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Htc</a:t>
            </a:r>
            <a:r>
              <a:rPr lang="en-US" dirty="0"/>
              <a:t> </a:t>
            </a:r>
            <a:r>
              <a:rPr lang="en-US" dirty="0" err="1"/>
              <a:t>ölçümu</a:t>
            </a:r>
            <a:r>
              <a:rPr lang="en-US" dirty="0"/>
              <a:t>̈</a:t>
            </a:r>
          </a:p>
          <a:p>
            <a:endParaRPr lang="en-US" dirty="0"/>
          </a:p>
          <a:p>
            <a:r>
              <a:rPr lang="en-US" dirty="0"/>
              <a:t>3 ay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, 12. ay </a:t>
            </a:r>
            <a:r>
              <a:rPr lang="en-US" dirty="0" err="1"/>
              <a:t>izleminde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6 ay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olmalı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50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48883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712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13-36 Ay </a:t>
            </a:r>
            <a:r>
              <a:rPr lang="en-US" dirty="0" err="1"/>
              <a:t>Çocuk</a:t>
            </a:r>
            <a:r>
              <a:rPr lang="en-US" dirty="0"/>
              <a:t> </a:t>
            </a:r>
            <a:r>
              <a:rPr lang="en-US" dirty="0" err="1"/>
              <a:t>İzlem</a:t>
            </a:r>
            <a:r>
              <a:rPr lang="tr-TR" dirty="0"/>
              <a:t>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 </a:t>
            </a:r>
            <a:r>
              <a:rPr lang="en-US" dirty="0" err="1"/>
              <a:t>dönemde</a:t>
            </a:r>
            <a:r>
              <a:rPr lang="en-US" dirty="0"/>
              <a:t> 6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Eksik</a:t>
            </a:r>
            <a:r>
              <a:rPr lang="en-US" dirty="0"/>
              <a:t> </a:t>
            </a:r>
            <a:r>
              <a:rPr lang="en-US" dirty="0" err="1"/>
              <a:t>bilgiler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Emzirme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Aşılama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Anemi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 </a:t>
            </a:r>
            <a:r>
              <a:rPr lang="en-US" dirty="0" err="1"/>
              <a:t>vitamini</a:t>
            </a:r>
            <a:r>
              <a:rPr lang="en-US" dirty="0"/>
              <a:t> </a:t>
            </a:r>
            <a:r>
              <a:rPr lang="en-US" dirty="0" err="1"/>
              <a:t>kemoprofilaksisi</a:t>
            </a:r>
            <a:endParaRPr lang="en-US" dirty="0"/>
          </a:p>
          <a:p>
            <a:pPr lvl="1"/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4369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5" r="5526"/>
          <a:stretch/>
        </p:blipFill>
        <p:spPr>
          <a:xfrm>
            <a:off x="1475657" y="764704"/>
            <a:ext cx="56886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2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9107" y="260648"/>
            <a:ext cx="8229600" cy="1143000"/>
          </a:xfrm>
        </p:spPr>
        <p:txBody>
          <a:bodyPr/>
          <a:lstStyle/>
          <a:p>
            <a:r>
              <a:rPr lang="tr-TR" dirty="0" smtClean="0"/>
              <a:t>SUNUM PLANI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tr-TR" sz="1400" dirty="0" err="1" smtClean="0"/>
              <a:t>Yenidoğan</a:t>
            </a:r>
            <a:r>
              <a:rPr lang="tr-TR" sz="1400" dirty="0" smtClean="0"/>
              <a:t> Muayenesi</a:t>
            </a:r>
          </a:p>
          <a:p>
            <a:pPr marL="0" indent="0">
              <a:buNone/>
            </a:pPr>
            <a:endParaRPr lang="tr-TR" sz="1400" dirty="0" smtClean="0"/>
          </a:p>
          <a:p>
            <a:r>
              <a:rPr lang="tr-TR" sz="1400" dirty="0" smtClean="0"/>
              <a:t>Normal </a:t>
            </a:r>
            <a:r>
              <a:rPr lang="tr-TR" sz="1400" dirty="0" err="1" smtClean="0"/>
              <a:t>Yenidoğan</a:t>
            </a:r>
            <a:r>
              <a:rPr lang="tr-TR" sz="1400" dirty="0" smtClean="0"/>
              <a:t> Fizyolojik Özellikleri</a:t>
            </a:r>
          </a:p>
          <a:p>
            <a:pPr marL="0" indent="0">
              <a:buNone/>
            </a:pPr>
            <a:endParaRPr lang="tr-TR" sz="1400" dirty="0" smtClean="0"/>
          </a:p>
          <a:p>
            <a:r>
              <a:rPr lang="tr-TR" sz="1400" dirty="0" err="1" smtClean="0"/>
              <a:t>Yenidoğan</a:t>
            </a:r>
            <a:r>
              <a:rPr lang="tr-TR" sz="1400" dirty="0" smtClean="0"/>
              <a:t> Taramaları</a:t>
            </a:r>
          </a:p>
          <a:p>
            <a:endParaRPr lang="tr-TR" sz="1400" dirty="0" smtClean="0"/>
          </a:p>
          <a:p>
            <a:r>
              <a:rPr lang="tr-TR" sz="1400" dirty="0" err="1" smtClean="0"/>
              <a:t>Yenidoğan</a:t>
            </a:r>
            <a:r>
              <a:rPr lang="tr-TR" sz="1400" dirty="0" smtClean="0"/>
              <a:t> Sarılığı</a:t>
            </a:r>
          </a:p>
          <a:p>
            <a:pPr marL="0" indent="0">
              <a:buNone/>
            </a:pPr>
            <a:endParaRPr lang="tr-TR" sz="1400" dirty="0" smtClean="0"/>
          </a:p>
          <a:p>
            <a:r>
              <a:rPr lang="tr-TR" sz="1400" dirty="0" smtClean="0"/>
              <a:t>Sağlam Çocuk İzlem i</a:t>
            </a:r>
          </a:p>
          <a:p>
            <a:pPr marL="0" indent="0">
              <a:buNone/>
            </a:pPr>
            <a:endParaRPr lang="tr-TR" sz="1400" dirty="0" smtClean="0"/>
          </a:p>
          <a:p>
            <a:r>
              <a:rPr lang="tr-TR" sz="1400" dirty="0" smtClean="0"/>
              <a:t>İlk hafta </a:t>
            </a:r>
            <a:r>
              <a:rPr lang="tr-TR" sz="1400" dirty="0"/>
              <a:t>içinde </a:t>
            </a:r>
            <a:r>
              <a:rPr lang="tr-TR" sz="1400" dirty="0" err="1" smtClean="0"/>
              <a:t>yenidoğan</a:t>
            </a:r>
            <a:r>
              <a:rPr lang="tr-TR" sz="1400" dirty="0" smtClean="0"/>
              <a:t> izlemi</a:t>
            </a: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r>
              <a:rPr lang="tr-TR" sz="1400" dirty="0"/>
              <a:t> 15. </a:t>
            </a:r>
            <a:r>
              <a:rPr lang="tr-TR" sz="1400" dirty="0" smtClean="0"/>
              <a:t>gün  - 41. gün ve 2. ay  izlemi</a:t>
            </a: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r>
              <a:rPr lang="tr-TR" sz="1400" dirty="0" smtClean="0"/>
              <a:t>3.  ve  4</a:t>
            </a:r>
            <a:r>
              <a:rPr lang="tr-TR" sz="1400" dirty="0"/>
              <a:t>. </a:t>
            </a:r>
            <a:r>
              <a:rPr lang="tr-TR" sz="1400" dirty="0" smtClean="0"/>
              <a:t>ay izlemi </a:t>
            </a: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r>
              <a:rPr lang="tr-TR" sz="1400" dirty="0"/>
              <a:t>6., 9. ve 12. </a:t>
            </a:r>
            <a:r>
              <a:rPr lang="tr-TR" sz="1400" dirty="0" smtClean="0"/>
              <a:t>ay izlemi</a:t>
            </a:r>
            <a:endParaRPr lang="tr-TR" sz="1400" dirty="0"/>
          </a:p>
          <a:p>
            <a:endParaRPr lang="tr-TR" sz="1400" dirty="0"/>
          </a:p>
          <a:p>
            <a:r>
              <a:rPr lang="tr-TR" sz="1400" dirty="0"/>
              <a:t>1-3 yaş </a:t>
            </a:r>
            <a:r>
              <a:rPr lang="tr-TR" sz="1400" dirty="0" smtClean="0"/>
              <a:t>izlemi</a:t>
            </a:r>
          </a:p>
          <a:p>
            <a:endParaRPr lang="tr-TR" sz="1400" dirty="0"/>
          </a:p>
          <a:p>
            <a:r>
              <a:rPr lang="tr-TR" sz="1400" dirty="0"/>
              <a:t>3-6 yaş </a:t>
            </a:r>
            <a:r>
              <a:rPr lang="tr-TR" sz="1400" dirty="0" smtClean="0"/>
              <a:t>izlemi</a:t>
            </a:r>
            <a:endParaRPr lang="tr-TR" sz="1400" dirty="0"/>
          </a:p>
          <a:p>
            <a:endParaRPr lang="tr-TR" sz="1800" dirty="0" smtClean="0"/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759391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13-36 Ay  İzlemleri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Çocuğa</a:t>
            </a:r>
            <a:r>
              <a:rPr lang="en-US" dirty="0"/>
              <a:t> tam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yapılmalı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çevresi</a:t>
            </a:r>
            <a:r>
              <a:rPr lang="en-US" dirty="0"/>
              <a:t>, boy, </a:t>
            </a:r>
            <a:r>
              <a:rPr lang="en-US" dirty="0" err="1"/>
              <a:t>tartı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Fontanel </a:t>
            </a:r>
            <a:r>
              <a:rPr lang="en-US" dirty="0" err="1"/>
              <a:t>büyüklükleri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görünüm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Cilt</a:t>
            </a:r>
            <a:r>
              <a:rPr lang="en-US" dirty="0"/>
              <a:t> </a:t>
            </a:r>
            <a:r>
              <a:rPr lang="en-US" dirty="0" err="1"/>
              <a:t>muayenesi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boyun</a:t>
            </a:r>
            <a:r>
              <a:rPr lang="en-US" dirty="0"/>
              <a:t> </a:t>
            </a:r>
            <a:r>
              <a:rPr lang="en-US" dirty="0" err="1"/>
              <a:t>muayenesi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Solunum</a:t>
            </a:r>
            <a:r>
              <a:rPr lang="en-US" dirty="0"/>
              <a:t>,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, </a:t>
            </a:r>
            <a:r>
              <a:rPr lang="en-US" dirty="0" err="1"/>
              <a:t>arteriyal</a:t>
            </a:r>
            <a:r>
              <a:rPr lang="en-US" dirty="0"/>
              <a:t> femoral </a:t>
            </a:r>
            <a:r>
              <a:rPr lang="en-US" dirty="0" err="1"/>
              <a:t>nabız</a:t>
            </a:r>
            <a:r>
              <a:rPr lang="en-US" dirty="0"/>
              <a:t> </a:t>
            </a:r>
            <a:r>
              <a:rPr lang="en-US" dirty="0" err="1"/>
              <a:t>palpasyonu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740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560840" cy="6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145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13-36 ay izlemi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Kan</a:t>
            </a:r>
            <a:r>
              <a:rPr lang="en-US" sz="3200" dirty="0"/>
              <a:t> </a:t>
            </a:r>
            <a:r>
              <a:rPr lang="en-US" sz="3200" dirty="0" err="1" smtClean="0"/>
              <a:t>basıncı</a:t>
            </a:r>
            <a:r>
              <a:rPr lang="tr-TR" sz="3200" dirty="0" smtClean="0"/>
              <a:t> ölçümü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Hiperlipidemi</a:t>
            </a:r>
            <a:r>
              <a:rPr lang="en-US" sz="3200" dirty="0"/>
              <a:t> </a:t>
            </a:r>
            <a:r>
              <a:rPr lang="en-US" sz="3200" dirty="0" err="1"/>
              <a:t>riski</a:t>
            </a:r>
            <a:r>
              <a:rPr lang="en-US" sz="3200" dirty="0"/>
              <a:t> </a:t>
            </a:r>
            <a:r>
              <a:rPr lang="en-US" sz="3200" dirty="0" err="1"/>
              <a:t>açısından</a:t>
            </a:r>
            <a:r>
              <a:rPr lang="en-US" sz="3200" dirty="0"/>
              <a:t> </a:t>
            </a:r>
            <a:r>
              <a:rPr lang="en-US" sz="3200" dirty="0" err="1"/>
              <a:t>değerlendirme</a:t>
            </a:r>
            <a:endParaRPr lang="en-US" sz="3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 err="1"/>
              <a:t>Ailede</a:t>
            </a:r>
            <a:r>
              <a:rPr lang="en-US" sz="3200" dirty="0"/>
              <a:t> ≤55 </a:t>
            </a:r>
            <a:r>
              <a:rPr lang="en-US" sz="3200" dirty="0" err="1"/>
              <a:t>yaş</a:t>
            </a:r>
            <a:r>
              <a:rPr lang="en-US" sz="3200" dirty="0"/>
              <a:t>  </a:t>
            </a:r>
            <a:r>
              <a:rPr lang="en-US" sz="3200" dirty="0" err="1"/>
              <a:t>geçirilen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kesin</a:t>
            </a:r>
            <a:r>
              <a:rPr lang="en-US" sz="3200" dirty="0"/>
              <a:t> </a:t>
            </a:r>
            <a:r>
              <a:rPr lang="en-US" sz="3200" dirty="0" err="1"/>
              <a:t>tanısı</a:t>
            </a:r>
            <a:r>
              <a:rPr lang="en-US" sz="3200" dirty="0"/>
              <a:t> </a:t>
            </a:r>
            <a:r>
              <a:rPr lang="en-US" sz="3200" dirty="0" err="1"/>
              <a:t>konulan</a:t>
            </a:r>
            <a:r>
              <a:rPr lang="en-US" sz="3200" dirty="0"/>
              <a:t> </a:t>
            </a:r>
            <a:r>
              <a:rPr lang="en-US" sz="3200" dirty="0" err="1"/>
              <a:t>koroner</a:t>
            </a:r>
            <a:r>
              <a:rPr lang="en-US" sz="3200" dirty="0"/>
              <a:t> </a:t>
            </a:r>
            <a:r>
              <a:rPr lang="en-US" sz="3200" dirty="0" err="1"/>
              <a:t>ateroskleroz</a:t>
            </a:r>
            <a:r>
              <a:rPr lang="en-US" sz="3200" dirty="0"/>
              <a:t> </a:t>
            </a:r>
            <a:r>
              <a:rPr lang="en-US" sz="3200" dirty="0" err="1"/>
              <a:t>öyküsu</a:t>
            </a:r>
            <a:r>
              <a:rPr lang="en-US" sz="3200" dirty="0"/>
              <a:t>̈ </a:t>
            </a:r>
            <a:r>
              <a:rPr lang="en-US" sz="3200" dirty="0" err="1"/>
              <a:t>olanlar</a:t>
            </a:r>
            <a:endParaRPr lang="en-US" sz="3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 err="1"/>
              <a:t>Ailede</a:t>
            </a:r>
            <a:r>
              <a:rPr lang="en-US" sz="3200" dirty="0"/>
              <a:t> ≤55 </a:t>
            </a:r>
            <a:r>
              <a:rPr lang="en-US" sz="3200" dirty="0" err="1"/>
              <a:t>yaş</a:t>
            </a:r>
            <a:r>
              <a:rPr lang="en-US" sz="3200" dirty="0"/>
              <a:t> </a:t>
            </a:r>
            <a:r>
              <a:rPr lang="en-US" sz="3200" dirty="0" err="1"/>
              <a:t>geçirilen</a:t>
            </a:r>
            <a:r>
              <a:rPr lang="en-US" sz="3200" dirty="0"/>
              <a:t> </a:t>
            </a:r>
            <a:r>
              <a:rPr lang="en-US" sz="3200" dirty="0" err="1"/>
              <a:t>miyokard</a:t>
            </a:r>
            <a:r>
              <a:rPr lang="en-US" sz="3200" dirty="0"/>
              <a:t> </a:t>
            </a:r>
            <a:r>
              <a:rPr lang="en-US" sz="3200" dirty="0" err="1"/>
              <a:t>enfarktüsu</a:t>
            </a:r>
            <a:r>
              <a:rPr lang="en-US" sz="3200" dirty="0"/>
              <a:t>̈, </a:t>
            </a:r>
            <a:r>
              <a:rPr lang="en-US" sz="3200" dirty="0" err="1"/>
              <a:t>anjina</a:t>
            </a:r>
            <a:r>
              <a:rPr lang="en-US" sz="3200" dirty="0"/>
              <a:t> </a:t>
            </a:r>
            <a:r>
              <a:rPr lang="en-US" sz="3200" dirty="0" err="1"/>
              <a:t>pektoris</a:t>
            </a:r>
            <a:r>
              <a:rPr lang="en-US" sz="3200" dirty="0"/>
              <a:t>, </a:t>
            </a:r>
            <a:r>
              <a:rPr lang="en-US" sz="3200" dirty="0" err="1"/>
              <a:t>periferik</a:t>
            </a:r>
            <a:r>
              <a:rPr lang="en-US" sz="3200" dirty="0"/>
              <a:t> </a:t>
            </a:r>
            <a:r>
              <a:rPr lang="en-US" sz="3200" dirty="0" err="1"/>
              <a:t>vasküler</a:t>
            </a:r>
            <a:r>
              <a:rPr lang="en-US" sz="3200" dirty="0"/>
              <a:t> </a:t>
            </a:r>
            <a:r>
              <a:rPr lang="en-US" sz="3200" dirty="0" err="1"/>
              <a:t>hastalık</a:t>
            </a:r>
            <a:r>
              <a:rPr lang="en-US" sz="3200" dirty="0"/>
              <a:t>, </a:t>
            </a:r>
            <a:r>
              <a:rPr lang="en-US" sz="3200" dirty="0" err="1"/>
              <a:t>serebrovasküler</a:t>
            </a:r>
            <a:r>
              <a:rPr lang="en-US" sz="3200" dirty="0"/>
              <a:t> </a:t>
            </a:r>
            <a:r>
              <a:rPr lang="en-US" sz="3200" dirty="0" err="1"/>
              <a:t>hastalık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ani</a:t>
            </a:r>
            <a:r>
              <a:rPr lang="en-US" sz="3200" dirty="0"/>
              <a:t> </a:t>
            </a:r>
            <a:r>
              <a:rPr lang="en-US" sz="3200" dirty="0" err="1"/>
              <a:t>kardiyak</a:t>
            </a:r>
            <a:r>
              <a:rPr lang="en-US" sz="3200" dirty="0"/>
              <a:t> </a:t>
            </a:r>
            <a:r>
              <a:rPr lang="en-US" sz="3200" dirty="0" err="1"/>
              <a:t>ölüm</a:t>
            </a:r>
            <a:r>
              <a:rPr lang="en-US" sz="3200" dirty="0"/>
              <a:t> </a:t>
            </a:r>
            <a:r>
              <a:rPr lang="en-US" sz="3200" dirty="0" err="1"/>
              <a:t>öyküsu</a:t>
            </a:r>
            <a:r>
              <a:rPr lang="en-US" sz="3200" dirty="0"/>
              <a:t>̈ </a:t>
            </a:r>
            <a:r>
              <a:rPr lang="en-US" sz="3200" dirty="0" err="1"/>
              <a:t>olanlar</a:t>
            </a:r>
            <a:endParaRPr lang="en-US" sz="3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/>
              <a:t>Anne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babasında</a:t>
            </a:r>
            <a:r>
              <a:rPr lang="en-US" sz="3200" dirty="0"/>
              <a:t> total </a:t>
            </a:r>
            <a:r>
              <a:rPr lang="en-US" sz="3200" dirty="0" err="1"/>
              <a:t>kolesterol</a:t>
            </a:r>
            <a:r>
              <a:rPr lang="en-US" sz="3200" dirty="0"/>
              <a:t> </a:t>
            </a:r>
            <a:r>
              <a:rPr lang="en-US" sz="3200" dirty="0" err="1"/>
              <a:t>düzeyi</a:t>
            </a:r>
            <a:r>
              <a:rPr lang="en-US" sz="3200" dirty="0"/>
              <a:t>  ≥240 mg/dl  </a:t>
            </a:r>
            <a:r>
              <a:rPr lang="en-US" sz="3200" dirty="0" err="1"/>
              <a:t>olanlar</a:t>
            </a:r>
            <a:endParaRPr lang="en-US" sz="3200" dirty="0"/>
          </a:p>
          <a:p>
            <a:pPr marL="86868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İşitme</a:t>
            </a:r>
            <a:r>
              <a:rPr lang="en-US" sz="3200" dirty="0"/>
              <a:t> </a:t>
            </a:r>
            <a:r>
              <a:rPr lang="en-US" sz="3200" dirty="0" err="1"/>
              <a:t>muayenesi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Görme</a:t>
            </a:r>
            <a:r>
              <a:rPr lang="en-US" sz="3200" dirty="0"/>
              <a:t> </a:t>
            </a:r>
            <a:r>
              <a:rPr lang="en-US" sz="3200" dirty="0" err="1"/>
              <a:t>muayenesi</a:t>
            </a:r>
            <a:r>
              <a:rPr lang="en-US" sz="3200" dirty="0"/>
              <a:t> (</a:t>
            </a:r>
            <a:r>
              <a:rPr lang="en-US" sz="3200" dirty="0" err="1"/>
              <a:t>görme</a:t>
            </a:r>
            <a:r>
              <a:rPr lang="en-US" sz="3200" dirty="0"/>
              <a:t> </a:t>
            </a:r>
            <a:r>
              <a:rPr lang="en-US" sz="3200" dirty="0" err="1"/>
              <a:t>keskinliği</a:t>
            </a:r>
            <a:r>
              <a:rPr lang="en-US" sz="3200" dirty="0"/>
              <a:t> </a:t>
            </a:r>
            <a:r>
              <a:rPr lang="en-US" sz="3200" dirty="0" err="1"/>
              <a:t>muyenesi</a:t>
            </a:r>
            <a:r>
              <a:rPr lang="en-US" sz="3200" dirty="0"/>
              <a:t>- 3 </a:t>
            </a:r>
            <a:r>
              <a:rPr lang="en-US" sz="3200" dirty="0" err="1"/>
              <a:t>yaş</a:t>
            </a:r>
            <a:r>
              <a:rPr lang="en-US" sz="3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Üreme</a:t>
            </a:r>
            <a:r>
              <a:rPr lang="en-US" sz="3200" dirty="0"/>
              <a:t> </a:t>
            </a:r>
            <a:r>
              <a:rPr lang="en-US" sz="3200" dirty="0" err="1"/>
              <a:t>organları</a:t>
            </a:r>
            <a:r>
              <a:rPr lang="en-US" sz="3200" dirty="0"/>
              <a:t> </a:t>
            </a:r>
            <a:r>
              <a:rPr lang="en-US" sz="3200" dirty="0" err="1"/>
              <a:t>muayenesi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İdrar</a:t>
            </a:r>
            <a:r>
              <a:rPr lang="en-US" sz="3200" dirty="0"/>
              <a:t> </a:t>
            </a:r>
            <a:r>
              <a:rPr lang="en-US" sz="3200" dirty="0" err="1"/>
              <a:t>yolu</a:t>
            </a:r>
            <a:r>
              <a:rPr lang="en-US" sz="3200" dirty="0"/>
              <a:t> </a:t>
            </a:r>
            <a:r>
              <a:rPr lang="en-US" sz="3200" dirty="0" err="1"/>
              <a:t>enfeksiyonu</a:t>
            </a:r>
            <a:r>
              <a:rPr lang="en-US" sz="3200" dirty="0"/>
              <a:t> </a:t>
            </a:r>
            <a:r>
              <a:rPr lang="en-US" sz="3200" dirty="0" err="1"/>
              <a:t>değerlendirme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Gelişimsel</a:t>
            </a:r>
            <a:r>
              <a:rPr lang="en-US" sz="3200" dirty="0"/>
              <a:t> </a:t>
            </a:r>
            <a:r>
              <a:rPr lang="en-US" sz="3200" dirty="0" err="1"/>
              <a:t>kalça</a:t>
            </a:r>
            <a:r>
              <a:rPr lang="en-US" sz="3200" dirty="0"/>
              <a:t> </a:t>
            </a:r>
            <a:r>
              <a:rPr lang="en-US" sz="3200" dirty="0" err="1"/>
              <a:t>displazisi</a:t>
            </a:r>
            <a:r>
              <a:rPr lang="en-US" sz="3200" dirty="0"/>
              <a:t> </a:t>
            </a:r>
            <a:r>
              <a:rPr lang="en-US" sz="3200" dirty="0" err="1"/>
              <a:t>açısından</a:t>
            </a:r>
            <a:r>
              <a:rPr lang="en-US" sz="3200" dirty="0"/>
              <a:t> </a:t>
            </a:r>
            <a:r>
              <a:rPr lang="en-US" sz="3200" dirty="0" err="1"/>
              <a:t>yürüme</a:t>
            </a:r>
            <a:r>
              <a:rPr lang="en-US" sz="3200" dirty="0"/>
              <a:t> </a:t>
            </a:r>
            <a:r>
              <a:rPr lang="en-US" sz="3200" dirty="0" err="1"/>
              <a:t>değerlendirmesi</a:t>
            </a:r>
            <a:endParaRPr lang="en-US" sz="3200" dirty="0"/>
          </a:p>
          <a:p>
            <a:endParaRPr lang="tr-TR" dirty="0" smtClean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6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 Basıncı Ölçümü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678090" cy="4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3 </a:t>
            </a:r>
            <a:r>
              <a:rPr lang="tr-TR" dirty="0"/>
              <a:t>yaş üzeri yılda bir</a:t>
            </a:r>
          </a:p>
          <a:p>
            <a:endParaRPr lang="tr-TR" dirty="0"/>
          </a:p>
          <a:p>
            <a:r>
              <a:rPr lang="tr-TR" dirty="0"/>
              <a:t>En az 5 </a:t>
            </a:r>
            <a:r>
              <a:rPr lang="tr-TR" dirty="0" err="1"/>
              <a:t>dk</a:t>
            </a:r>
            <a:r>
              <a:rPr lang="tr-TR" dirty="0"/>
              <a:t> dinlenmiş, en az 2 ölçüm</a:t>
            </a:r>
          </a:p>
          <a:p>
            <a:endParaRPr lang="tr-TR" dirty="0"/>
          </a:p>
          <a:p>
            <a:r>
              <a:rPr lang="tr-TR" dirty="0"/>
              <a:t>Her muayenede KB ölçümü gereken durumlar </a:t>
            </a:r>
          </a:p>
          <a:p>
            <a:pPr lvl="1"/>
            <a:r>
              <a:rPr lang="tr-TR" dirty="0" err="1"/>
              <a:t>Ybü</a:t>
            </a:r>
            <a:r>
              <a:rPr lang="tr-TR" dirty="0"/>
              <a:t> yatış öyküsü,</a:t>
            </a:r>
          </a:p>
          <a:p>
            <a:pPr lvl="1"/>
            <a:r>
              <a:rPr lang="tr-TR" dirty="0" smtClean="0"/>
              <a:t>ilaç </a:t>
            </a:r>
            <a:r>
              <a:rPr lang="tr-TR" dirty="0"/>
              <a:t>kullanımı, </a:t>
            </a:r>
          </a:p>
          <a:p>
            <a:pPr lvl="1"/>
            <a:r>
              <a:rPr lang="tr-TR" dirty="0" err="1"/>
              <a:t>kibas</a:t>
            </a:r>
            <a:r>
              <a:rPr lang="tr-TR" dirty="0"/>
              <a:t>, </a:t>
            </a:r>
          </a:p>
          <a:p>
            <a:pPr lvl="1"/>
            <a:r>
              <a:rPr lang="tr-TR" dirty="0"/>
              <a:t>DM	,</a:t>
            </a:r>
          </a:p>
          <a:p>
            <a:pPr lvl="1"/>
            <a:r>
              <a:rPr lang="tr-TR" dirty="0" err="1" smtClean="0"/>
              <a:t>hiperlipidemi</a:t>
            </a:r>
            <a:r>
              <a:rPr lang="tr-TR" dirty="0"/>
              <a:t>, </a:t>
            </a:r>
          </a:p>
          <a:p>
            <a:pPr lvl="1"/>
            <a:r>
              <a:rPr lang="tr-TR" dirty="0" err="1"/>
              <a:t>obezite</a:t>
            </a:r>
            <a:r>
              <a:rPr lang="tr-TR" dirty="0"/>
              <a:t>,</a:t>
            </a:r>
          </a:p>
          <a:p>
            <a:pPr lvl="1"/>
            <a:r>
              <a:rPr lang="tr-TR" dirty="0" smtClean="0"/>
              <a:t>organ </a:t>
            </a:r>
            <a:r>
              <a:rPr lang="tr-TR" dirty="0"/>
              <a:t>nakli,</a:t>
            </a:r>
          </a:p>
          <a:p>
            <a:pPr lvl="1"/>
            <a:r>
              <a:rPr lang="tr-TR" dirty="0" smtClean="0"/>
              <a:t>KBH</a:t>
            </a:r>
            <a:r>
              <a:rPr lang="tr-TR" dirty="0"/>
              <a:t>, </a:t>
            </a:r>
          </a:p>
          <a:p>
            <a:pPr lvl="1"/>
            <a:r>
              <a:rPr lang="tr-TR" dirty="0"/>
              <a:t>Yineleyen İYE</a:t>
            </a:r>
          </a:p>
          <a:p>
            <a:pPr lvl="1"/>
            <a:r>
              <a:rPr lang="tr-TR" dirty="0" err="1"/>
              <a:t>malignite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 kronik hastalık öyküsü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69415" y="6150114"/>
            <a:ext cx="36724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National High Blood Pressure Education Program Working </a:t>
            </a:r>
            <a:r>
              <a:rPr lang="en-US" sz="1100" dirty="0" smtClean="0"/>
              <a:t>Group</a:t>
            </a:r>
            <a:r>
              <a:rPr lang="tr-TR" sz="1100" dirty="0" smtClean="0"/>
              <a:t> </a:t>
            </a:r>
            <a:r>
              <a:rPr lang="en-US" sz="1100" dirty="0" smtClean="0"/>
              <a:t>on </a:t>
            </a:r>
            <a:r>
              <a:rPr lang="en-US" sz="1100" dirty="0"/>
              <a:t>High Blood Pressure in Children and Adolescents </a:t>
            </a:r>
            <a:r>
              <a:rPr lang="en-US" sz="1100" dirty="0" smtClean="0"/>
              <a:t>2004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7230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13-36 Ay 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düşük</a:t>
            </a:r>
            <a:r>
              <a:rPr lang="en-US" dirty="0"/>
              <a:t> </a:t>
            </a:r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kilolu</a:t>
            </a:r>
            <a:r>
              <a:rPr lang="en-US" dirty="0"/>
              <a:t> </a:t>
            </a:r>
            <a:r>
              <a:rPr lang="en-US" dirty="0" err="1"/>
              <a:t>olma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yenidoğan</a:t>
            </a:r>
            <a:r>
              <a:rPr lang="en-US" dirty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ünitesinde</a:t>
            </a:r>
            <a:r>
              <a:rPr lang="en-US" dirty="0"/>
              <a:t> </a:t>
            </a:r>
            <a:r>
              <a:rPr lang="en-US" dirty="0" err="1"/>
              <a:t>yatış</a:t>
            </a:r>
            <a:r>
              <a:rPr lang="en-US" dirty="0"/>
              <a:t> </a:t>
            </a:r>
            <a:r>
              <a:rPr lang="en-US" dirty="0" err="1"/>
              <a:t>öyküsu</a:t>
            </a:r>
            <a:r>
              <a:rPr lang="en-US" dirty="0"/>
              <a:t>̈</a:t>
            </a:r>
            <a:r>
              <a:rPr lang="en-US" dirty="0" smtClean="0"/>
              <a:t>,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</a:t>
            </a:r>
            <a:r>
              <a:rPr lang="en-US" dirty="0" smtClean="0"/>
              <a:t>an </a:t>
            </a:r>
            <a:r>
              <a:rPr lang="en-US" dirty="0" err="1"/>
              <a:t>basıncını</a:t>
            </a:r>
            <a:r>
              <a:rPr lang="en-US" dirty="0"/>
              <a:t> </a:t>
            </a:r>
            <a:r>
              <a:rPr lang="en-US" dirty="0" err="1"/>
              <a:t>yükseltebilecek</a:t>
            </a:r>
            <a:r>
              <a:rPr lang="en-US" dirty="0"/>
              <a:t> </a:t>
            </a:r>
            <a:r>
              <a:rPr lang="en-US" dirty="0" err="1"/>
              <a:t>ilaç</a:t>
            </a:r>
            <a:r>
              <a:rPr lang="en-US" dirty="0"/>
              <a:t> </a:t>
            </a:r>
            <a:r>
              <a:rPr lang="en-US" dirty="0" err="1"/>
              <a:t>alımı</a:t>
            </a:r>
            <a:r>
              <a:rPr lang="en-US" dirty="0"/>
              <a:t>,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</a:t>
            </a:r>
            <a:r>
              <a:rPr lang="en-US" dirty="0" err="1" smtClean="0"/>
              <a:t>ntihipertansif</a:t>
            </a:r>
            <a:r>
              <a:rPr lang="en-US" dirty="0" smtClean="0"/>
              <a:t> </a:t>
            </a:r>
            <a:r>
              <a:rPr lang="en-US" dirty="0" err="1"/>
              <a:t>ilaç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, 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</a:t>
            </a:r>
            <a:r>
              <a:rPr lang="en-US" dirty="0" err="1" smtClean="0"/>
              <a:t>afa</a:t>
            </a:r>
            <a:r>
              <a:rPr lang="en-US" dirty="0" smtClean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artımı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hipertansiyon</a:t>
            </a:r>
            <a:r>
              <a:rPr lang="en-US" dirty="0"/>
              <a:t> </a:t>
            </a:r>
            <a:r>
              <a:rPr lang="en-US" dirty="0" err="1"/>
              <a:t>yapabilecek</a:t>
            </a:r>
            <a:r>
              <a:rPr lang="en-US" dirty="0"/>
              <a:t> </a:t>
            </a:r>
            <a:r>
              <a:rPr lang="tr-TR" dirty="0" smtClean="0"/>
              <a:t>nedenler varsa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</a:t>
            </a:r>
            <a:r>
              <a:rPr lang="en-US" dirty="0" err="1" smtClean="0"/>
              <a:t>irinci</a:t>
            </a:r>
            <a:r>
              <a:rPr lang="en-US" dirty="0" smtClean="0"/>
              <a:t>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yakınlarında</a:t>
            </a:r>
            <a:r>
              <a:rPr lang="en-US" dirty="0"/>
              <a:t> </a:t>
            </a:r>
            <a:r>
              <a:rPr lang="en-US" dirty="0" err="1"/>
              <a:t>hipertansiyon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kardiyovasküler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öyküsu</a:t>
            </a:r>
            <a:r>
              <a:rPr lang="en-US" dirty="0"/>
              <a:t>̈ </a:t>
            </a:r>
            <a:r>
              <a:rPr lang="tr-TR" dirty="0" smtClean="0"/>
              <a:t>varsa her </a:t>
            </a:r>
            <a:r>
              <a:rPr lang="tr-TR" dirty="0" err="1" smtClean="0"/>
              <a:t>vizitte</a:t>
            </a:r>
            <a:r>
              <a:rPr lang="tr-TR" dirty="0" smtClean="0"/>
              <a:t> kan basıncı ölçümü yapılmalı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66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13-36 Ay 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Öyku</a:t>
            </a:r>
            <a:r>
              <a:rPr lang="en-US" dirty="0"/>
              <a:t>̈, </a:t>
            </a:r>
            <a:r>
              <a:rPr lang="en-US" dirty="0" err="1"/>
              <a:t>özgeçmiş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çocuk-aile</a:t>
            </a:r>
            <a:r>
              <a:rPr lang="en-US" dirty="0"/>
              <a:t> </a:t>
            </a:r>
            <a:r>
              <a:rPr lang="en-US" dirty="0" err="1"/>
              <a:t>ilişkisinde</a:t>
            </a:r>
            <a:r>
              <a:rPr lang="en-US" dirty="0"/>
              <a:t> </a:t>
            </a:r>
            <a:r>
              <a:rPr lang="en-US" dirty="0" err="1"/>
              <a:t>çocuğun</a:t>
            </a:r>
            <a:r>
              <a:rPr lang="en-US" dirty="0"/>
              <a:t> </a:t>
            </a:r>
            <a:r>
              <a:rPr lang="en-US" dirty="0" err="1"/>
              <a:t>ihmal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istismar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olabileceğini</a:t>
            </a:r>
            <a:r>
              <a:rPr lang="en-US" dirty="0"/>
              <a:t> </a:t>
            </a:r>
            <a:r>
              <a:rPr lang="en-US" dirty="0" err="1"/>
              <a:t>düşündürecek</a:t>
            </a:r>
            <a:r>
              <a:rPr lang="en-US" dirty="0"/>
              <a:t> </a:t>
            </a:r>
            <a:r>
              <a:rPr lang="en-US" dirty="0" err="1"/>
              <a:t>tavır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davranışlara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edilmeli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bulgularını</a:t>
            </a:r>
            <a:r>
              <a:rPr lang="en-US" dirty="0"/>
              <a:t> </a:t>
            </a:r>
            <a:r>
              <a:rPr lang="en-US" dirty="0" err="1"/>
              <a:t>değerlendirirken</a:t>
            </a:r>
            <a:r>
              <a:rPr lang="en-US" dirty="0"/>
              <a:t> </a:t>
            </a:r>
            <a:r>
              <a:rPr lang="en-US" dirty="0" err="1"/>
              <a:t>istismar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ihmal</a:t>
            </a:r>
            <a:r>
              <a:rPr lang="en-US" dirty="0"/>
              <a:t> </a:t>
            </a:r>
            <a:r>
              <a:rPr lang="en-US" dirty="0" err="1"/>
              <a:t>olasılığını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ardı</a:t>
            </a:r>
            <a:r>
              <a:rPr lang="en-US" dirty="0"/>
              <a:t> </a:t>
            </a:r>
            <a:r>
              <a:rPr lang="en-US" dirty="0" err="1"/>
              <a:t>edilmemeli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99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Görme Muayenesi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err="1"/>
              <a:t>mesafeden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gözle</a:t>
            </a:r>
            <a:r>
              <a:rPr lang="en-US" dirty="0"/>
              <a:t> 0.5in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keskinliği</a:t>
            </a:r>
            <a:r>
              <a:rPr lang="en-US" dirty="0"/>
              <a:t>,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İ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 2 den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</a:t>
            </a:r>
            <a:r>
              <a:rPr lang="en-US" dirty="0" err="1"/>
              <a:t>olduğunda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hekimine</a:t>
            </a:r>
            <a:r>
              <a:rPr lang="en-US" dirty="0"/>
              <a:t> </a:t>
            </a:r>
            <a:r>
              <a:rPr lang="en-US" dirty="0" err="1"/>
              <a:t>sevk</a:t>
            </a:r>
            <a:endParaRPr lang="en-US" dirty="0"/>
          </a:p>
          <a:p>
            <a:endParaRPr lang="tr-TR" dirty="0"/>
          </a:p>
        </p:txBody>
      </p:sp>
      <p:pic>
        <p:nvPicPr>
          <p:cNvPr id="5" name="Picture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00200"/>
            <a:ext cx="36803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24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Tuvalet Eğitimi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Uygun zaman (fiziksel, zihinsel ve ruhsal belirtiler), en erken 2-2.5 yaş </a:t>
            </a:r>
          </a:p>
          <a:p>
            <a:endParaRPr lang="tr-TR" dirty="0" smtClean="0"/>
          </a:p>
          <a:p>
            <a:r>
              <a:rPr lang="tr-TR" dirty="0" smtClean="0"/>
              <a:t>Başlangıçta günde 3 kez 5-10 </a:t>
            </a:r>
            <a:r>
              <a:rPr lang="tr-TR" dirty="0" err="1" smtClean="0"/>
              <a:t>dk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Yemeklerden 20-30 </a:t>
            </a:r>
            <a:r>
              <a:rPr lang="tr-TR" dirty="0" err="1" smtClean="0"/>
              <a:t>dk</a:t>
            </a:r>
            <a:r>
              <a:rPr lang="tr-TR" dirty="0" smtClean="0"/>
              <a:t> sonra lazımlığa oturtma</a:t>
            </a:r>
          </a:p>
          <a:p>
            <a:endParaRPr lang="tr-TR" dirty="0"/>
          </a:p>
          <a:p>
            <a:r>
              <a:rPr lang="tr-TR" dirty="0" smtClean="0"/>
              <a:t>Toplamda 6-8 ay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3845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4-6 Yaş 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Yılda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kontrol</a:t>
            </a:r>
            <a:endParaRPr lang="en-US" dirty="0"/>
          </a:p>
          <a:p>
            <a:endParaRPr lang="en-US" dirty="0"/>
          </a:p>
          <a:p>
            <a:r>
              <a:rPr lang="en-US" dirty="0"/>
              <a:t>Boy, </a:t>
            </a:r>
            <a:r>
              <a:rPr lang="en-US" dirty="0" err="1"/>
              <a:t>tartı</a:t>
            </a:r>
            <a:r>
              <a:rPr lang="en-US" dirty="0"/>
              <a:t> , </a:t>
            </a:r>
            <a:r>
              <a:rPr lang="en-US" dirty="0" err="1"/>
              <a:t>beden</a:t>
            </a:r>
            <a:r>
              <a:rPr lang="en-US" dirty="0"/>
              <a:t> </a:t>
            </a:r>
            <a:r>
              <a:rPr lang="en-US" dirty="0" err="1"/>
              <a:t>kitle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en-US" dirty="0"/>
              <a:t> - </a:t>
            </a:r>
            <a:r>
              <a:rPr lang="en-US" dirty="0" err="1"/>
              <a:t>büyüme</a:t>
            </a:r>
            <a:r>
              <a:rPr lang="en-US" dirty="0"/>
              <a:t> </a:t>
            </a:r>
            <a:r>
              <a:rPr lang="en-US" dirty="0" err="1"/>
              <a:t>eğrileri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muayene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basıncı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Hiperlipidemi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 smtClean="0"/>
              <a:t>değerlendirme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/>
              <a:t>5.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izleminde</a:t>
            </a:r>
            <a:r>
              <a:rPr lang="en-US" dirty="0"/>
              <a:t> </a:t>
            </a:r>
            <a:r>
              <a:rPr lang="en-US" dirty="0" err="1"/>
              <a:t>anemi</a:t>
            </a:r>
            <a:r>
              <a:rPr lang="en-US" dirty="0"/>
              <a:t> </a:t>
            </a:r>
            <a:r>
              <a:rPr lang="en-US" dirty="0" err="1"/>
              <a:t>değerlendirmek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Htc</a:t>
            </a:r>
            <a:r>
              <a:rPr lang="en-US" dirty="0"/>
              <a:t> </a:t>
            </a:r>
            <a:r>
              <a:rPr lang="en-US" dirty="0" err="1"/>
              <a:t>ölçümu</a:t>
            </a:r>
            <a:r>
              <a:rPr lang="en-US" dirty="0"/>
              <a:t>̈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İşitme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(</a:t>
            </a:r>
            <a:r>
              <a:rPr lang="en-US" dirty="0" err="1"/>
              <a:t>ilköğretim</a:t>
            </a:r>
            <a:r>
              <a:rPr lang="en-US" dirty="0"/>
              <a:t> 1. </a:t>
            </a:r>
            <a:r>
              <a:rPr lang="en-US" dirty="0" err="1"/>
              <a:t>sınıfta</a:t>
            </a:r>
            <a:r>
              <a:rPr lang="en-US" dirty="0"/>
              <a:t> </a:t>
            </a:r>
            <a:r>
              <a:rPr lang="en-US" dirty="0" err="1"/>
              <a:t>işitme</a:t>
            </a:r>
            <a:r>
              <a:rPr lang="en-US" dirty="0"/>
              <a:t> </a:t>
            </a:r>
            <a:r>
              <a:rPr lang="en-US" dirty="0" err="1"/>
              <a:t>taraması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(3 </a:t>
            </a:r>
            <a:r>
              <a:rPr lang="en-US" dirty="0" err="1"/>
              <a:t>yaşında</a:t>
            </a:r>
            <a:r>
              <a:rPr lang="en-US" dirty="0"/>
              <a:t> </a:t>
            </a:r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keskinliği</a:t>
            </a:r>
            <a:r>
              <a:rPr lang="en-US" dirty="0"/>
              <a:t> </a:t>
            </a:r>
            <a:r>
              <a:rPr lang="en-US" dirty="0" err="1"/>
              <a:t>muayenesi</a:t>
            </a:r>
            <a:endParaRPr lang="en-US" dirty="0"/>
          </a:p>
          <a:p>
            <a:pPr marL="114300" indent="0">
              <a:buNone/>
            </a:pPr>
            <a:r>
              <a:rPr lang="en-US" dirty="0" err="1"/>
              <a:t>yapılmadı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4-6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grubunda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/>
              <a:t>enfeksiyonu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70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4-6 Yaş İzlemi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Yaşına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beslenme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çocukla</a:t>
            </a:r>
            <a:r>
              <a:rPr lang="en-US" dirty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, 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Ailenin</a:t>
            </a:r>
            <a:r>
              <a:rPr lang="en-US" dirty="0"/>
              <a:t> </a:t>
            </a:r>
            <a:r>
              <a:rPr lang="en-US" dirty="0" err="1"/>
              <a:t>çocuğa</a:t>
            </a:r>
            <a:r>
              <a:rPr lang="en-US" dirty="0"/>
              <a:t> ad </a:t>
            </a:r>
            <a:r>
              <a:rPr lang="en-US" dirty="0" err="1"/>
              <a:t>soyad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en-US" dirty="0"/>
              <a:t> </a:t>
            </a:r>
            <a:r>
              <a:rPr lang="en-US" dirty="0" err="1"/>
              <a:t>bilgilerini</a:t>
            </a:r>
            <a:r>
              <a:rPr lang="en-US" dirty="0"/>
              <a:t> </a:t>
            </a:r>
            <a:r>
              <a:rPr lang="en-US" dirty="0" err="1"/>
              <a:t>öğretmesi</a:t>
            </a:r>
            <a:r>
              <a:rPr lang="en-US" dirty="0"/>
              <a:t>, 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işlerinde</a:t>
            </a:r>
            <a:r>
              <a:rPr lang="en-US" dirty="0"/>
              <a:t> </a:t>
            </a:r>
            <a:r>
              <a:rPr lang="en-US" dirty="0" err="1"/>
              <a:t>sorumluluk</a:t>
            </a:r>
            <a:r>
              <a:rPr lang="en-US" dirty="0"/>
              <a:t> </a:t>
            </a:r>
            <a:r>
              <a:rPr lang="en-US" dirty="0" err="1"/>
              <a:t>vermesi</a:t>
            </a:r>
            <a:r>
              <a:rPr lang="en-US" dirty="0"/>
              <a:t>, 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Kazalardan</a:t>
            </a:r>
            <a:r>
              <a:rPr lang="en-US" dirty="0"/>
              <a:t> </a:t>
            </a:r>
            <a:r>
              <a:rPr lang="en-US" dirty="0" err="1"/>
              <a:t>korunma</a:t>
            </a:r>
            <a:r>
              <a:rPr lang="en-US" dirty="0"/>
              <a:t>, 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Çocuğa</a:t>
            </a:r>
            <a:r>
              <a:rPr lang="en-US" dirty="0"/>
              <a:t> </a:t>
            </a:r>
            <a:r>
              <a:rPr lang="en-US" dirty="0" err="1"/>
              <a:t>trafik</a:t>
            </a:r>
            <a:r>
              <a:rPr lang="en-US" dirty="0"/>
              <a:t> </a:t>
            </a:r>
            <a:r>
              <a:rPr lang="en-US" dirty="0" err="1"/>
              <a:t>eğitimi</a:t>
            </a:r>
            <a:r>
              <a:rPr lang="en-US" dirty="0"/>
              <a:t> </a:t>
            </a:r>
            <a:r>
              <a:rPr lang="en-US" dirty="0" err="1"/>
              <a:t>verilmesi</a:t>
            </a:r>
            <a:r>
              <a:rPr lang="en-US" dirty="0"/>
              <a:t>, 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Diş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, 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aktivite</a:t>
            </a:r>
            <a:r>
              <a:rPr lang="en-US" dirty="0"/>
              <a:t> , 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, 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Üreme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</a:t>
            </a:r>
            <a:r>
              <a:rPr lang="en-US" dirty="0" err="1"/>
              <a:t>konularında</a:t>
            </a:r>
            <a:r>
              <a:rPr lang="en-US" dirty="0"/>
              <a:t> </a:t>
            </a:r>
            <a:r>
              <a:rPr lang="en-US" dirty="0" err="1"/>
              <a:t>anneye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çocuğa</a:t>
            </a:r>
            <a:r>
              <a:rPr lang="en-US" dirty="0"/>
              <a:t> </a:t>
            </a:r>
            <a:r>
              <a:rPr lang="en-US" dirty="0" err="1"/>
              <a:t>danışmanlık</a:t>
            </a:r>
            <a:r>
              <a:rPr lang="en-US" dirty="0"/>
              <a:t> </a:t>
            </a:r>
            <a:r>
              <a:rPr lang="en-US" dirty="0" err="1"/>
              <a:t>verilmeli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5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Yenidoğan</a:t>
            </a:r>
            <a:r>
              <a:rPr lang="tr-TR" dirty="0" smtClean="0"/>
              <a:t> Muayenesi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135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8136904" cy="653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377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7-9 Yaş 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Yılda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kontrol</a:t>
            </a:r>
            <a:endParaRPr lang="en-US" dirty="0"/>
          </a:p>
          <a:p>
            <a:endParaRPr lang="en-US" dirty="0"/>
          </a:p>
          <a:p>
            <a:r>
              <a:rPr lang="en-US" dirty="0"/>
              <a:t>Boy, </a:t>
            </a:r>
            <a:r>
              <a:rPr lang="en-US" dirty="0" err="1"/>
              <a:t>tartı</a:t>
            </a:r>
            <a:r>
              <a:rPr lang="en-US" dirty="0"/>
              <a:t> , </a:t>
            </a:r>
            <a:r>
              <a:rPr lang="en-US" dirty="0" err="1"/>
              <a:t>beden</a:t>
            </a:r>
            <a:r>
              <a:rPr lang="en-US" dirty="0"/>
              <a:t> </a:t>
            </a:r>
            <a:r>
              <a:rPr lang="en-US" dirty="0" err="1"/>
              <a:t>kitle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en-US" dirty="0"/>
              <a:t> - </a:t>
            </a:r>
            <a:r>
              <a:rPr lang="en-US" dirty="0" err="1"/>
              <a:t>büyüme</a:t>
            </a:r>
            <a:r>
              <a:rPr lang="en-US" dirty="0"/>
              <a:t> </a:t>
            </a:r>
            <a:r>
              <a:rPr lang="en-US" dirty="0" err="1"/>
              <a:t>eğrileri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muayene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basıncı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Hiperlipidemi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İşitme</a:t>
            </a:r>
            <a:r>
              <a:rPr lang="en-US" dirty="0"/>
              <a:t> </a:t>
            </a:r>
            <a:r>
              <a:rPr lang="en-US" dirty="0" err="1" smtClean="0"/>
              <a:t>değerlendirmesi</a:t>
            </a:r>
            <a:endParaRPr lang="tr-TR" dirty="0" smtClean="0"/>
          </a:p>
          <a:p>
            <a:endParaRPr lang="en-US" dirty="0"/>
          </a:p>
          <a:p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 smtClean="0"/>
              <a:t>enfeksiyonu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err="1"/>
              <a:t>Kas</a:t>
            </a:r>
            <a:r>
              <a:rPr lang="en-US" dirty="0"/>
              <a:t>-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muayenesi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89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46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7-9 Yaş İzlemi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İhmal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istismar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olabileceğini</a:t>
            </a:r>
            <a:r>
              <a:rPr lang="en-US" dirty="0"/>
              <a:t> </a:t>
            </a:r>
            <a:r>
              <a:rPr lang="en-US" dirty="0" err="1"/>
              <a:t>düşündürecek</a:t>
            </a:r>
            <a:r>
              <a:rPr lang="en-US" dirty="0"/>
              <a:t> </a:t>
            </a:r>
            <a:r>
              <a:rPr lang="en-US" dirty="0" err="1"/>
              <a:t>tavır</a:t>
            </a:r>
            <a:r>
              <a:rPr lang="en-US" dirty="0"/>
              <a:t>, </a:t>
            </a:r>
            <a:r>
              <a:rPr lang="en-US" dirty="0" err="1"/>
              <a:t>davranış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bulgularına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edilmeli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Yaşına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beslenme</a:t>
            </a:r>
            <a:r>
              <a:rPr lang="en-US" dirty="0"/>
              <a:t>, </a:t>
            </a:r>
            <a:r>
              <a:rPr lang="en-US" dirty="0" err="1"/>
              <a:t>çocukla</a:t>
            </a:r>
            <a:r>
              <a:rPr lang="en-US" dirty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, </a:t>
            </a:r>
            <a:r>
              <a:rPr lang="en-US" dirty="0" err="1"/>
              <a:t>kazalardan</a:t>
            </a:r>
            <a:r>
              <a:rPr lang="en-US" dirty="0"/>
              <a:t> </a:t>
            </a:r>
            <a:r>
              <a:rPr lang="en-US" dirty="0" err="1"/>
              <a:t>korunma,diş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,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aktivite</a:t>
            </a:r>
            <a:r>
              <a:rPr lang="en-US" dirty="0"/>
              <a:t>, </a:t>
            </a:r>
            <a:r>
              <a:rPr lang="en-US" dirty="0" err="1"/>
              <a:t>üreme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</a:t>
            </a:r>
            <a:r>
              <a:rPr lang="en-US" dirty="0" err="1"/>
              <a:t>konularında</a:t>
            </a:r>
            <a:r>
              <a:rPr lang="en-US" dirty="0"/>
              <a:t> </a:t>
            </a:r>
            <a:r>
              <a:rPr lang="en-US" dirty="0" err="1" smtClean="0"/>
              <a:t>danışmanlık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14486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10-21 Yaş 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ergenlik</a:t>
            </a:r>
            <a:r>
              <a:rPr lang="en-US" dirty="0"/>
              <a:t> (10-14 </a:t>
            </a:r>
            <a:r>
              <a:rPr lang="en-US" dirty="0" err="1"/>
              <a:t>yaş</a:t>
            </a:r>
            <a:r>
              <a:rPr lang="en-US" dirty="0"/>
              <a:t>),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ergenlik</a:t>
            </a:r>
            <a:r>
              <a:rPr lang="en-US" dirty="0"/>
              <a:t> (15-18 </a:t>
            </a:r>
            <a:r>
              <a:rPr lang="en-US" dirty="0" err="1"/>
              <a:t>yaş</a:t>
            </a:r>
            <a:r>
              <a:rPr lang="en-US" dirty="0"/>
              <a:t>),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ergenlik</a:t>
            </a:r>
            <a:r>
              <a:rPr lang="en-US" dirty="0"/>
              <a:t> (19-21 </a:t>
            </a:r>
            <a:r>
              <a:rPr lang="en-US" dirty="0" err="1"/>
              <a:t>yaş</a:t>
            </a:r>
            <a:r>
              <a:rPr lang="en-US" dirty="0"/>
              <a:t>) </a:t>
            </a:r>
            <a:r>
              <a:rPr lang="en-US" dirty="0" err="1"/>
              <a:t>dönemlerinde</a:t>
            </a:r>
            <a:r>
              <a:rPr lang="en-US" dirty="0"/>
              <a:t> 1’er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üzere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3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izlem</a:t>
            </a:r>
            <a:r>
              <a:rPr lang="en-US" dirty="0"/>
              <a:t> </a:t>
            </a:r>
            <a:r>
              <a:rPr lang="en-US" dirty="0" err="1"/>
              <a:t>yapılmalı</a:t>
            </a:r>
            <a:endParaRPr lang="en-US" dirty="0"/>
          </a:p>
          <a:p>
            <a:endParaRPr lang="en-US" dirty="0"/>
          </a:p>
          <a:p>
            <a:r>
              <a:rPr lang="en-US" dirty="0"/>
              <a:t>Risk </a:t>
            </a:r>
            <a:r>
              <a:rPr lang="en-US" dirty="0" err="1"/>
              <a:t>durumunda</a:t>
            </a:r>
            <a:r>
              <a:rPr lang="en-US" dirty="0"/>
              <a:t>,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durum </a:t>
            </a:r>
            <a:r>
              <a:rPr lang="en-US" dirty="0" err="1"/>
              <a:t>tespitinde</a:t>
            </a:r>
            <a:r>
              <a:rPr lang="en-US" dirty="0"/>
              <a:t> </a:t>
            </a:r>
            <a:r>
              <a:rPr lang="en-US" dirty="0" err="1"/>
              <a:t>izlem</a:t>
            </a:r>
            <a:r>
              <a:rPr lang="en-US" dirty="0"/>
              <a:t> </a:t>
            </a:r>
            <a:r>
              <a:rPr lang="en-US" dirty="0" err="1"/>
              <a:t>sıklığı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niteliği</a:t>
            </a:r>
            <a:r>
              <a:rPr lang="en-US" dirty="0"/>
              <a:t> </a:t>
            </a:r>
            <a:r>
              <a:rPr lang="en-US" dirty="0" err="1"/>
              <a:t>artırılmalı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Psikososyal</a:t>
            </a:r>
            <a:r>
              <a:rPr lang="en-US" dirty="0"/>
              <a:t> </a:t>
            </a:r>
            <a:r>
              <a:rPr lang="en-US" dirty="0" err="1"/>
              <a:t>durumun</a:t>
            </a:r>
            <a:r>
              <a:rPr lang="en-US" dirty="0"/>
              <a:t> </a:t>
            </a:r>
            <a:r>
              <a:rPr lang="en-US" dirty="0" err="1"/>
              <a:t>belirlenmesi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HEEADSSS </a:t>
            </a:r>
            <a:r>
              <a:rPr lang="en-US" dirty="0" err="1"/>
              <a:t>formu</a:t>
            </a:r>
            <a:r>
              <a:rPr lang="en-US" dirty="0"/>
              <a:t> </a:t>
            </a:r>
            <a:r>
              <a:rPr lang="en-US" dirty="0" err="1"/>
              <a:t>kullanılmalı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29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HEEADSSS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Home (</a:t>
            </a:r>
            <a:r>
              <a:rPr lang="en-US" dirty="0" err="1"/>
              <a:t>ev</a:t>
            </a:r>
            <a:r>
              <a:rPr lang="en-US" dirty="0"/>
              <a:t>),  </a:t>
            </a:r>
          </a:p>
          <a:p>
            <a:r>
              <a:rPr lang="en-US" dirty="0"/>
              <a:t>Education/</a:t>
            </a:r>
            <a:r>
              <a:rPr lang="en-US" dirty="0" err="1"/>
              <a:t>Employement</a:t>
            </a:r>
            <a:r>
              <a:rPr lang="en-US" dirty="0"/>
              <a:t>(</a:t>
            </a:r>
            <a:r>
              <a:rPr lang="en-US" dirty="0" err="1"/>
              <a:t>Eğitim</a:t>
            </a:r>
            <a:r>
              <a:rPr lang="en-US" dirty="0"/>
              <a:t>/</a:t>
            </a:r>
            <a:r>
              <a:rPr lang="en-US" dirty="0" err="1"/>
              <a:t>İş</a:t>
            </a:r>
            <a:r>
              <a:rPr lang="en-US" dirty="0"/>
              <a:t>),  </a:t>
            </a:r>
          </a:p>
          <a:p>
            <a:r>
              <a:rPr lang="en-US" dirty="0"/>
              <a:t>Eating (</a:t>
            </a:r>
            <a:r>
              <a:rPr lang="en-US" dirty="0" err="1"/>
              <a:t>Yeme</a:t>
            </a:r>
            <a:r>
              <a:rPr lang="en-US" dirty="0"/>
              <a:t> </a:t>
            </a:r>
            <a:r>
              <a:rPr lang="en-US" dirty="0" err="1"/>
              <a:t>tutumu</a:t>
            </a:r>
            <a:r>
              <a:rPr lang="en-US" dirty="0"/>
              <a:t>),  </a:t>
            </a:r>
          </a:p>
          <a:p>
            <a:r>
              <a:rPr lang="en-US" dirty="0"/>
              <a:t>Activities (</a:t>
            </a:r>
            <a:r>
              <a:rPr lang="en-US" dirty="0" err="1"/>
              <a:t>akranlarla</a:t>
            </a:r>
            <a:r>
              <a:rPr lang="en-US" dirty="0"/>
              <a:t> </a:t>
            </a:r>
            <a:r>
              <a:rPr lang="en-US" dirty="0" err="1"/>
              <a:t>aktivite</a:t>
            </a:r>
            <a:r>
              <a:rPr lang="en-US" dirty="0"/>
              <a:t>),  </a:t>
            </a:r>
          </a:p>
          <a:p>
            <a:r>
              <a:rPr lang="en-US" dirty="0"/>
              <a:t>Drugs (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), </a:t>
            </a:r>
          </a:p>
          <a:p>
            <a:r>
              <a:rPr lang="en-US" dirty="0"/>
              <a:t>Sexuality (</a:t>
            </a:r>
            <a:r>
              <a:rPr lang="en-US" dirty="0" err="1"/>
              <a:t>Cinsellik</a:t>
            </a:r>
            <a:r>
              <a:rPr lang="en-US" dirty="0"/>
              <a:t>), </a:t>
            </a:r>
          </a:p>
          <a:p>
            <a:r>
              <a:rPr lang="en-US" dirty="0"/>
              <a:t>Suicide/depression (</a:t>
            </a:r>
            <a:r>
              <a:rPr lang="en-US" dirty="0" err="1"/>
              <a:t>İntihar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depresyon</a:t>
            </a:r>
            <a:r>
              <a:rPr lang="en-US" dirty="0"/>
              <a:t>) </a:t>
            </a:r>
          </a:p>
          <a:p>
            <a:r>
              <a:rPr lang="en-US" dirty="0"/>
              <a:t>Safety(</a:t>
            </a:r>
            <a:r>
              <a:rPr lang="en-US" dirty="0" err="1"/>
              <a:t>güvenlik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19099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10-21 Yaş İzlemi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istenmeli</a:t>
            </a:r>
            <a:endParaRPr lang="en-US" dirty="0"/>
          </a:p>
          <a:p>
            <a:endParaRPr lang="en-US" dirty="0"/>
          </a:p>
          <a:p>
            <a:r>
              <a:rPr lang="en-US" dirty="0"/>
              <a:t>Her </a:t>
            </a:r>
            <a:r>
              <a:rPr lang="en-US" dirty="0" err="1"/>
              <a:t>aşamada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bulgularla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verilmeli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Vücut</a:t>
            </a:r>
            <a:r>
              <a:rPr lang="en-US" dirty="0"/>
              <a:t> </a:t>
            </a:r>
            <a:r>
              <a:rPr lang="en-US" dirty="0" err="1"/>
              <a:t>ağırlığı</a:t>
            </a:r>
            <a:r>
              <a:rPr lang="en-US" dirty="0"/>
              <a:t> ,boy </a:t>
            </a:r>
            <a:r>
              <a:rPr lang="en-US" dirty="0" err="1"/>
              <a:t>uzunluğu</a:t>
            </a:r>
            <a:r>
              <a:rPr lang="en-US" dirty="0"/>
              <a:t> </a:t>
            </a:r>
            <a:r>
              <a:rPr lang="en-US" dirty="0" err="1"/>
              <a:t>ölçülüp</a:t>
            </a:r>
            <a:r>
              <a:rPr lang="en-US" dirty="0"/>
              <a:t>, </a:t>
            </a:r>
            <a:r>
              <a:rPr lang="en-US" dirty="0" err="1"/>
              <a:t>beden</a:t>
            </a:r>
            <a:r>
              <a:rPr lang="en-US" dirty="0"/>
              <a:t> </a:t>
            </a:r>
            <a:r>
              <a:rPr lang="en-US" dirty="0" err="1"/>
              <a:t>kitle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ideal </a:t>
            </a:r>
            <a:r>
              <a:rPr lang="en-US" dirty="0" err="1"/>
              <a:t>ağırlık</a:t>
            </a:r>
            <a:r>
              <a:rPr lang="en-US" dirty="0"/>
              <a:t> </a:t>
            </a:r>
            <a:r>
              <a:rPr lang="en-US" dirty="0" err="1"/>
              <a:t>yüzdesi</a:t>
            </a:r>
            <a:r>
              <a:rPr lang="en-US" dirty="0"/>
              <a:t> </a:t>
            </a:r>
            <a:r>
              <a:rPr lang="en-US" dirty="0" err="1"/>
              <a:t>hesaplanmalı</a:t>
            </a:r>
            <a:r>
              <a:rPr lang="en-US" dirty="0"/>
              <a:t>, </a:t>
            </a:r>
            <a:r>
              <a:rPr lang="en-US" dirty="0" err="1"/>
              <a:t>önceki</a:t>
            </a:r>
            <a:r>
              <a:rPr lang="en-US" dirty="0"/>
              <a:t> </a:t>
            </a:r>
            <a:r>
              <a:rPr lang="en-US" dirty="0" err="1"/>
              <a:t>kayıtlarla</a:t>
            </a:r>
            <a:r>
              <a:rPr lang="en-US" dirty="0"/>
              <a:t> </a:t>
            </a:r>
            <a:r>
              <a:rPr lang="en-US" dirty="0" err="1"/>
              <a:t>karşılaştırılıp</a:t>
            </a:r>
            <a:r>
              <a:rPr lang="en-US" dirty="0"/>
              <a:t>, boy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ağırlık</a:t>
            </a:r>
            <a:r>
              <a:rPr lang="en-US" dirty="0"/>
              <a:t> </a:t>
            </a:r>
            <a:r>
              <a:rPr lang="en-US" dirty="0" err="1"/>
              <a:t>sorunları</a:t>
            </a:r>
            <a:r>
              <a:rPr lang="en-US" dirty="0"/>
              <a:t> </a:t>
            </a:r>
            <a:r>
              <a:rPr lang="en-US" dirty="0" err="1"/>
              <a:t>belirlenmeli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7324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10-21 Yaş İzlemi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Solunum</a:t>
            </a:r>
            <a:r>
              <a:rPr lang="en-US" dirty="0"/>
              <a:t>,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, </a:t>
            </a:r>
            <a:r>
              <a:rPr lang="en-US" dirty="0" err="1"/>
              <a:t>arteriyal</a:t>
            </a:r>
            <a:r>
              <a:rPr lang="en-US" dirty="0"/>
              <a:t> femoral </a:t>
            </a:r>
            <a:r>
              <a:rPr lang="en-US" dirty="0" err="1"/>
              <a:t>nabızlar</a:t>
            </a:r>
            <a:r>
              <a:rPr lang="en-US" dirty="0"/>
              <a:t> </a:t>
            </a:r>
            <a:r>
              <a:rPr lang="en-US" dirty="0" err="1"/>
              <a:t>palpasyonu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basıncı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Hiperlipidemi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Genito</a:t>
            </a:r>
            <a:r>
              <a:rPr lang="en-US" dirty="0"/>
              <a:t> </a:t>
            </a:r>
            <a:r>
              <a:rPr lang="en-US" dirty="0" err="1"/>
              <a:t>üriner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muayenesi</a:t>
            </a:r>
            <a:r>
              <a:rPr lang="en-US" dirty="0"/>
              <a:t>  (Tanner </a:t>
            </a:r>
            <a:r>
              <a:rPr lang="en-US" dirty="0" err="1"/>
              <a:t>evrelemesi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muayenesi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57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10-21 Yaş İzlemi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3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izleme</a:t>
            </a:r>
            <a:r>
              <a:rPr lang="en-US" dirty="0"/>
              <a:t> </a:t>
            </a:r>
            <a:r>
              <a:rPr lang="en-US" dirty="0" err="1"/>
              <a:t>döneminde</a:t>
            </a:r>
            <a:r>
              <a:rPr lang="en-US" dirty="0"/>
              <a:t> </a:t>
            </a:r>
            <a:r>
              <a:rPr lang="en-US" dirty="0" err="1"/>
              <a:t>birer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tam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sayımı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programına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aşılarını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edilip</a:t>
            </a:r>
            <a:r>
              <a:rPr lang="en-US" dirty="0"/>
              <a:t> </a:t>
            </a:r>
            <a:r>
              <a:rPr lang="en-US" dirty="0" err="1"/>
              <a:t>eksik</a:t>
            </a:r>
            <a:r>
              <a:rPr lang="en-US" dirty="0"/>
              <a:t> </a:t>
            </a:r>
            <a:r>
              <a:rPr lang="en-US" dirty="0" err="1"/>
              <a:t>aşıları</a:t>
            </a:r>
            <a:r>
              <a:rPr lang="en-US" dirty="0"/>
              <a:t> </a:t>
            </a:r>
            <a:r>
              <a:rPr lang="en-US" dirty="0" err="1"/>
              <a:t>tamamlanmalı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Adelosanda</a:t>
            </a:r>
            <a:r>
              <a:rPr lang="tr-TR" dirty="0" smtClean="0"/>
              <a:t> </a:t>
            </a:r>
            <a:r>
              <a:rPr lang="tr-TR" dirty="0" err="1" smtClean="0"/>
              <a:t>Genitoüriner</a:t>
            </a:r>
            <a:r>
              <a:rPr lang="tr-TR" dirty="0" smtClean="0"/>
              <a:t> Değerlendirme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912768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853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10-21 Yaş 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Fiziksel</a:t>
            </a:r>
            <a:r>
              <a:rPr lang="en-US" dirty="0"/>
              <a:t> – </a:t>
            </a:r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büyüme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gelişme</a:t>
            </a:r>
            <a:r>
              <a:rPr lang="en-US" dirty="0"/>
              <a:t>, </a:t>
            </a:r>
          </a:p>
          <a:p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gelişme</a:t>
            </a:r>
            <a:r>
              <a:rPr lang="en-US" dirty="0"/>
              <a:t>, </a:t>
            </a:r>
          </a:p>
          <a:p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gelişme</a:t>
            </a:r>
            <a:r>
              <a:rPr lang="en-US" dirty="0"/>
              <a:t>, </a:t>
            </a:r>
          </a:p>
          <a:p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hijyen</a:t>
            </a:r>
            <a:r>
              <a:rPr lang="en-US" dirty="0"/>
              <a:t>, </a:t>
            </a:r>
          </a:p>
          <a:p>
            <a:r>
              <a:rPr lang="en-US" dirty="0" err="1"/>
              <a:t>Beslenme</a:t>
            </a:r>
            <a:r>
              <a:rPr lang="en-US" dirty="0"/>
              <a:t>, </a:t>
            </a:r>
          </a:p>
          <a:p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aktivite</a:t>
            </a:r>
            <a:r>
              <a:rPr lang="en-US" dirty="0"/>
              <a:t>, </a:t>
            </a:r>
          </a:p>
          <a:p>
            <a:r>
              <a:rPr lang="en-US" dirty="0" err="1"/>
              <a:t>Üreme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, </a:t>
            </a:r>
          </a:p>
          <a:p>
            <a:r>
              <a:rPr lang="en-US" dirty="0" err="1"/>
              <a:t>Sigara</a:t>
            </a:r>
            <a:r>
              <a:rPr lang="en-US" dirty="0"/>
              <a:t>, </a:t>
            </a:r>
            <a:r>
              <a:rPr lang="en-US" dirty="0" err="1"/>
              <a:t>alkol</a:t>
            </a:r>
            <a:r>
              <a:rPr lang="en-US" dirty="0"/>
              <a:t>,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, </a:t>
            </a:r>
          </a:p>
          <a:p>
            <a:r>
              <a:rPr lang="en-US" dirty="0" err="1"/>
              <a:t>Kaza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yaralanma</a:t>
            </a:r>
            <a:r>
              <a:rPr lang="en-US" dirty="0"/>
              <a:t>, </a:t>
            </a:r>
          </a:p>
          <a:p>
            <a:r>
              <a:rPr lang="en-US" dirty="0" err="1"/>
              <a:t>Şiddet</a:t>
            </a:r>
            <a:r>
              <a:rPr lang="en-US" dirty="0"/>
              <a:t> </a:t>
            </a:r>
            <a:r>
              <a:rPr lang="en-US" dirty="0" err="1"/>
              <a:t>davranışları</a:t>
            </a:r>
            <a:r>
              <a:rPr lang="en-US" dirty="0"/>
              <a:t> </a:t>
            </a:r>
            <a:r>
              <a:rPr lang="en-US" dirty="0" err="1"/>
              <a:t>konularında</a:t>
            </a:r>
            <a:r>
              <a:rPr lang="en-US" dirty="0"/>
              <a:t> </a:t>
            </a:r>
            <a:r>
              <a:rPr lang="en-US" dirty="0" err="1"/>
              <a:t>danışmanlık</a:t>
            </a:r>
            <a:r>
              <a:rPr lang="en-US" dirty="0"/>
              <a:t> </a:t>
            </a:r>
            <a:r>
              <a:rPr lang="en-US" dirty="0" err="1"/>
              <a:t>verilmeli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Doğum Odası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cs typeface="Arial" panose="020B0604020202020204" pitchFamily="34" charset="0"/>
              </a:rPr>
              <a:t>Bebek doğar doğmaz hemen </a:t>
            </a:r>
            <a:r>
              <a:rPr lang="tr-TR" sz="1800" dirty="0" err="1">
                <a:cs typeface="Arial" panose="020B0604020202020204" pitchFamily="34" charset="0"/>
              </a:rPr>
              <a:t>radyant</a:t>
            </a:r>
            <a:r>
              <a:rPr lang="tr-TR" sz="1800" dirty="0">
                <a:cs typeface="Arial" panose="020B0604020202020204" pitchFamily="34" charset="0"/>
              </a:rPr>
              <a:t> ısıtıcı altına alınıp kurulanmalıdır</a:t>
            </a:r>
            <a:r>
              <a:rPr lang="tr-TR" sz="1800" b="1" dirty="0">
                <a:cs typeface="Arial" panose="020B0604020202020204" pitchFamily="34" charset="0"/>
              </a:rPr>
              <a:t>. </a:t>
            </a:r>
          </a:p>
          <a:p>
            <a:endParaRPr lang="tr-TR" sz="1800" dirty="0">
              <a:cs typeface="Arial" panose="020B0604020202020204" pitchFamily="34" charset="0"/>
            </a:endParaRPr>
          </a:p>
          <a:p>
            <a:r>
              <a:rPr lang="tr-TR" sz="1800" dirty="0" smtClean="0">
                <a:cs typeface="Arial" panose="020B0604020202020204" pitchFamily="34" charset="0"/>
              </a:rPr>
              <a:t>Kurulama </a:t>
            </a:r>
            <a:r>
              <a:rPr lang="tr-TR" sz="1800" dirty="0">
                <a:cs typeface="Arial" panose="020B0604020202020204" pitchFamily="34" charset="0"/>
              </a:rPr>
              <a:t>sonrasında bebek canlandırma gereksinimi olup olmadığına karar vermek için değerlendirilir. </a:t>
            </a:r>
            <a:r>
              <a:rPr lang="tr-TR" sz="1800" dirty="0" smtClean="0">
                <a:cs typeface="Arial" panose="020B0604020202020204" pitchFamily="34" charset="0"/>
              </a:rPr>
              <a:t>(nabız, solunum ve </a:t>
            </a:r>
            <a:r>
              <a:rPr lang="tr-TR" sz="1800" dirty="0" err="1" smtClean="0">
                <a:cs typeface="Arial" panose="020B0604020202020204" pitchFamily="34" charset="0"/>
              </a:rPr>
              <a:t>oksijenizasyon</a:t>
            </a:r>
            <a:r>
              <a:rPr lang="tr-TR" sz="1800" dirty="0" smtClean="0">
                <a:cs typeface="Arial" panose="020B0604020202020204" pitchFamily="34" charset="0"/>
              </a:rPr>
              <a:t> )</a:t>
            </a:r>
          </a:p>
          <a:p>
            <a:endParaRPr lang="tr-TR" sz="1800" dirty="0">
              <a:cs typeface="Arial" panose="020B0604020202020204" pitchFamily="34" charset="0"/>
            </a:endParaRPr>
          </a:p>
          <a:p>
            <a:r>
              <a:rPr lang="tr-TR" sz="1800" dirty="0">
                <a:cs typeface="Arial" panose="020B0604020202020204" pitchFamily="34" charset="0"/>
              </a:rPr>
              <a:t>Canlandırma gereksinimi olmayan bebekler bakım işlemleri yapıldıktan sonra genel bir muayeneden </a:t>
            </a:r>
            <a:r>
              <a:rPr lang="tr-TR" sz="1800" dirty="0" smtClean="0">
                <a:cs typeface="Arial" panose="020B0604020202020204" pitchFamily="34" charset="0"/>
              </a:rPr>
              <a:t>geçirilmeli,</a:t>
            </a:r>
            <a:r>
              <a:rPr lang="tr-TR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cs typeface="Arial" panose="020B0604020202020204" pitchFamily="34" charset="0"/>
              </a:rPr>
              <a:t>major</a:t>
            </a:r>
            <a:r>
              <a:rPr lang="tr-TR" sz="1800" dirty="0" smtClean="0">
                <a:cs typeface="Arial" panose="020B0604020202020204" pitchFamily="34" charset="0"/>
              </a:rPr>
              <a:t> doğumsal anomaliler açısından kontrol </a:t>
            </a:r>
            <a:r>
              <a:rPr lang="tr-TR" sz="1800" dirty="0">
                <a:cs typeface="Arial" panose="020B0604020202020204" pitchFamily="34" charset="0"/>
              </a:rPr>
              <a:t>edilmelidir </a:t>
            </a:r>
          </a:p>
          <a:p>
            <a:endParaRPr lang="tr-TR" sz="1800" dirty="0">
              <a:cs typeface="Arial" panose="020B0604020202020204" pitchFamily="34" charset="0"/>
            </a:endParaRPr>
          </a:p>
          <a:p>
            <a:r>
              <a:rPr lang="tr-TR" sz="1800" dirty="0" smtClean="0">
                <a:cs typeface="Arial" panose="020B0604020202020204" pitchFamily="34" charset="0"/>
              </a:rPr>
              <a:t>Bebekler  </a:t>
            </a:r>
            <a:r>
              <a:rPr lang="tr-TR" sz="1800" i="1" dirty="0">
                <a:cs typeface="Arial" panose="020B0604020202020204" pitchFamily="34" charset="0"/>
              </a:rPr>
              <a:t>bir an önce emzirmenin </a:t>
            </a:r>
            <a:r>
              <a:rPr lang="tr-TR" sz="1800" dirty="0">
                <a:cs typeface="Arial" panose="020B0604020202020204" pitchFamily="34" charset="0"/>
              </a:rPr>
              <a:t>başlanması için anne göğsüne </a:t>
            </a:r>
            <a:r>
              <a:rPr lang="tr-TR" sz="1800" dirty="0" smtClean="0">
                <a:cs typeface="Arial" panose="020B0604020202020204" pitchFamily="34" charset="0"/>
              </a:rPr>
              <a:t>yatırılmalıdır.</a:t>
            </a:r>
          </a:p>
          <a:p>
            <a:endParaRPr lang="tr-TR" sz="1800" dirty="0">
              <a:cs typeface="Arial" panose="020B0604020202020204" pitchFamily="34" charset="0"/>
            </a:endParaRPr>
          </a:p>
          <a:p>
            <a:endParaRPr lang="tr-TR" sz="1800" dirty="0">
              <a:cs typeface="Arial" panose="020B0604020202020204" pitchFamily="34" charset="0"/>
            </a:endParaRPr>
          </a:p>
          <a:p>
            <a:pPr lvl="1"/>
            <a:endParaRPr lang="tr-TR" sz="1800" b="1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025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" b="11097"/>
          <a:stretch/>
        </p:blipFill>
        <p:spPr bwMode="auto">
          <a:xfrm rot="5400000">
            <a:off x="1155096" y="-1155096"/>
            <a:ext cx="6942329" cy="925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4684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tr-TR" dirty="0"/>
              <a:t>Bebek ve Çocuk İzlem Protokolü. Sağlık Bakanlığı Ana Çocuk Sağlığı ve Aile Planlaması Genel Müdürlüğü; 2008 </a:t>
            </a:r>
          </a:p>
          <a:p>
            <a:pPr>
              <a:lnSpc>
                <a:spcPct val="90000"/>
              </a:lnSpc>
            </a:pPr>
            <a:r>
              <a:rPr lang="tr-TR" dirty="0"/>
              <a:t>Aslan Y. Genel bakım. </a:t>
            </a:r>
            <a:r>
              <a:rPr lang="tr-TR" dirty="0" err="1"/>
              <a:t>Yurdakök</a:t>
            </a:r>
            <a:r>
              <a:rPr lang="tr-TR" dirty="0"/>
              <a:t> M, Erdem G. (</a:t>
            </a:r>
            <a:r>
              <a:rPr lang="tr-TR" dirty="0" err="1"/>
              <a:t>eds</a:t>
            </a:r>
            <a:r>
              <a:rPr lang="tr-TR" dirty="0"/>
              <a:t>). </a:t>
            </a:r>
            <a:r>
              <a:rPr lang="tr-TR" dirty="0" err="1"/>
              <a:t>Neonatoloji</a:t>
            </a:r>
            <a:r>
              <a:rPr lang="tr-TR" dirty="0"/>
              <a:t>. Ankara: Türk </a:t>
            </a:r>
            <a:r>
              <a:rPr lang="tr-TR" dirty="0" err="1"/>
              <a:t>Neonatoloji</a:t>
            </a:r>
            <a:r>
              <a:rPr lang="tr-TR" dirty="0"/>
              <a:t> Derneği; 2004: 151-1165. </a:t>
            </a:r>
          </a:p>
          <a:p>
            <a:pPr>
              <a:lnSpc>
                <a:spcPct val="90000"/>
              </a:lnSpc>
            </a:pPr>
            <a:r>
              <a:rPr lang="tr-TR" dirty="0"/>
              <a:t>Samancı N. </a:t>
            </a:r>
            <a:r>
              <a:rPr lang="tr-TR" dirty="0" err="1"/>
              <a:t>Yenidoğanın</a:t>
            </a:r>
            <a:r>
              <a:rPr lang="tr-TR" dirty="0"/>
              <a:t> Genel Bakım Prensipleri. Dağoğlu T, Ovalı F (</a:t>
            </a:r>
            <a:r>
              <a:rPr lang="tr-TR" dirty="0" err="1"/>
              <a:t>eds</a:t>
            </a:r>
            <a:r>
              <a:rPr lang="tr-TR" dirty="0"/>
              <a:t>). </a:t>
            </a:r>
            <a:r>
              <a:rPr lang="tr-TR" dirty="0" err="1"/>
              <a:t>Neonatoloji</a:t>
            </a:r>
            <a:r>
              <a:rPr lang="tr-TR" dirty="0"/>
              <a:t>. Kitabevi. 2007:</a:t>
            </a:r>
          </a:p>
          <a:p>
            <a:pPr>
              <a:lnSpc>
                <a:spcPct val="90000"/>
              </a:lnSpc>
            </a:pPr>
            <a:r>
              <a:rPr lang="tr-TR" dirty="0"/>
              <a:t>T.C. Sağlık Bakanlığı Ana Çocuk Sağlığı ve Aile Planlaması Genel Müdürlüğü </a:t>
            </a:r>
            <a:r>
              <a:rPr lang="tr-TR" dirty="0" err="1"/>
              <a:t>Unicef</a:t>
            </a:r>
            <a:r>
              <a:rPr lang="tr-TR" dirty="0"/>
              <a:t> Emzirme Danışmanlığı El Kitabı; sayfa: 5-114 </a:t>
            </a:r>
            <a:endParaRPr lang="tr-TR" dirty="0" smtClean="0"/>
          </a:p>
          <a:p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Hekimliği</a:t>
            </a:r>
            <a:r>
              <a:rPr lang="en-US" dirty="0"/>
              <a:t> </a:t>
            </a:r>
            <a:r>
              <a:rPr lang="en-US" dirty="0" err="1"/>
              <a:t>Uygulamasında</a:t>
            </a:r>
            <a:r>
              <a:rPr lang="en-US" dirty="0"/>
              <a:t> </a:t>
            </a:r>
            <a:r>
              <a:rPr lang="en-US" dirty="0" err="1"/>
              <a:t>Önerilen</a:t>
            </a:r>
            <a:r>
              <a:rPr lang="en-US" dirty="0"/>
              <a:t> </a:t>
            </a:r>
            <a:r>
              <a:rPr lang="en-US" dirty="0" err="1"/>
              <a:t>Periyodik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Muayeneleri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Tarama</a:t>
            </a:r>
            <a:r>
              <a:rPr lang="en-US" dirty="0"/>
              <a:t> </a:t>
            </a:r>
            <a:r>
              <a:rPr lang="en-US" dirty="0" err="1"/>
              <a:t>Testleri</a:t>
            </a:r>
            <a:r>
              <a:rPr lang="en-US" dirty="0"/>
              <a:t>, T.C.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Bakanlığı</a:t>
            </a:r>
            <a:r>
              <a:rPr lang="en-US" dirty="0"/>
              <a:t>, </a:t>
            </a:r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Halk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</a:t>
            </a:r>
            <a:r>
              <a:rPr lang="en-US" dirty="0" err="1"/>
              <a:t>Kurumu</a:t>
            </a:r>
            <a:r>
              <a:rPr lang="en-US" dirty="0"/>
              <a:t>, Ankara-2015</a:t>
            </a:r>
          </a:p>
          <a:p>
            <a:r>
              <a:rPr lang="en-US" dirty="0" err="1" smtClean="0"/>
              <a:t>Unicef</a:t>
            </a:r>
            <a:r>
              <a:rPr lang="en-US" dirty="0" smtClean="0"/>
              <a:t> </a:t>
            </a:r>
            <a:r>
              <a:rPr lang="en-US" dirty="0" err="1"/>
              <a:t>Türkiye’de</a:t>
            </a:r>
            <a:r>
              <a:rPr lang="en-US" dirty="0"/>
              <a:t> </a:t>
            </a:r>
            <a:r>
              <a:rPr lang="en-US" dirty="0" err="1"/>
              <a:t>Çocuk</a:t>
            </a:r>
            <a:r>
              <a:rPr lang="en-US" dirty="0"/>
              <a:t> </a:t>
            </a:r>
            <a:r>
              <a:rPr lang="en-US" dirty="0" err="1"/>
              <a:t>İstismarı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İçi</a:t>
            </a:r>
            <a:r>
              <a:rPr lang="en-US" dirty="0"/>
              <a:t> </a:t>
            </a:r>
            <a:r>
              <a:rPr lang="en-US" dirty="0" err="1"/>
              <a:t>Şiddet</a:t>
            </a:r>
            <a:r>
              <a:rPr lang="en-US" dirty="0"/>
              <a:t> </a:t>
            </a:r>
            <a:r>
              <a:rPr lang="en-US" dirty="0" err="1"/>
              <a:t>Araştırması</a:t>
            </a:r>
            <a:r>
              <a:rPr lang="en-US" dirty="0"/>
              <a:t> </a:t>
            </a:r>
            <a:r>
              <a:rPr lang="en-US" dirty="0" err="1"/>
              <a:t>Özet</a:t>
            </a:r>
            <a:r>
              <a:rPr lang="en-US" dirty="0"/>
              <a:t> </a:t>
            </a:r>
            <a:r>
              <a:rPr lang="en-US" dirty="0" err="1"/>
              <a:t>Raporu</a:t>
            </a:r>
            <a:r>
              <a:rPr lang="en-US" dirty="0"/>
              <a:t> -2010</a:t>
            </a:r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9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Normal </a:t>
            </a:r>
            <a:r>
              <a:rPr lang="tr-TR" dirty="0" err="1" smtClean="0"/>
              <a:t>Yenidoğan</a:t>
            </a:r>
            <a:r>
              <a:rPr lang="tr-TR" dirty="0" smtClean="0"/>
              <a:t> Fizyolojik Özellikleri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cs typeface="Arial" panose="020B0604020202020204" pitchFamily="34" charset="0"/>
              </a:rPr>
              <a:t>Normal </a:t>
            </a:r>
            <a:r>
              <a:rPr lang="tr-TR" sz="2000" dirty="0" err="1">
                <a:cs typeface="Arial" panose="020B0604020202020204" pitchFamily="34" charset="0"/>
              </a:rPr>
              <a:t>yenidoğan</a:t>
            </a:r>
            <a:r>
              <a:rPr lang="tr-TR" sz="2000" dirty="0">
                <a:cs typeface="Arial" panose="020B0604020202020204" pitchFamily="34" charset="0"/>
              </a:rPr>
              <a:t> vücut ağırlığı 2500-4000 gr </a:t>
            </a:r>
            <a:endParaRPr lang="tr-TR" sz="2000" dirty="0" smtClean="0">
              <a:cs typeface="Arial" panose="020B0604020202020204" pitchFamily="34" charset="0"/>
            </a:endParaRPr>
          </a:p>
          <a:p>
            <a:endParaRPr lang="tr-TR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cs typeface="Arial" panose="020B0604020202020204" pitchFamily="34" charset="0"/>
              </a:rPr>
              <a:t>       İlk </a:t>
            </a:r>
            <a:r>
              <a:rPr lang="tr-TR" sz="2000" dirty="0">
                <a:cs typeface="Arial" panose="020B0604020202020204" pitchFamily="34" charset="0"/>
              </a:rPr>
              <a:t>3-5 gün içinde %5-10 ağırlık </a:t>
            </a:r>
            <a:r>
              <a:rPr lang="tr-TR" sz="2000" dirty="0" smtClean="0">
                <a:cs typeface="Arial" panose="020B0604020202020204" pitchFamily="34" charset="0"/>
              </a:rPr>
              <a:t>kaybı</a:t>
            </a:r>
          </a:p>
          <a:p>
            <a:pPr marL="0" indent="0">
              <a:buNone/>
            </a:pPr>
            <a:endParaRPr lang="tr-TR" sz="2000" dirty="0" smtClean="0">
              <a:cs typeface="Arial" panose="020B0604020202020204" pitchFamily="34" charset="0"/>
            </a:endParaRPr>
          </a:p>
          <a:p>
            <a:r>
              <a:rPr lang="tr-TR" sz="2000" dirty="0" smtClean="0">
                <a:cs typeface="Arial" panose="020B0604020202020204" pitchFamily="34" charset="0"/>
              </a:rPr>
              <a:t>7-10</a:t>
            </a:r>
            <a:r>
              <a:rPr lang="tr-TR" sz="2000" dirty="0">
                <a:cs typeface="Arial" panose="020B0604020202020204" pitchFamily="34" charset="0"/>
              </a:rPr>
              <a:t>. günün sonunda tekrar geri </a:t>
            </a:r>
            <a:r>
              <a:rPr lang="tr-TR" sz="2000" dirty="0" smtClean="0">
                <a:cs typeface="Arial" panose="020B0604020202020204" pitchFamily="34" charset="0"/>
              </a:rPr>
              <a:t>kazanılır </a:t>
            </a:r>
          </a:p>
          <a:p>
            <a:endParaRPr lang="tr-TR" sz="2000" dirty="0" smtClean="0">
              <a:cs typeface="Arial" panose="020B0604020202020204" pitchFamily="34" charset="0"/>
            </a:endParaRPr>
          </a:p>
          <a:p>
            <a:r>
              <a:rPr lang="tr-TR" sz="2000" dirty="0" smtClean="0">
                <a:cs typeface="Arial" panose="020B0604020202020204" pitchFamily="34" charset="0"/>
              </a:rPr>
              <a:t>Sonra günde </a:t>
            </a:r>
            <a:r>
              <a:rPr lang="tr-TR" sz="2000" dirty="0">
                <a:cs typeface="Arial" panose="020B0604020202020204" pitchFamily="34" charset="0"/>
              </a:rPr>
              <a:t>ortalama 20-30 </a:t>
            </a:r>
            <a:r>
              <a:rPr lang="tr-TR" sz="2000" dirty="0" smtClean="0">
                <a:cs typeface="Arial" panose="020B0604020202020204" pitchFamily="34" charset="0"/>
              </a:rPr>
              <a:t>gr alır</a:t>
            </a:r>
          </a:p>
          <a:p>
            <a:endParaRPr lang="tr-TR" sz="2000" dirty="0">
              <a:cs typeface="Arial" panose="020B0604020202020204" pitchFamily="34" charset="0"/>
            </a:endParaRPr>
          </a:p>
          <a:p>
            <a:r>
              <a:rPr lang="tr-TR" sz="2000" dirty="0" smtClean="0">
                <a:cs typeface="Arial" panose="020B0604020202020204" pitchFamily="34" charset="0"/>
              </a:rPr>
              <a:t>Normal </a:t>
            </a:r>
            <a:r>
              <a:rPr lang="tr-TR" sz="2000" dirty="0" err="1">
                <a:cs typeface="Arial" panose="020B0604020202020204" pitchFamily="34" charset="0"/>
              </a:rPr>
              <a:t>yenidoğan</a:t>
            </a:r>
            <a:r>
              <a:rPr lang="tr-TR" sz="2000" dirty="0">
                <a:cs typeface="Arial" panose="020B0604020202020204" pitchFamily="34" charset="0"/>
              </a:rPr>
              <a:t> boyu ortalama </a:t>
            </a:r>
            <a:r>
              <a:rPr lang="tr-TR" sz="2000" dirty="0" smtClean="0">
                <a:cs typeface="Arial" panose="020B0604020202020204" pitchFamily="34" charset="0"/>
              </a:rPr>
              <a:t>48-52cm</a:t>
            </a:r>
          </a:p>
          <a:p>
            <a:pPr marL="0" indent="0">
              <a:buNone/>
            </a:pPr>
            <a:endParaRPr lang="tr-TR" sz="2000" dirty="0" smtClean="0">
              <a:cs typeface="Arial" panose="020B0604020202020204" pitchFamily="34" charset="0"/>
            </a:endParaRPr>
          </a:p>
          <a:p>
            <a:r>
              <a:rPr lang="tr-TR" sz="2000" dirty="0" smtClean="0">
                <a:cs typeface="Arial" panose="020B0604020202020204" pitchFamily="34" charset="0"/>
              </a:rPr>
              <a:t>İlk ay </a:t>
            </a:r>
            <a:r>
              <a:rPr lang="tr-TR" sz="2000" dirty="0">
                <a:cs typeface="Arial" panose="020B0604020202020204" pitchFamily="34" charset="0"/>
              </a:rPr>
              <a:t>yaklaşık 2.5-3.5 cm </a:t>
            </a:r>
            <a:r>
              <a:rPr lang="tr-TR" sz="2000" dirty="0" smtClean="0">
                <a:cs typeface="Arial" panose="020B0604020202020204" pitchFamily="34" charset="0"/>
              </a:rPr>
              <a:t>artış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587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Normal </a:t>
            </a:r>
            <a:r>
              <a:rPr lang="tr-TR" dirty="0" err="1"/>
              <a:t>Yenidoğan</a:t>
            </a:r>
            <a:r>
              <a:rPr lang="tr-TR" dirty="0"/>
              <a:t> Fizyolojik Özellikleri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cs typeface="Arial" panose="020B0604020202020204" pitchFamily="34" charset="0"/>
              </a:rPr>
              <a:t>Günde 12-18 </a:t>
            </a:r>
            <a:r>
              <a:rPr lang="tr-TR" sz="2000" dirty="0">
                <a:cs typeface="Arial" panose="020B0604020202020204" pitchFamily="34" charset="0"/>
              </a:rPr>
              <a:t>saat uyur, uyku </a:t>
            </a:r>
            <a:r>
              <a:rPr lang="tr-TR" sz="2000" dirty="0" err="1">
                <a:cs typeface="Arial" panose="020B0604020202020204" pitchFamily="34" charset="0"/>
              </a:rPr>
              <a:t>paterni</a:t>
            </a:r>
            <a:r>
              <a:rPr lang="tr-TR" sz="2000" dirty="0">
                <a:cs typeface="Arial" panose="020B0604020202020204" pitchFamily="34" charset="0"/>
              </a:rPr>
              <a:t> </a:t>
            </a:r>
            <a:r>
              <a:rPr lang="tr-TR" sz="2000" dirty="0" smtClean="0">
                <a:cs typeface="Arial" panose="020B0604020202020204" pitchFamily="34" charset="0"/>
              </a:rPr>
              <a:t>değişken</a:t>
            </a:r>
          </a:p>
          <a:p>
            <a:endParaRPr lang="tr-TR" sz="2000" dirty="0">
              <a:cs typeface="Arial" panose="020B0604020202020204" pitchFamily="34" charset="0"/>
            </a:endParaRPr>
          </a:p>
          <a:p>
            <a:r>
              <a:rPr lang="tr-TR" sz="2000" dirty="0" smtClean="0">
                <a:cs typeface="Arial" panose="020B0604020202020204" pitchFamily="34" charset="0"/>
              </a:rPr>
              <a:t> İlk </a:t>
            </a:r>
            <a:r>
              <a:rPr lang="tr-TR" sz="2000" dirty="0">
                <a:cs typeface="Arial" panose="020B0604020202020204" pitchFamily="34" charset="0"/>
              </a:rPr>
              <a:t>idrar çıkışı 12-24 saat </a:t>
            </a:r>
            <a:r>
              <a:rPr lang="tr-TR" sz="2000" dirty="0" smtClean="0">
                <a:cs typeface="Arial" panose="020B0604020202020204" pitchFamily="34" charset="0"/>
              </a:rPr>
              <a:t>içinde</a:t>
            </a:r>
          </a:p>
          <a:p>
            <a:endParaRPr lang="tr-TR" sz="2000" dirty="0">
              <a:cs typeface="Arial" panose="020B0604020202020204" pitchFamily="34" charset="0"/>
            </a:endParaRPr>
          </a:p>
          <a:p>
            <a:r>
              <a:rPr lang="tr-TR" sz="2000" dirty="0" smtClean="0">
                <a:cs typeface="Arial" panose="020B0604020202020204" pitchFamily="34" charset="0"/>
              </a:rPr>
              <a:t>İlk  dışkılama </a:t>
            </a:r>
            <a:r>
              <a:rPr lang="tr-TR" sz="2000" dirty="0">
                <a:cs typeface="Arial" panose="020B0604020202020204" pitchFamily="34" charset="0"/>
              </a:rPr>
              <a:t>doğumdan sonraki 48 saat içinde </a:t>
            </a:r>
            <a:endParaRPr lang="tr-TR" sz="2000" dirty="0" smtClean="0">
              <a:cs typeface="Arial" panose="020B0604020202020204" pitchFamily="34" charset="0"/>
            </a:endParaRPr>
          </a:p>
          <a:p>
            <a:endParaRPr lang="tr-TR" sz="2000" dirty="0">
              <a:cs typeface="Arial" panose="020B0604020202020204" pitchFamily="34" charset="0"/>
            </a:endParaRPr>
          </a:p>
          <a:p>
            <a:r>
              <a:rPr lang="tr-TR" sz="2000" dirty="0" smtClean="0">
                <a:cs typeface="Arial" panose="020B0604020202020204" pitchFamily="34" charset="0"/>
              </a:rPr>
              <a:t>Rengi </a:t>
            </a:r>
            <a:r>
              <a:rPr lang="tr-TR" sz="2000" dirty="0">
                <a:cs typeface="Arial" panose="020B0604020202020204" pitchFamily="34" charset="0"/>
              </a:rPr>
              <a:t>koyu yeşil, siyah ve </a:t>
            </a:r>
            <a:r>
              <a:rPr lang="tr-TR" sz="2000" dirty="0" smtClean="0">
                <a:cs typeface="Arial" panose="020B0604020202020204" pitchFamily="34" charset="0"/>
              </a:rPr>
              <a:t>yapışkandır</a:t>
            </a:r>
          </a:p>
          <a:p>
            <a:endParaRPr lang="tr-TR" sz="2000" dirty="0">
              <a:cs typeface="Arial" panose="020B0604020202020204" pitchFamily="34" charset="0"/>
            </a:endParaRPr>
          </a:p>
          <a:p>
            <a:r>
              <a:rPr lang="tr-TR" sz="2000" dirty="0" smtClean="0">
                <a:cs typeface="Arial" panose="020B0604020202020204" pitchFamily="34" charset="0"/>
              </a:rPr>
              <a:t>Göz </a:t>
            </a:r>
            <a:r>
              <a:rPr lang="tr-TR" sz="2000" dirty="0" err="1" smtClean="0">
                <a:cs typeface="Arial" panose="020B0604020202020204" pitchFamily="34" charset="0"/>
              </a:rPr>
              <a:t>profilaksisi</a:t>
            </a:r>
            <a:r>
              <a:rPr lang="tr-TR" sz="2000" dirty="0" smtClean="0">
                <a:cs typeface="Arial" panose="020B0604020202020204" pitchFamily="34" charset="0"/>
              </a:rPr>
              <a:t> </a:t>
            </a:r>
            <a:r>
              <a:rPr lang="tr-TR" sz="2000" dirty="0">
                <a:cs typeface="Arial" panose="020B0604020202020204" pitchFamily="34" charset="0"/>
              </a:rPr>
              <a:t>için </a:t>
            </a:r>
            <a:r>
              <a:rPr lang="tr-TR" sz="2000" dirty="0" err="1">
                <a:cs typeface="Arial" panose="020B0604020202020204" pitchFamily="34" charset="0"/>
              </a:rPr>
              <a:t>eritromisin</a:t>
            </a:r>
            <a:r>
              <a:rPr lang="tr-TR" sz="2000" dirty="0">
                <a:cs typeface="Arial" panose="020B0604020202020204" pitchFamily="34" charset="0"/>
              </a:rPr>
              <a:t> %0.5 veya %2.5 </a:t>
            </a:r>
            <a:r>
              <a:rPr lang="tr-TR" sz="2000" dirty="0" err="1">
                <a:cs typeface="Arial" panose="020B0604020202020204" pitchFamily="34" charset="0"/>
              </a:rPr>
              <a:t>luk</a:t>
            </a:r>
            <a:r>
              <a:rPr lang="tr-TR" sz="2000" dirty="0">
                <a:cs typeface="Arial" panose="020B0604020202020204" pitchFamily="34" charset="0"/>
              </a:rPr>
              <a:t> </a:t>
            </a:r>
            <a:r>
              <a:rPr lang="tr-TR" sz="2000" dirty="0" err="1">
                <a:cs typeface="Arial" panose="020B0604020202020204" pitchFamily="34" charset="0"/>
              </a:rPr>
              <a:t>povidone</a:t>
            </a:r>
            <a:r>
              <a:rPr lang="tr-TR" sz="2000" dirty="0">
                <a:cs typeface="Arial" panose="020B0604020202020204" pitchFamily="34" charset="0"/>
              </a:rPr>
              <a:t> </a:t>
            </a:r>
            <a:r>
              <a:rPr lang="tr-TR" sz="2000" dirty="0" err="1">
                <a:cs typeface="Arial" panose="020B0604020202020204" pitchFamily="34" charset="0"/>
              </a:rPr>
              <a:t>iodine</a:t>
            </a:r>
            <a:r>
              <a:rPr lang="tr-TR" sz="2000" dirty="0">
                <a:cs typeface="Arial" panose="020B0604020202020204" pitchFamily="34" charset="0"/>
              </a:rPr>
              <a:t> veya </a:t>
            </a:r>
            <a:r>
              <a:rPr lang="tr-TR" sz="2000" dirty="0" err="1">
                <a:cs typeface="Arial" panose="020B0604020202020204" pitchFamily="34" charset="0"/>
              </a:rPr>
              <a:t>azitromycin</a:t>
            </a:r>
            <a:r>
              <a:rPr lang="tr-TR" sz="2000" dirty="0">
                <a:cs typeface="Arial" panose="020B0604020202020204" pitchFamily="34" charset="0"/>
              </a:rPr>
              <a:t> göz </a:t>
            </a:r>
            <a:r>
              <a:rPr lang="tr-TR" sz="2000" dirty="0" smtClean="0">
                <a:cs typeface="Arial" panose="020B0604020202020204" pitchFamily="34" charset="0"/>
              </a:rPr>
              <a:t>damlası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>
              <a:cs typeface="Arial" panose="020B0604020202020204" pitchFamily="34" charset="0"/>
            </a:endParaRPr>
          </a:p>
          <a:p>
            <a:pPr marL="0" indent="0"/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07210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Normal </a:t>
            </a:r>
            <a:r>
              <a:rPr lang="tr-TR" dirty="0" err="1"/>
              <a:t>Yenidoğan</a:t>
            </a:r>
            <a:r>
              <a:rPr lang="tr-TR" dirty="0"/>
              <a:t> Fizyolojik Özellikleri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tr-TR" sz="2000" dirty="0" smtClean="0">
                <a:cs typeface="Arial" panose="020B0604020202020204" pitchFamily="34" charset="0"/>
              </a:rPr>
              <a:t>Baş çevresi 33-37 cm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sz="2000" dirty="0" smtClean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000" dirty="0" smtClean="0">
                <a:cs typeface="Arial" panose="020B0604020202020204" pitchFamily="34" charset="0"/>
              </a:rPr>
              <a:t>Ön </a:t>
            </a:r>
            <a:r>
              <a:rPr lang="tr-TR" sz="2000" dirty="0" err="1">
                <a:cs typeface="Arial" panose="020B0604020202020204" pitchFamily="34" charset="0"/>
              </a:rPr>
              <a:t>fontanel</a:t>
            </a:r>
            <a:r>
              <a:rPr lang="tr-TR" sz="2000" dirty="0">
                <a:cs typeface="Arial" panose="020B0604020202020204" pitchFamily="34" charset="0"/>
              </a:rPr>
              <a:t>  </a:t>
            </a:r>
            <a:r>
              <a:rPr lang="tr-TR" sz="2000" dirty="0" smtClean="0">
                <a:cs typeface="Arial" panose="020B0604020202020204" pitchFamily="34" charset="0"/>
              </a:rPr>
              <a:t>2-3cm </a:t>
            </a:r>
            <a:r>
              <a:rPr lang="tr-TR" sz="2000" dirty="0">
                <a:cs typeface="Arial" panose="020B0604020202020204" pitchFamily="34" charset="0"/>
              </a:rPr>
              <a:t>genişlikte, 3-4cm </a:t>
            </a:r>
            <a:r>
              <a:rPr lang="tr-TR" sz="2000" dirty="0" smtClean="0">
                <a:cs typeface="Arial" panose="020B0604020202020204" pitchFamily="34" charset="0"/>
              </a:rPr>
              <a:t>uzunlukta </a:t>
            </a:r>
            <a:r>
              <a:rPr lang="tr-TR" sz="2000" dirty="0">
                <a:cs typeface="Arial" panose="020B0604020202020204" pitchFamily="34" charset="0"/>
              </a:rPr>
              <a:t>9-24 ayda (ortalama 1 yaş) kapanır. Üç aydan önce kapanması patolojiktir</a:t>
            </a:r>
            <a:r>
              <a:rPr lang="tr-TR" sz="2000" b="1" dirty="0">
                <a:cs typeface="Arial" panose="020B0604020202020204" pitchFamily="34" charset="0"/>
              </a:rPr>
              <a:t>. </a:t>
            </a:r>
            <a:endParaRPr lang="tr-TR" sz="2000" b="1" dirty="0" smtClean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tr-TR" sz="2000" b="1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000" dirty="0" smtClean="0">
                <a:cs typeface="Arial" panose="020B0604020202020204" pitchFamily="34" charset="0"/>
              </a:rPr>
              <a:t>Arka </a:t>
            </a:r>
            <a:r>
              <a:rPr lang="tr-TR" sz="2000" dirty="0" err="1">
                <a:cs typeface="Arial" panose="020B0604020202020204" pitchFamily="34" charset="0"/>
              </a:rPr>
              <a:t>fontanel</a:t>
            </a:r>
            <a:r>
              <a:rPr lang="tr-TR" sz="2000" dirty="0">
                <a:cs typeface="Arial" panose="020B0604020202020204" pitchFamily="34" charset="0"/>
              </a:rPr>
              <a:t> 1-2 </a:t>
            </a:r>
            <a:r>
              <a:rPr lang="tr-TR" sz="2000" dirty="0" smtClean="0">
                <a:cs typeface="Arial" panose="020B0604020202020204" pitchFamily="34" charset="0"/>
              </a:rPr>
              <a:t>cm,</a:t>
            </a:r>
            <a:r>
              <a:rPr lang="tr-TR" sz="2000" b="1" dirty="0" smtClean="0">
                <a:cs typeface="Arial" panose="020B0604020202020204" pitchFamily="34" charset="0"/>
              </a:rPr>
              <a:t> </a:t>
            </a:r>
            <a:r>
              <a:rPr lang="tr-TR" sz="2000" dirty="0" smtClean="0">
                <a:cs typeface="Arial" panose="020B0604020202020204" pitchFamily="34" charset="0"/>
              </a:rPr>
              <a:t>doğumda veya </a:t>
            </a:r>
            <a:r>
              <a:rPr lang="tr-TR" sz="2000" dirty="0">
                <a:cs typeface="Arial" panose="020B0604020202020204" pitchFamily="34" charset="0"/>
              </a:rPr>
              <a:t>6-8 haftada kapanır.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sz="2000" dirty="0" smtClean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000" dirty="0" smtClean="0">
                <a:cs typeface="Arial" panose="020B0604020202020204" pitchFamily="34" charset="0"/>
              </a:rPr>
              <a:t>Normal </a:t>
            </a:r>
            <a:r>
              <a:rPr lang="tr-TR" sz="2000" dirty="0">
                <a:cs typeface="Arial" panose="020B0604020202020204" pitchFamily="34" charset="0"/>
              </a:rPr>
              <a:t>solunum sayısı </a:t>
            </a:r>
            <a:r>
              <a:rPr lang="tr-TR" sz="2000" dirty="0" smtClean="0">
                <a:cs typeface="Arial" panose="020B0604020202020204" pitchFamily="34" charset="0"/>
              </a:rPr>
              <a:t>40-60/</a:t>
            </a:r>
            <a:r>
              <a:rPr lang="tr-TR" sz="2000" dirty="0" err="1" smtClean="0">
                <a:cs typeface="Arial" panose="020B0604020202020204" pitchFamily="34" charset="0"/>
              </a:rPr>
              <a:t>dk</a:t>
            </a:r>
            <a:endParaRPr lang="tr-TR" sz="20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tr-TR" sz="2000" dirty="0" smtClean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000" dirty="0" smtClean="0">
                <a:cs typeface="Arial" panose="020B0604020202020204" pitchFamily="34" charset="0"/>
              </a:rPr>
              <a:t>Kalp atım hızı120-160/</a:t>
            </a:r>
            <a:r>
              <a:rPr lang="tr-TR" sz="2000" dirty="0" err="1" smtClean="0">
                <a:cs typeface="Arial" panose="020B0604020202020204" pitchFamily="34" charset="0"/>
              </a:rPr>
              <a:t>dk</a:t>
            </a:r>
            <a:r>
              <a:rPr lang="tr-TR" sz="2000" dirty="0" smtClean="0">
                <a:cs typeface="Arial" panose="020B0604020202020204" pitchFamily="34" charset="0"/>
              </a:rPr>
              <a:t>  </a:t>
            </a:r>
          </a:p>
          <a:p>
            <a:endParaRPr lang="tr-TR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2995</Words>
  <Application>Microsoft Office PowerPoint</Application>
  <PresentationFormat>Ekran Gösterisi (4:3)</PresentationFormat>
  <Paragraphs>569</Paragraphs>
  <Slides>61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2" baseType="lpstr">
      <vt:lpstr>Ofis Teması</vt:lpstr>
      <vt:lpstr>YENİDOĞAN MUAYENESİ VE SAĞLAM ÇOCUK İZLEMİ</vt:lpstr>
      <vt:lpstr>AMAÇ</vt:lpstr>
      <vt:lpstr>HEDEFLER</vt:lpstr>
      <vt:lpstr>SUNUM PLANI</vt:lpstr>
      <vt:lpstr>Yenidoğan Muayenesi</vt:lpstr>
      <vt:lpstr>Doğum Odası</vt:lpstr>
      <vt:lpstr>Normal Yenidoğan Fizyolojik Özellikleri </vt:lpstr>
      <vt:lpstr>Normal Yenidoğan Fizyolojik Özellikleri </vt:lpstr>
      <vt:lpstr>Normal Yenidoğan Fizyolojik Özellikleri </vt:lpstr>
      <vt:lpstr>Normal Yenidoğan Fizyolojik Özellikleri </vt:lpstr>
      <vt:lpstr>Yenidoğan Taramaları</vt:lpstr>
      <vt:lpstr>Yenidoğan Sarılığı</vt:lpstr>
      <vt:lpstr>Yenidoğan Sarılığı Nedenleri</vt:lpstr>
      <vt:lpstr>Yenidoğanlarda Ciddi Hiperbiluribinemi Risk Faktörleri</vt:lpstr>
      <vt:lpstr>Sağlam Çocuk İzlemi</vt:lpstr>
      <vt:lpstr>Sağlam Çocuk İzlem Sıklığı</vt:lpstr>
      <vt:lpstr>İlk Hafta İçinde Yenidoğan İzlemi</vt:lpstr>
      <vt:lpstr>PowerPoint Sunusu</vt:lpstr>
      <vt:lpstr>PowerPoint Sunusu</vt:lpstr>
      <vt:lpstr>İlk Hafta İçinde Yenidoğan İzlemi</vt:lpstr>
      <vt:lpstr>PowerPoint Sunusu</vt:lpstr>
      <vt:lpstr>İşitme  Değerlendirilmesi</vt:lpstr>
      <vt:lpstr>Anneye Danışmanlık</vt:lpstr>
      <vt:lpstr>Lohusa İzlemi</vt:lpstr>
      <vt:lpstr>Anne Sütü ve Emzirme</vt:lpstr>
      <vt:lpstr>D vitamini</vt:lpstr>
      <vt:lpstr>15. - 41. Gün ve 2. Ay İzlemleri</vt:lpstr>
      <vt:lpstr>PowerPoint Sunusu</vt:lpstr>
      <vt:lpstr>Anne veya Bakım Verene Danışmanlık</vt:lpstr>
      <vt:lpstr>Gelişimsel Kalça Displazisi</vt:lpstr>
      <vt:lpstr>GKD Risk Faktörleri</vt:lpstr>
      <vt:lpstr>PowerPoint Sunusu</vt:lpstr>
      <vt:lpstr>3-4.ay İzlemi</vt:lpstr>
      <vt:lpstr>PowerPoint Sunusu</vt:lpstr>
      <vt:lpstr>Diş Sağlığı Danışmanlığı</vt:lpstr>
      <vt:lpstr>6-9-12. Ay İzlemleri</vt:lpstr>
      <vt:lpstr>PowerPoint Sunusu</vt:lpstr>
      <vt:lpstr>13-36 Ay Çocuk İzlemi</vt:lpstr>
      <vt:lpstr>PowerPoint Sunusu</vt:lpstr>
      <vt:lpstr>13-36 Ay  İzlemleri</vt:lpstr>
      <vt:lpstr>PowerPoint Sunusu</vt:lpstr>
      <vt:lpstr>13-36 ay izlemi</vt:lpstr>
      <vt:lpstr>Kan Basıncı Ölçümü</vt:lpstr>
      <vt:lpstr>13-36 Ay İzlemi</vt:lpstr>
      <vt:lpstr>13-36 Ay İzlemi</vt:lpstr>
      <vt:lpstr>Görme Muayenesi</vt:lpstr>
      <vt:lpstr>Tuvalet Eğitimi</vt:lpstr>
      <vt:lpstr>4-6 Yaş İzlemi</vt:lpstr>
      <vt:lpstr>4-6 Yaş İzlemi</vt:lpstr>
      <vt:lpstr>PowerPoint Sunusu</vt:lpstr>
      <vt:lpstr>7-9 Yaş İzlemi</vt:lpstr>
      <vt:lpstr> 7-9 Yaş İzlemi </vt:lpstr>
      <vt:lpstr>10-21 Yaş İzlemi</vt:lpstr>
      <vt:lpstr>HEEADSSS </vt:lpstr>
      <vt:lpstr>10-21 Yaş İzlemi</vt:lpstr>
      <vt:lpstr>10-21 Yaş İzlemi</vt:lpstr>
      <vt:lpstr>10-21 Yaş İzlemi</vt:lpstr>
      <vt:lpstr>Adelosanda Genitoüriner Değerlendirme</vt:lpstr>
      <vt:lpstr>10-21 Yaş İzlemi</vt:lpstr>
      <vt:lpstr>PowerPoint Sunusu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YENİDOĞAN BAKIMI VE SAĞLAM ÇOCUK İZLEMİ</dc:title>
  <dc:creator>hakan adas</dc:creator>
  <cp:lastModifiedBy>Win7</cp:lastModifiedBy>
  <cp:revision>69</cp:revision>
  <dcterms:created xsi:type="dcterms:W3CDTF">2018-10-02T17:36:06Z</dcterms:created>
  <dcterms:modified xsi:type="dcterms:W3CDTF">2018-10-25T09:27:44Z</dcterms:modified>
</cp:coreProperties>
</file>