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320" r:id="rId2"/>
    <p:sldId id="321" r:id="rId3"/>
    <p:sldId id="322" r:id="rId4"/>
    <p:sldId id="323" r:id="rId5"/>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5" r:id="rId24"/>
    <p:sldId id="274" r:id="rId25"/>
    <p:sldId id="276" r:id="rId26"/>
    <p:sldId id="277" r:id="rId27"/>
    <p:sldId id="278" r:id="rId28"/>
    <p:sldId id="319" r:id="rId29"/>
    <p:sldId id="279" r:id="rId30"/>
    <p:sldId id="280" r:id="rId31"/>
    <p:sldId id="281" r:id="rId32"/>
    <p:sldId id="300" r:id="rId33"/>
    <p:sldId id="283" r:id="rId34"/>
    <p:sldId id="284" r:id="rId35"/>
    <p:sldId id="285" r:id="rId36"/>
    <p:sldId id="293" r:id="rId37"/>
    <p:sldId id="295" r:id="rId38"/>
    <p:sldId id="296" r:id="rId39"/>
    <p:sldId id="289" r:id="rId40"/>
    <p:sldId id="297" r:id="rId41"/>
    <p:sldId id="298" r:id="rId42"/>
    <p:sldId id="299" r:id="rId43"/>
    <p:sldId id="301" r:id="rId44"/>
    <p:sldId id="302" r:id="rId45"/>
    <p:sldId id="303" r:id="rId46"/>
    <p:sldId id="304" r:id="rId47"/>
    <p:sldId id="305" r:id="rId48"/>
    <p:sldId id="306" r:id="rId49"/>
    <p:sldId id="307" r:id="rId50"/>
    <p:sldId id="308" r:id="rId51"/>
    <p:sldId id="309" r:id="rId52"/>
    <p:sldId id="310" r:id="rId53"/>
    <p:sldId id="311" r:id="rId54"/>
    <p:sldId id="314" r:id="rId55"/>
    <p:sldId id="312" r:id="rId56"/>
    <p:sldId id="313" r:id="rId57"/>
    <p:sldId id="315" r:id="rId58"/>
    <p:sldId id="316" r:id="rId59"/>
    <p:sldId id="317" r:id="rId60"/>
    <p:sldId id="318" r:id="rId6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21" autoAdjust="0"/>
    <p:restoredTop sz="99128" autoAdjust="0"/>
  </p:normalViewPr>
  <p:slideViewPr>
    <p:cSldViewPr>
      <p:cViewPr>
        <p:scale>
          <a:sx n="85" d="100"/>
          <a:sy n="85" d="100"/>
        </p:scale>
        <p:origin x="-828" y="30"/>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85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693AD8-0BD9-493E-88C6-AB707242F3AF}" type="datetimeFigureOut">
              <a:rPr lang="tr-TR" smtClean="0"/>
              <a:pPr/>
              <a:t>18.06.2022</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E27EA7-AE43-4AEE-809F-CDC3EEB97FD3}"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uptodate.com/contents/clinical-presentation-and-diagnosis-of-obstructive-sleep-apnea-in-adults/abstract/125,126"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www.uptodate.com/contents/clinical-presentation-and-diagnosis-of-obstructive-sleep-apnea-in-adults/abstract/126"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E4E27EA7-AE43-4AEE-809F-CDC3EEB97FD3}" type="slidenum">
              <a:rPr lang="tr-TR" smtClean="0"/>
              <a:pPr/>
              <a:t>11</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E4E27EA7-AE43-4AEE-809F-CDC3EEB97FD3}" type="slidenum">
              <a:rPr lang="tr-TR" smtClean="0"/>
              <a:pPr/>
              <a:t>15</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E4E27EA7-AE43-4AEE-809F-CDC3EEB97FD3}" type="slidenum">
              <a:rPr lang="tr-TR" smtClean="0"/>
              <a:pPr/>
              <a:t>16</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E4E27EA7-AE43-4AEE-809F-CDC3EEB97FD3}" type="slidenum">
              <a:rPr lang="tr-TR" smtClean="0"/>
              <a:pPr/>
              <a:t>21</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Uyku ile ilgili anketlerde, uyku kalitesi, uyku bozukluğu semptomları, uyku bozukluğu risk faktörleri ve uyku sorunlarına bağlı olası komplikasyonlar sorgulanmaktadır. Uyku merkezlerinin kendi geliştirdiği anketlerin yanında kabul görmüş uluslararası anketler de bulunmaktadır.</a:t>
            </a:r>
            <a:endParaRPr lang="tr-TR" dirty="0"/>
          </a:p>
        </p:txBody>
      </p:sp>
      <p:sp>
        <p:nvSpPr>
          <p:cNvPr id="4" name="3 Slayt Numarası Yer Tutucusu"/>
          <p:cNvSpPr>
            <a:spLocks noGrp="1"/>
          </p:cNvSpPr>
          <p:nvPr>
            <p:ph type="sldNum" sz="quarter" idx="10"/>
          </p:nvPr>
        </p:nvSpPr>
        <p:spPr/>
        <p:txBody>
          <a:bodyPr/>
          <a:lstStyle/>
          <a:p>
            <a:fld id="{E4E27EA7-AE43-4AEE-809F-CDC3EEB97FD3}" type="slidenum">
              <a:rPr lang="tr-TR" smtClean="0"/>
              <a:pPr/>
              <a:t>33</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0" i="0" kern="1200" dirty="0" err="1" smtClean="0">
                <a:solidFill>
                  <a:schemeClr val="tx1"/>
                </a:solidFill>
                <a:latin typeface="+mn-lt"/>
                <a:ea typeface="+mn-ea"/>
                <a:cs typeface="+mn-cs"/>
              </a:rPr>
              <a:t>Asemptomatik</a:t>
            </a:r>
            <a:r>
              <a:rPr lang="tr-TR" sz="1200" b="0" i="0" kern="1200" dirty="0" smtClean="0">
                <a:solidFill>
                  <a:schemeClr val="tx1"/>
                </a:solidFill>
                <a:latin typeface="+mn-lt"/>
                <a:ea typeface="+mn-ea"/>
                <a:cs typeface="+mn-cs"/>
              </a:rPr>
              <a:t> hastalarda bir tarama aracı olarak sınırlı kullanımlarını vurgulayan Amerika Birleşik Devletleri Önleyici Hizmetler Görev Gücü (USPSTF), OSA ile ilgili tarama anketlerinin veya tahmin araçlarının doğruluğunu değerlendiren 110 çalışmayı gözden geçirdi. USPSTF, bazı araçlar şiddetli OUA varlığını öngörebilse de, bu çalışmaların yüksek riskli bireylerde gerçekleştirildiğini ve bunların gerçek tarama araçları olarak daha az kullanışlı hale geldiğini bulmuştur [ </a:t>
            </a:r>
            <a:r>
              <a:rPr lang="tr-TR" sz="1200" b="0" i="0" u="none" strike="noStrike" kern="1200" dirty="0" smtClean="0">
                <a:solidFill>
                  <a:schemeClr val="tx1"/>
                </a:solidFill>
                <a:latin typeface="+mn-lt"/>
                <a:ea typeface="+mn-ea"/>
                <a:cs typeface="+mn-cs"/>
                <a:hlinkClick r:id="rId3"/>
              </a:rPr>
              <a:t>125,126</a:t>
            </a:r>
            <a:r>
              <a:rPr lang="tr-TR" sz="1200" b="0" i="0" kern="1200" dirty="0" smtClean="0">
                <a:solidFill>
                  <a:schemeClr val="tx1"/>
                </a:solidFill>
                <a:latin typeface="+mn-lt"/>
                <a:ea typeface="+mn-ea"/>
                <a:cs typeface="+mn-cs"/>
              </a:rPr>
              <a:t> ]. Ek olarak, </a:t>
            </a:r>
            <a:r>
              <a:rPr lang="tr-TR" sz="1200" b="0" i="0" kern="1200" dirty="0" err="1" smtClean="0">
                <a:solidFill>
                  <a:schemeClr val="tx1"/>
                </a:solidFill>
                <a:latin typeface="+mn-lt"/>
                <a:ea typeface="+mn-ea"/>
                <a:cs typeface="+mn-cs"/>
              </a:rPr>
              <a:t>asemptomatik</a:t>
            </a:r>
            <a:r>
              <a:rPr lang="tr-TR" sz="1200" b="0" i="0" kern="1200" dirty="0" smtClean="0">
                <a:solidFill>
                  <a:schemeClr val="tx1"/>
                </a:solidFill>
                <a:latin typeface="+mn-lt"/>
                <a:ea typeface="+mn-ea"/>
                <a:cs typeface="+mn-cs"/>
              </a:rPr>
              <a:t> bireylerde tarama ile tarama yapılmamasını karşılaştıran hiçbir </a:t>
            </a:r>
            <a:r>
              <a:rPr lang="tr-TR" sz="1200" b="0" i="0" kern="1200" dirty="0" err="1" smtClean="0">
                <a:solidFill>
                  <a:schemeClr val="tx1"/>
                </a:solidFill>
                <a:latin typeface="+mn-lt"/>
                <a:ea typeface="+mn-ea"/>
                <a:cs typeface="+mn-cs"/>
              </a:rPr>
              <a:t>randomize</a:t>
            </a:r>
            <a:r>
              <a:rPr lang="tr-TR" sz="1200" b="0" i="0" kern="1200" dirty="0" smtClean="0">
                <a:solidFill>
                  <a:schemeClr val="tx1"/>
                </a:solidFill>
                <a:latin typeface="+mn-lt"/>
                <a:ea typeface="+mn-ea"/>
                <a:cs typeface="+mn-cs"/>
              </a:rPr>
              <a:t> çalışma ve bunların kullanımıyla bağlantılı olarak daha iyi sonuçlar bildiren hiçbir çalışma yoktu. USPSTF, toplumdaki </a:t>
            </a:r>
            <a:r>
              <a:rPr lang="tr-TR" sz="1200" b="0" i="0" kern="1200" dirty="0" err="1" smtClean="0">
                <a:solidFill>
                  <a:schemeClr val="tx1"/>
                </a:solidFill>
                <a:latin typeface="+mn-lt"/>
                <a:ea typeface="+mn-ea"/>
                <a:cs typeface="+mn-cs"/>
              </a:rPr>
              <a:t>asemptomatik</a:t>
            </a:r>
            <a:r>
              <a:rPr lang="tr-TR" sz="1200" b="0" i="0" kern="1200" dirty="0" smtClean="0">
                <a:solidFill>
                  <a:schemeClr val="tx1"/>
                </a:solidFill>
                <a:latin typeface="+mn-lt"/>
                <a:ea typeface="+mn-ea"/>
                <a:cs typeface="+mn-cs"/>
              </a:rPr>
              <a:t> bireylerde OSA taraması için bu araçların kullanımına ilişkin bir öneride bulunmak için yeterli kanıt olmadığı sonucuna varmıştır [</a:t>
            </a:r>
            <a:r>
              <a:rPr lang="tr-TR" sz="1200" b="0" i="0" u="none" strike="noStrike" kern="1200" dirty="0" smtClean="0">
                <a:solidFill>
                  <a:schemeClr val="tx1"/>
                </a:solidFill>
                <a:latin typeface="+mn-lt"/>
                <a:ea typeface="+mn-ea"/>
                <a:cs typeface="+mn-cs"/>
                <a:hlinkClick r:id="rId4"/>
              </a:rPr>
              <a:t>126</a:t>
            </a:r>
            <a:r>
              <a:rPr lang="tr-TR" sz="1200" b="0" i="0" kern="1200" dirty="0" smtClean="0">
                <a:solidFill>
                  <a:schemeClr val="tx1"/>
                </a:solidFill>
                <a:latin typeface="+mn-lt"/>
                <a:ea typeface="+mn-ea"/>
                <a:cs typeface="+mn-cs"/>
              </a:rPr>
              <a:t> ]. Benzer nedenlerle AASM, </a:t>
            </a:r>
            <a:r>
              <a:rPr lang="tr-TR" sz="1200" b="0" i="0" kern="1200" dirty="0" err="1" smtClean="0">
                <a:solidFill>
                  <a:schemeClr val="tx1"/>
                </a:solidFill>
                <a:latin typeface="+mn-lt"/>
                <a:ea typeface="+mn-ea"/>
                <a:cs typeface="+mn-cs"/>
              </a:rPr>
              <a:t>asemptomatik</a:t>
            </a:r>
            <a:r>
              <a:rPr lang="tr-TR" sz="1200" b="0" i="0" kern="1200" dirty="0" smtClean="0">
                <a:solidFill>
                  <a:schemeClr val="tx1"/>
                </a:solidFill>
                <a:latin typeface="+mn-lt"/>
                <a:ea typeface="+mn-ea"/>
                <a:cs typeface="+mn-cs"/>
              </a:rPr>
              <a:t> hastaları OSA için taramak için bu araçların kullanılmamasını da destekler </a:t>
            </a:r>
            <a:endParaRPr lang="tr-TR" dirty="0"/>
          </a:p>
        </p:txBody>
      </p:sp>
      <p:sp>
        <p:nvSpPr>
          <p:cNvPr id="4" name="3 Slayt Numarası Yer Tutucusu"/>
          <p:cNvSpPr>
            <a:spLocks noGrp="1"/>
          </p:cNvSpPr>
          <p:nvPr>
            <p:ph type="sldNum" sz="quarter" idx="10"/>
          </p:nvPr>
        </p:nvSpPr>
        <p:spPr/>
        <p:txBody>
          <a:bodyPr/>
          <a:lstStyle/>
          <a:p>
            <a:fld id="{E4E27EA7-AE43-4AEE-809F-CDC3EEB97FD3}" type="slidenum">
              <a:rPr lang="tr-TR" smtClean="0"/>
              <a:pPr/>
              <a:t>34</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Epworth</a:t>
            </a:r>
            <a:r>
              <a:rPr lang="tr-TR" dirty="0" smtClean="0"/>
              <a:t> uykululuk testinin Türkçe </a:t>
            </a:r>
            <a:r>
              <a:rPr lang="tr-TR" dirty="0" err="1" smtClean="0"/>
              <a:t>validasyon</a:t>
            </a:r>
            <a:r>
              <a:rPr lang="tr-TR" dirty="0" smtClean="0"/>
              <a:t> çalışması yapılmış ve Türkçe versiyonunun gündüz uyku halini göstermede etkin olduğu bildirilmiştir.</a:t>
            </a:r>
            <a:endParaRPr lang="tr-TR" dirty="0"/>
          </a:p>
        </p:txBody>
      </p:sp>
      <p:sp>
        <p:nvSpPr>
          <p:cNvPr id="4" name="3 Slayt Numarası Yer Tutucusu"/>
          <p:cNvSpPr>
            <a:spLocks noGrp="1"/>
          </p:cNvSpPr>
          <p:nvPr>
            <p:ph type="sldNum" sz="quarter" idx="10"/>
          </p:nvPr>
        </p:nvSpPr>
        <p:spPr/>
        <p:txBody>
          <a:bodyPr/>
          <a:lstStyle/>
          <a:p>
            <a:fld id="{E4E27EA7-AE43-4AEE-809F-CDC3EEB97FD3}" type="slidenum">
              <a:rPr lang="tr-TR" smtClean="0"/>
              <a:pPr/>
              <a:t>35</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E4E27EA7-AE43-4AEE-809F-CDC3EEB97FD3}" type="slidenum">
              <a:rPr lang="tr-TR" smtClean="0"/>
              <a:pPr/>
              <a:t>39</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18.06.2022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18.06.2022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18.06.2022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18.06.2022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18.06.2022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18.06.2022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18.06.2022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18.06.2022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18.06.2022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18.06.2022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18.06.2022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18.06.2022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turkailehekderg.org/" TargetMode="External"/><Relationship Id="rId2" Type="http://schemas.openxmlformats.org/officeDocument/2006/relationships/hyperlink" Target="https://www.uptodate.com/contents/clinical-presentation-and-diagnosis-of-obstructive-sleep-apnea-in-adults?search=osas&amp;source=search_result&amp;selectedTitle=1~150&amp;usage_type=default&amp;display_rank=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OLGU</a:t>
            </a:r>
            <a:endParaRPr lang="tr-TR" dirty="0"/>
          </a:p>
        </p:txBody>
      </p:sp>
      <p:sp>
        <p:nvSpPr>
          <p:cNvPr id="3" name="2 İçerik Yer Tutucusu"/>
          <p:cNvSpPr>
            <a:spLocks noGrp="1"/>
          </p:cNvSpPr>
          <p:nvPr>
            <p:ph idx="1"/>
          </p:nvPr>
        </p:nvSpPr>
        <p:spPr/>
        <p:txBody>
          <a:bodyPr>
            <a:normAutofit lnSpcReduction="10000"/>
          </a:bodyPr>
          <a:lstStyle/>
          <a:p>
            <a:r>
              <a:rPr lang="tr-TR" sz="2800" dirty="0" smtClean="0"/>
              <a:t>45 yaş ,erkek , öğretmen  </a:t>
            </a:r>
          </a:p>
          <a:p>
            <a:r>
              <a:rPr lang="tr-TR" sz="2800" dirty="0" smtClean="0"/>
              <a:t>Gündüz aşırı uyku hali ,kronik yorgunluk ,ders anlatırken uyuklama ,dalgınlık </a:t>
            </a:r>
            <a:r>
              <a:rPr lang="tr-TR" sz="2800" dirty="0" err="1" smtClean="0"/>
              <a:t>sikayetiyle</a:t>
            </a:r>
            <a:r>
              <a:rPr lang="tr-TR" sz="2800" dirty="0" smtClean="0"/>
              <a:t> başvurdu </a:t>
            </a:r>
          </a:p>
          <a:p>
            <a:r>
              <a:rPr lang="tr-TR" sz="2800" dirty="0" smtClean="0"/>
              <a:t>Hastanın  </a:t>
            </a:r>
            <a:r>
              <a:rPr lang="tr-TR" sz="2800" dirty="0" smtClean="0"/>
              <a:t>eşinden  alınan </a:t>
            </a:r>
            <a:r>
              <a:rPr lang="tr-TR" sz="2800" dirty="0" err="1" smtClean="0"/>
              <a:t>anamnezde</a:t>
            </a:r>
            <a:r>
              <a:rPr lang="tr-TR" sz="2800" dirty="0" smtClean="0"/>
              <a:t> hastanın yüksek sesle horlamasının olduğu ,uyku sırasında sık uyanmalarının olduğunu belirtti</a:t>
            </a:r>
            <a:r>
              <a:rPr lang="tr-TR" sz="2800" dirty="0" smtClean="0"/>
              <a:t>.</a:t>
            </a:r>
          </a:p>
          <a:p>
            <a:r>
              <a:rPr lang="tr-TR" sz="2800" dirty="0" smtClean="0"/>
              <a:t>Bilinen HT (5 yıldır) DM tip 2 (3 yıldır ) hastalıkları var </a:t>
            </a:r>
          </a:p>
          <a:p>
            <a:r>
              <a:rPr lang="tr-TR" sz="2800" dirty="0" smtClean="0"/>
              <a:t>Düzenli kullandığı ilaçlar :</a:t>
            </a:r>
            <a:r>
              <a:rPr lang="tr-TR" sz="2800" dirty="0" err="1" smtClean="0"/>
              <a:t>co</a:t>
            </a:r>
            <a:r>
              <a:rPr lang="tr-TR" sz="2800" dirty="0" smtClean="0"/>
              <a:t>-</a:t>
            </a:r>
            <a:r>
              <a:rPr lang="tr-TR" sz="2800" dirty="0" err="1" smtClean="0"/>
              <a:t>diovan</a:t>
            </a:r>
            <a:r>
              <a:rPr lang="tr-TR" sz="2800" dirty="0" smtClean="0"/>
              <a:t> 1x1 </a:t>
            </a:r>
            <a:r>
              <a:rPr lang="tr-TR" sz="2800" dirty="0" err="1" smtClean="0"/>
              <a:t>diaformin</a:t>
            </a:r>
            <a:r>
              <a:rPr lang="tr-TR" sz="2800" dirty="0" smtClean="0"/>
              <a:t> 1000 mg 1x1 </a:t>
            </a:r>
          </a:p>
          <a:p>
            <a:r>
              <a:rPr lang="tr-TR" sz="2800" dirty="0" smtClean="0"/>
              <a:t>20 </a:t>
            </a:r>
            <a:r>
              <a:rPr lang="tr-TR" sz="2800" dirty="0" err="1" smtClean="0"/>
              <a:t>pk</a:t>
            </a:r>
            <a:r>
              <a:rPr lang="tr-TR" sz="2800" dirty="0" smtClean="0"/>
              <a:t>.yıl sigara, ara ara alkol tüketimi  var </a:t>
            </a:r>
          </a:p>
          <a:p>
            <a:endParaRPr lang="tr-TR" sz="2800" dirty="0" smtClean="0"/>
          </a:p>
          <a:p>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88640"/>
            <a:ext cx="8229600" cy="1143000"/>
          </a:xfrm>
        </p:spPr>
        <p:txBody>
          <a:bodyPr>
            <a:normAutofit/>
          </a:bodyPr>
          <a:lstStyle/>
          <a:p>
            <a:r>
              <a:rPr lang="tr-TR" dirty="0" smtClean="0"/>
              <a:t>Tanım</a:t>
            </a:r>
            <a:endParaRPr lang="tr-TR" dirty="0"/>
          </a:p>
        </p:txBody>
      </p:sp>
      <p:sp>
        <p:nvSpPr>
          <p:cNvPr id="3" name="2 İçerik Yer Tutucusu"/>
          <p:cNvSpPr>
            <a:spLocks noGrp="1"/>
          </p:cNvSpPr>
          <p:nvPr>
            <p:ph idx="1"/>
          </p:nvPr>
        </p:nvSpPr>
        <p:spPr/>
        <p:txBody>
          <a:bodyPr/>
          <a:lstStyle/>
          <a:p>
            <a:pPr marL="342900" lvl="1" indent="-342900">
              <a:buFont typeface="Arial" pitchFamily="34" charset="0"/>
              <a:buChar char="•"/>
            </a:pPr>
            <a:r>
              <a:rPr lang="tr-TR" dirty="0" smtClean="0"/>
              <a:t>OSAS  </a:t>
            </a:r>
            <a:r>
              <a:rPr lang="tr-TR" dirty="0" smtClean="0"/>
              <a:t>3 ana kriterden </a:t>
            </a:r>
            <a:r>
              <a:rPr lang="tr-TR" dirty="0" smtClean="0"/>
              <a:t>oluşmaktadır </a:t>
            </a:r>
            <a:r>
              <a:rPr lang="tr-TR" dirty="0" smtClean="0"/>
              <a:t>;</a:t>
            </a:r>
          </a:p>
          <a:p>
            <a:pPr marL="742950" lvl="2" indent="-342900">
              <a:buNone/>
            </a:pPr>
            <a:r>
              <a:rPr lang="tr-TR" sz="2000" dirty="0" smtClean="0"/>
              <a:t>-</a:t>
            </a:r>
            <a:r>
              <a:rPr lang="tr-TR" sz="2000" dirty="0" err="1" smtClean="0"/>
              <a:t>Obstruktif</a:t>
            </a:r>
            <a:r>
              <a:rPr lang="tr-TR" sz="2000" dirty="0" smtClean="0"/>
              <a:t> </a:t>
            </a:r>
            <a:r>
              <a:rPr lang="tr-TR" sz="2000" dirty="0" err="1" smtClean="0"/>
              <a:t>apneler</a:t>
            </a:r>
            <a:r>
              <a:rPr lang="tr-TR" sz="2000" dirty="0" smtClean="0"/>
              <a:t> ,</a:t>
            </a:r>
            <a:r>
              <a:rPr lang="tr-TR" sz="2000" dirty="0" err="1" smtClean="0"/>
              <a:t>hipoapne</a:t>
            </a:r>
            <a:r>
              <a:rPr lang="tr-TR" sz="2000" dirty="0" smtClean="0"/>
              <a:t> </a:t>
            </a:r>
            <a:r>
              <a:rPr lang="tr-TR" sz="2000" dirty="0" smtClean="0"/>
              <a:t>veya solunum </a:t>
            </a:r>
            <a:r>
              <a:rPr lang="tr-TR" sz="2000" dirty="0" smtClean="0"/>
              <a:t>ç</a:t>
            </a:r>
            <a:r>
              <a:rPr lang="tr-TR" sz="2000" dirty="0" smtClean="0"/>
              <a:t>abasıyla</a:t>
            </a:r>
            <a:endParaRPr lang="tr-TR" sz="2000" dirty="0" smtClean="0"/>
          </a:p>
          <a:p>
            <a:pPr marL="742950" lvl="2" indent="-342900">
              <a:buNone/>
            </a:pPr>
            <a:r>
              <a:rPr lang="tr-TR" sz="2000" dirty="0" smtClean="0"/>
              <a:t>uyanmalar</a:t>
            </a:r>
          </a:p>
          <a:p>
            <a:pPr marL="742950" lvl="2" indent="-342900">
              <a:buNone/>
            </a:pPr>
            <a:endParaRPr lang="tr-TR" sz="2000" dirty="0" smtClean="0"/>
          </a:p>
          <a:p>
            <a:pPr marL="742950" lvl="2" indent="-342900">
              <a:buNone/>
            </a:pPr>
            <a:r>
              <a:rPr lang="tr-TR" sz="2000" dirty="0" smtClean="0"/>
              <a:t>-</a:t>
            </a:r>
            <a:r>
              <a:rPr lang="tr-TR" sz="2000" dirty="0" smtClean="0"/>
              <a:t>Kötü uyku kalitesiyle ilişkili gündüz semptomları </a:t>
            </a:r>
          </a:p>
          <a:p>
            <a:pPr marL="742950" lvl="2" indent="-342900">
              <a:buNone/>
            </a:pPr>
            <a:r>
              <a:rPr lang="tr-TR" sz="2000" dirty="0" smtClean="0"/>
              <a:t> (uykusuzluk </a:t>
            </a:r>
            <a:r>
              <a:rPr lang="tr-TR" sz="2000" dirty="0" smtClean="0"/>
              <a:t>,yorgunluk,konsantrasyonda azalma…)</a:t>
            </a:r>
          </a:p>
          <a:p>
            <a:pPr marL="742950" lvl="2" indent="-342900">
              <a:buNone/>
            </a:pPr>
            <a:endParaRPr lang="tr-TR" sz="2000" dirty="0" smtClean="0"/>
          </a:p>
          <a:p>
            <a:pPr marL="742950" lvl="2" indent="-342900">
              <a:buNone/>
            </a:pPr>
            <a:r>
              <a:rPr lang="tr-TR" sz="2000" dirty="0" smtClean="0"/>
              <a:t>-Uykuda rahatsızlık semptomları (horlama,homurdanma ,</a:t>
            </a:r>
            <a:r>
              <a:rPr lang="tr-TR" sz="2000" dirty="0" smtClean="0"/>
              <a:t>huzursuzluk…)</a:t>
            </a:r>
            <a:endParaRPr lang="tr-TR" sz="2000" dirty="0" smtClean="0"/>
          </a:p>
          <a:p>
            <a:pPr marL="742950" lvl="2" indent="-342900">
              <a:buNone/>
            </a:pPr>
            <a:endParaRPr lang="tr-TR" sz="2000" dirty="0" smtClean="0"/>
          </a:p>
          <a:p>
            <a:pPr marL="742950" lvl="2" indent="-342900">
              <a:buNone/>
            </a:pPr>
            <a:endParaRPr lang="tr-TR" dirty="0" smtClean="0"/>
          </a:p>
          <a:p>
            <a:endParaRPr lang="tr-T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Tanım</a:t>
            </a:r>
            <a:endParaRPr lang="tr-TR" dirty="0"/>
          </a:p>
        </p:txBody>
      </p:sp>
      <p:sp>
        <p:nvSpPr>
          <p:cNvPr id="3" name="2 İçerik Yer Tutucusu"/>
          <p:cNvSpPr>
            <a:spLocks noGrp="1"/>
          </p:cNvSpPr>
          <p:nvPr>
            <p:ph idx="1"/>
          </p:nvPr>
        </p:nvSpPr>
        <p:spPr>
          <a:xfrm>
            <a:off x="457200" y="1484784"/>
            <a:ext cx="8229600" cy="4641379"/>
          </a:xfrm>
        </p:spPr>
        <p:txBody>
          <a:bodyPr/>
          <a:lstStyle/>
          <a:p>
            <a:pPr lvl="1">
              <a:buFont typeface="Arial" pitchFamily="34" charset="0"/>
              <a:buChar char="•"/>
            </a:pPr>
            <a:r>
              <a:rPr lang="tr-TR" sz="2000" dirty="0" smtClean="0">
                <a:solidFill>
                  <a:schemeClr val="tx1">
                    <a:lumMod val="85000"/>
                    <a:lumOff val="15000"/>
                  </a:schemeClr>
                </a:solidFill>
              </a:rPr>
              <a:t>APNE:</a:t>
            </a:r>
            <a:endParaRPr lang="tr-TR" sz="2000" dirty="0" smtClean="0">
              <a:solidFill>
                <a:schemeClr val="tx1">
                  <a:lumMod val="85000"/>
                  <a:lumOff val="15000"/>
                </a:schemeClr>
              </a:solidFill>
            </a:endParaRPr>
          </a:p>
          <a:p>
            <a:pPr lvl="1">
              <a:buNone/>
            </a:pPr>
            <a:r>
              <a:rPr lang="tr-TR" sz="2000" dirty="0" smtClean="0">
                <a:solidFill>
                  <a:schemeClr val="tx1">
                    <a:lumMod val="85000"/>
                    <a:lumOff val="15000"/>
                  </a:schemeClr>
                </a:solidFill>
              </a:rPr>
              <a:t>   </a:t>
            </a:r>
            <a:r>
              <a:rPr lang="tr-TR" sz="2000" dirty="0" smtClean="0">
                <a:solidFill>
                  <a:schemeClr val="tx1">
                    <a:lumMod val="85000"/>
                    <a:lumOff val="15000"/>
                  </a:schemeClr>
                </a:solidFill>
              </a:rPr>
              <a:t>  </a:t>
            </a:r>
            <a:r>
              <a:rPr lang="tr-TR" sz="2000" dirty="0" smtClean="0">
                <a:solidFill>
                  <a:schemeClr val="tx1">
                    <a:lumMod val="85000"/>
                    <a:lumOff val="15000"/>
                  </a:schemeClr>
                </a:solidFill>
              </a:rPr>
              <a:t>- </a:t>
            </a:r>
            <a:r>
              <a:rPr lang="tr-TR" sz="1800" dirty="0" smtClean="0">
                <a:solidFill>
                  <a:schemeClr val="tx1">
                    <a:lumMod val="85000"/>
                    <a:lumOff val="15000"/>
                  </a:schemeClr>
                </a:solidFill>
              </a:rPr>
              <a:t>10 saniye veya daha uzun süre ile ağız </a:t>
            </a:r>
            <a:r>
              <a:rPr lang="tr-TR" sz="1800" dirty="0" smtClean="0">
                <a:solidFill>
                  <a:schemeClr val="tx1">
                    <a:lumMod val="85000"/>
                    <a:lumOff val="15000"/>
                  </a:schemeClr>
                </a:solidFill>
              </a:rPr>
              <a:t>ve </a:t>
            </a:r>
            <a:r>
              <a:rPr lang="tr-TR" sz="1800" dirty="0" smtClean="0">
                <a:solidFill>
                  <a:schemeClr val="tx1">
                    <a:lumMod val="85000"/>
                    <a:lumOff val="15000"/>
                  </a:schemeClr>
                </a:solidFill>
              </a:rPr>
              <a:t>burunda hava akımının %90 veya daha fazla azalmasıdır</a:t>
            </a:r>
            <a:r>
              <a:rPr lang="tr-TR" sz="1800" dirty="0" smtClean="0">
                <a:solidFill>
                  <a:schemeClr val="tx1">
                    <a:lumMod val="85000"/>
                    <a:lumOff val="15000"/>
                  </a:schemeClr>
                </a:solidFill>
              </a:rPr>
              <a:t>.</a:t>
            </a:r>
            <a:endParaRPr lang="tr-TR" sz="2000" dirty="0" smtClean="0">
              <a:solidFill>
                <a:schemeClr val="tx1">
                  <a:lumMod val="85000"/>
                  <a:lumOff val="15000"/>
                </a:schemeClr>
              </a:solidFill>
            </a:endParaRPr>
          </a:p>
          <a:p>
            <a:pPr lvl="1">
              <a:buFont typeface="Arial" pitchFamily="34" charset="0"/>
              <a:buChar char="•"/>
            </a:pPr>
            <a:r>
              <a:rPr lang="tr-TR" sz="2000" dirty="0" smtClean="0">
                <a:solidFill>
                  <a:schemeClr val="tx1">
                    <a:lumMod val="85000"/>
                    <a:lumOff val="15000"/>
                  </a:schemeClr>
                </a:solidFill>
              </a:rPr>
              <a:t>HİPOAPNE</a:t>
            </a:r>
            <a:r>
              <a:rPr lang="tr-TR" sz="2000" dirty="0" smtClean="0">
                <a:solidFill>
                  <a:schemeClr val="tx1">
                    <a:lumMod val="85000"/>
                    <a:lumOff val="15000"/>
                  </a:schemeClr>
                </a:solidFill>
              </a:rPr>
              <a:t>:</a:t>
            </a:r>
          </a:p>
          <a:p>
            <a:pPr lvl="1">
              <a:buNone/>
            </a:pPr>
            <a:r>
              <a:rPr lang="tr-TR" sz="2000" dirty="0" smtClean="0">
                <a:solidFill>
                  <a:schemeClr val="tx1">
                    <a:lumMod val="85000"/>
                    <a:lumOff val="15000"/>
                  </a:schemeClr>
                </a:solidFill>
              </a:rPr>
              <a:t>   </a:t>
            </a:r>
            <a:r>
              <a:rPr lang="tr-TR" sz="2000" dirty="0" smtClean="0">
                <a:solidFill>
                  <a:schemeClr val="tx1">
                    <a:lumMod val="85000"/>
                    <a:lumOff val="15000"/>
                  </a:schemeClr>
                </a:solidFill>
              </a:rPr>
              <a:t>  -</a:t>
            </a:r>
            <a:r>
              <a:rPr lang="tr-TR" sz="1800" dirty="0" smtClean="0">
                <a:solidFill>
                  <a:schemeClr val="tx1">
                    <a:lumMod val="85000"/>
                    <a:lumOff val="15000"/>
                  </a:schemeClr>
                </a:solidFill>
              </a:rPr>
              <a:t>1O saniye veya daha uzun süre, </a:t>
            </a:r>
            <a:r>
              <a:rPr lang="tr-TR" sz="1800" dirty="0" smtClean="0">
                <a:solidFill>
                  <a:schemeClr val="tx1">
                    <a:lumMod val="85000"/>
                    <a:lumOff val="15000"/>
                  </a:schemeClr>
                </a:solidFill>
              </a:rPr>
              <a:t>ağız </a:t>
            </a:r>
            <a:r>
              <a:rPr lang="tr-TR" sz="1800" dirty="0" smtClean="0">
                <a:solidFill>
                  <a:schemeClr val="tx1">
                    <a:lumMod val="85000"/>
                    <a:lumOff val="15000"/>
                  </a:schemeClr>
                </a:solidFill>
              </a:rPr>
              <a:t>ve </a:t>
            </a:r>
            <a:r>
              <a:rPr lang="tr-TR" sz="1800" dirty="0" smtClean="0">
                <a:solidFill>
                  <a:schemeClr val="tx1">
                    <a:lumMod val="85000"/>
                    <a:lumOff val="15000"/>
                  </a:schemeClr>
                </a:solidFill>
              </a:rPr>
              <a:t>burunda hava </a:t>
            </a:r>
            <a:r>
              <a:rPr lang="tr-TR" sz="1800" dirty="0" smtClean="0">
                <a:solidFill>
                  <a:schemeClr val="tx1">
                    <a:lumMod val="85000"/>
                    <a:lumOff val="15000"/>
                  </a:schemeClr>
                </a:solidFill>
              </a:rPr>
              <a:t>akımında %30 azalma ile birlikte,oksijen </a:t>
            </a:r>
            <a:r>
              <a:rPr lang="tr-TR" sz="1800" dirty="0" err="1" smtClean="0">
                <a:solidFill>
                  <a:schemeClr val="tx1">
                    <a:lumMod val="85000"/>
                    <a:lumOff val="15000"/>
                  </a:schemeClr>
                </a:solidFill>
              </a:rPr>
              <a:t>satürasyonunda</a:t>
            </a:r>
            <a:r>
              <a:rPr lang="tr-TR" sz="1800" dirty="0" smtClean="0">
                <a:solidFill>
                  <a:schemeClr val="tx1">
                    <a:lumMod val="85000"/>
                    <a:lumOff val="15000"/>
                  </a:schemeClr>
                </a:solidFill>
              </a:rPr>
              <a:t> %3 düşme</a:t>
            </a:r>
            <a:r>
              <a:rPr lang="tr-TR" sz="2000" dirty="0" smtClean="0">
                <a:solidFill>
                  <a:schemeClr val="tx1">
                    <a:lumMod val="85000"/>
                    <a:lumOff val="15000"/>
                  </a:schemeClr>
                </a:solidFill>
              </a:rPr>
              <a:t>.</a:t>
            </a:r>
            <a:endParaRPr lang="tr-TR" sz="2000" dirty="0" smtClean="0">
              <a:solidFill>
                <a:schemeClr val="tx1">
                  <a:lumMod val="85000"/>
                  <a:lumOff val="15000"/>
                </a:schemeClr>
              </a:solidFill>
            </a:endParaRPr>
          </a:p>
          <a:p>
            <a:pPr lvl="1">
              <a:buFont typeface="Arial" pitchFamily="34" charset="0"/>
              <a:buChar char="•"/>
            </a:pPr>
            <a:r>
              <a:rPr lang="tr-TR" sz="2000" dirty="0" err="1" smtClean="0">
                <a:solidFill>
                  <a:schemeClr val="tx1">
                    <a:lumMod val="85000"/>
                    <a:lumOff val="15000"/>
                  </a:schemeClr>
                </a:solidFill>
              </a:rPr>
              <a:t>Apne</a:t>
            </a:r>
            <a:r>
              <a:rPr lang="tr-TR" sz="2000" dirty="0" smtClean="0">
                <a:solidFill>
                  <a:schemeClr val="tx1">
                    <a:lumMod val="85000"/>
                    <a:lumOff val="15000"/>
                  </a:schemeClr>
                </a:solidFill>
              </a:rPr>
              <a:t> </a:t>
            </a:r>
            <a:r>
              <a:rPr lang="tr-TR" sz="2000" dirty="0" err="1" smtClean="0">
                <a:solidFill>
                  <a:schemeClr val="tx1">
                    <a:lumMod val="85000"/>
                    <a:lumOff val="15000"/>
                  </a:schemeClr>
                </a:solidFill>
              </a:rPr>
              <a:t>hipoapne</a:t>
            </a:r>
            <a:r>
              <a:rPr lang="tr-TR" sz="2000" dirty="0" smtClean="0">
                <a:solidFill>
                  <a:schemeClr val="tx1">
                    <a:lumMod val="85000"/>
                    <a:lumOff val="15000"/>
                  </a:schemeClr>
                </a:solidFill>
              </a:rPr>
              <a:t> </a:t>
            </a:r>
            <a:r>
              <a:rPr lang="tr-TR" sz="2000" dirty="0" err="1" smtClean="0">
                <a:solidFill>
                  <a:schemeClr val="tx1">
                    <a:lumMod val="85000"/>
                    <a:lumOff val="15000"/>
                  </a:schemeClr>
                </a:solidFill>
              </a:rPr>
              <a:t>indexi</a:t>
            </a:r>
            <a:r>
              <a:rPr lang="tr-TR" sz="2000" dirty="0" smtClean="0">
                <a:solidFill>
                  <a:schemeClr val="tx1">
                    <a:lumMod val="85000"/>
                    <a:lumOff val="15000"/>
                  </a:schemeClr>
                </a:solidFill>
              </a:rPr>
              <a:t> (</a:t>
            </a:r>
            <a:r>
              <a:rPr lang="tr-TR" sz="2000" dirty="0" smtClean="0">
                <a:solidFill>
                  <a:schemeClr val="tx1">
                    <a:lumMod val="85000"/>
                    <a:lumOff val="15000"/>
                  </a:schemeClr>
                </a:solidFill>
              </a:rPr>
              <a:t>AHİ):</a:t>
            </a:r>
            <a:r>
              <a:rPr lang="tr-TR" sz="2000" dirty="0" smtClean="0">
                <a:solidFill>
                  <a:schemeClr val="tx1">
                    <a:lumMod val="85000"/>
                    <a:lumOff val="15000"/>
                  </a:schemeClr>
                </a:solidFill>
              </a:rPr>
              <a:t>uyku saati başına düşen </a:t>
            </a:r>
            <a:r>
              <a:rPr lang="tr-TR" sz="2000" dirty="0" err="1" smtClean="0">
                <a:solidFill>
                  <a:schemeClr val="tx1">
                    <a:lumMod val="85000"/>
                    <a:lumOff val="15000"/>
                  </a:schemeClr>
                </a:solidFill>
              </a:rPr>
              <a:t>apne</a:t>
            </a:r>
            <a:r>
              <a:rPr lang="tr-TR" sz="2000" dirty="0" smtClean="0">
                <a:solidFill>
                  <a:schemeClr val="tx1">
                    <a:lumMod val="85000"/>
                    <a:lumOff val="15000"/>
                  </a:schemeClr>
                </a:solidFill>
              </a:rPr>
              <a:t> ve </a:t>
            </a:r>
            <a:r>
              <a:rPr lang="tr-TR" sz="2000" dirty="0" err="1" smtClean="0">
                <a:solidFill>
                  <a:schemeClr val="tx1">
                    <a:lumMod val="85000"/>
                    <a:lumOff val="15000"/>
                  </a:schemeClr>
                </a:solidFill>
              </a:rPr>
              <a:t>hipoapne</a:t>
            </a:r>
            <a:r>
              <a:rPr lang="tr-TR" sz="2000" dirty="0" smtClean="0">
                <a:solidFill>
                  <a:schemeClr val="tx1">
                    <a:lumMod val="85000"/>
                    <a:lumOff val="15000"/>
                  </a:schemeClr>
                </a:solidFill>
              </a:rPr>
              <a:t> sayısıdır </a:t>
            </a:r>
          </a:p>
          <a:p>
            <a:pPr lvl="2"/>
            <a:r>
              <a:rPr lang="tr-TR" sz="1600" dirty="0" smtClean="0"/>
              <a:t>Hafif düzeyde </a:t>
            </a:r>
            <a:r>
              <a:rPr lang="tr-TR" sz="1600" dirty="0" smtClean="0"/>
              <a:t>OSAS:AHİ;5-15 </a:t>
            </a:r>
            <a:endParaRPr lang="tr-TR" sz="1600" dirty="0" smtClean="0"/>
          </a:p>
          <a:p>
            <a:pPr lvl="2"/>
            <a:r>
              <a:rPr lang="tr-TR" sz="1600" dirty="0" smtClean="0"/>
              <a:t>Orta düzeyde </a:t>
            </a:r>
            <a:r>
              <a:rPr lang="tr-TR" sz="1600" dirty="0" smtClean="0"/>
              <a:t>OSAS:AHİ,15-30</a:t>
            </a:r>
            <a:endParaRPr lang="tr-TR" sz="1600" dirty="0" smtClean="0"/>
          </a:p>
          <a:p>
            <a:pPr lvl="2"/>
            <a:r>
              <a:rPr lang="tr-TR" sz="1600" dirty="0" err="1" smtClean="0"/>
              <a:t>Agır</a:t>
            </a:r>
            <a:r>
              <a:rPr lang="tr-TR" sz="1600" dirty="0" smtClean="0"/>
              <a:t> düzeyde OSAS:AHİ&gt;30</a:t>
            </a:r>
          </a:p>
          <a:p>
            <a:pPr lvl="1">
              <a:buNone/>
            </a:pPr>
            <a:endParaRPr lang="tr-TR" sz="2000" dirty="0" smtClean="0"/>
          </a:p>
          <a:p>
            <a:pPr lvl="1">
              <a:buNone/>
            </a:pPr>
            <a:endParaRPr lang="tr-TR" sz="2000" dirty="0" smtClean="0"/>
          </a:p>
          <a:p>
            <a:pPr lvl="1">
              <a:buNone/>
            </a:pPr>
            <a:endParaRPr lang="tr-TR" sz="2000" dirty="0" smtClean="0"/>
          </a:p>
          <a:p>
            <a:pPr lvl="1">
              <a:buNone/>
            </a:pPr>
            <a:endParaRPr lang="tr-TR" sz="2000" dirty="0" smtClean="0"/>
          </a:p>
          <a:p>
            <a:pPr>
              <a:buNone/>
            </a:pPr>
            <a:endParaRPr lang="tr-T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err="1" smtClean="0"/>
              <a:t>Patogenez</a:t>
            </a:r>
            <a:endParaRPr lang="tr-TR" dirty="0"/>
          </a:p>
        </p:txBody>
      </p:sp>
      <p:sp>
        <p:nvSpPr>
          <p:cNvPr id="3" name="2 İçerik Yer Tutucusu"/>
          <p:cNvSpPr>
            <a:spLocks noGrp="1"/>
          </p:cNvSpPr>
          <p:nvPr>
            <p:ph idx="1"/>
          </p:nvPr>
        </p:nvSpPr>
        <p:spPr/>
        <p:txBody>
          <a:bodyPr>
            <a:normAutofit/>
          </a:bodyPr>
          <a:lstStyle/>
          <a:p>
            <a:r>
              <a:rPr lang="tr-TR" sz="2400" dirty="0" err="1" smtClean="0">
                <a:solidFill>
                  <a:schemeClr val="tx1">
                    <a:lumMod val="85000"/>
                    <a:lumOff val="15000"/>
                  </a:schemeClr>
                </a:solidFill>
              </a:rPr>
              <a:t>Respiratuvar</a:t>
            </a:r>
            <a:r>
              <a:rPr lang="tr-TR" sz="2400" dirty="0" smtClean="0">
                <a:solidFill>
                  <a:schemeClr val="tx1">
                    <a:lumMod val="85000"/>
                    <a:lumOff val="15000"/>
                  </a:schemeClr>
                </a:solidFill>
              </a:rPr>
              <a:t> </a:t>
            </a:r>
            <a:r>
              <a:rPr lang="tr-TR" sz="2400" dirty="0" smtClean="0">
                <a:solidFill>
                  <a:schemeClr val="tx1">
                    <a:lumMod val="85000"/>
                    <a:lumOff val="15000"/>
                  </a:schemeClr>
                </a:solidFill>
              </a:rPr>
              <a:t>efora </a:t>
            </a:r>
            <a:r>
              <a:rPr lang="tr-TR" sz="2400" dirty="0" smtClean="0">
                <a:solidFill>
                  <a:schemeClr val="tx1">
                    <a:lumMod val="85000"/>
                    <a:lumOff val="15000"/>
                  </a:schemeClr>
                </a:solidFill>
              </a:rPr>
              <a:t>rağmen </a:t>
            </a:r>
            <a:r>
              <a:rPr lang="tr-TR" sz="2400" dirty="0" smtClean="0">
                <a:solidFill>
                  <a:schemeClr val="tx1">
                    <a:lumMod val="85000"/>
                    <a:lumOff val="15000"/>
                  </a:schemeClr>
                </a:solidFill>
              </a:rPr>
              <a:t>hava yolu </a:t>
            </a:r>
            <a:r>
              <a:rPr lang="tr-TR" sz="2400" dirty="0" smtClean="0">
                <a:solidFill>
                  <a:schemeClr val="tx1">
                    <a:lumMod val="85000"/>
                    <a:lumOff val="15000"/>
                  </a:schemeClr>
                </a:solidFill>
              </a:rPr>
              <a:t>açıklığının </a:t>
            </a:r>
            <a:r>
              <a:rPr lang="tr-TR" sz="2400" dirty="0" smtClean="0">
                <a:solidFill>
                  <a:schemeClr val="tx1">
                    <a:lumMod val="85000"/>
                    <a:lumOff val="15000"/>
                  </a:schemeClr>
                </a:solidFill>
              </a:rPr>
              <a:t>kesintiye </a:t>
            </a:r>
            <a:r>
              <a:rPr lang="tr-TR" sz="2400" dirty="0" smtClean="0">
                <a:solidFill>
                  <a:schemeClr val="tx1">
                    <a:lumMod val="85000"/>
                    <a:lumOff val="15000"/>
                  </a:schemeClr>
                </a:solidFill>
              </a:rPr>
              <a:t>uğramasıdır .</a:t>
            </a:r>
            <a:endParaRPr lang="tr-TR" sz="2400" dirty="0" smtClean="0">
              <a:solidFill>
                <a:schemeClr val="tx1">
                  <a:lumMod val="85000"/>
                  <a:lumOff val="15000"/>
                </a:schemeClr>
              </a:solidFill>
            </a:endParaRPr>
          </a:p>
          <a:p>
            <a:r>
              <a:rPr lang="tr-TR" sz="2400" dirty="0" err="1" smtClean="0">
                <a:solidFill>
                  <a:schemeClr val="tx1">
                    <a:lumMod val="85000"/>
                    <a:lumOff val="15000"/>
                  </a:schemeClr>
                </a:solidFill>
              </a:rPr>
              <a:t>Farengeal</a:t>
            </a:r>
            <a:r>
              <a:rPr lang="tr-TR" sz="2400" dirty="0" smtClean="0">
                <a:solidFill>
                  <a:schemeClr val="tx1">
                    <a:lumMod val="85000"/>
                    <a:lumOff val="15000"/>
                  </a:schemeClr>
                </a:solidFill>
              </a:rPr>
              <a:t> hava yolu </a:t>
            </a:r>
            <a:r>
              <a:rPr lang="tr-TR" sz="2400" dirty="0" err="1" smtClean="0">
                <a:solidFill>
                  <a:schemeClr val="tx1">
                    <a:lumMod val="85000"/>
                    <a:lumOff val="15000"/>
                  </a:schemeClr>
                </a:solidFill>
              </a:rPr>
              <a:t>kollabe</a:t>
            </a:r>
            <a:r>
              <a:rPr lang="tr-TR" sz="2400" dirty="0" smtClean="0">
                <a:solidFill>
                  <a:schemeClr val="tx1">
                    <a:lumMod val="85000"/>
                    <a:lumOff val="15000"/>
                  </a:schemeClr>
                </a:solidFill>
              </a:rPr>
              <a:t> </a:t>
            </a:r>
            <a:r>
              <a:rPr lang="tr-TR" sz="2400" dirty="0" smtClean="0">
                <a:solidFill>
                  <a:schemeClr val="tx1">
                    <a:lumMod val="85000"/>
                    <a:lumOff val="15000"/>
                  </a:schemeClr>
                </a:solidFill>
              </a:rPr>
              <a:t>olduğunda </a:t>
            </a:r>
            <a:r>
              <a:rPr lang="tr-TR" sz="2400" dirty="0" err="1" smtClean="0">
                <a:solidFill>
                  <a:schemeClr val="tx1">
                    <a:lumMod val="85000"/>
                    <a:lumOff val="15000"/>
                  </a:schemeClr>
                </a:solidFill>
              </a:rPr>
              <a:t>apne</a:t>
            </a:r>
            <a:r>
              <a:rPr lang="tr-TR" sz="2400" dirty="0" smtClean="0">
                <a:solidFill>
                  <a:schemeClr val="tx1">
                    <a:lumMod val="85000"/>
                    <a:lumOff val="15000"/>
                  </a:schemeClr>
                </a:solidFill>
              </a:rPr>
              <a:t> görülmektedir</a:t>
            </a:r>
          </a:p>
          <a:p>
            <a:r>
              <a:rPr lang="tr-TR" sz="2400" dirty="0" err="1" smtClean="0">
                <a:solidFill>
                  <a:schemeClr val="tx1">
                    <a:lumMod val="85000"/>
                    <a:lumOff val="15000"/>
                  </a:schemeClr>
                </a:solidFill>
              </a:rPr>
              <a:t>Farengeal</a:t>
            </a:r>
            <a:r>
              <a:rPr lang="tr-TR" sz="2400" dirty="0" smtClean="0">
                <a:solidFill>
                  <a:schemeClr val="tx1">
                    <a:lumMod val="85000"/>
                    <a:lumOff val="15000"/>
                  </a:schemeClr>
                </a:solidFill>
              </a:rPr>
              <a:t> bütünlük ÜSY </a:t>
            </a:r>
            <a:r>
              <a:rPr lang="tr-TR" sz="2400" dirty="0" err="1" smtClean="0">
                <a:solidFill>
                  <a:schemeClr val="tx1">
                    <a:lumMod val="85000"/>
                    <a:lumOff val="15000"/>
                  </a:schemeClr>
                </a:solidFill>
              </a:rPr>
              <a:t>kollapsını</a:t>
            </a:r>
            <a:r>
              <a:rPr lang="tr-TR" sz="2400" dirty="0" smtClean="0">
                <a:solidFill>
                  <a:schemeClr val="tx1">
                    <a:lumMod val="85000"/>
                    <a:lumOff val="15000"/>
                  </a:schemeClr>
                </a:solidFill>
              </a:rPr>
              <a:t> önleyen </a:t>
            </a:r>
            <a:r>
              <a:rPr lang="tr-TR" sz="2400" dirty="0" err="1" smtClean="0">
                <a:solidFill>
                  <a:schemeClr val="tx1">
                    <a:lumMod val="85000"/>
                    <a:lumOff val="15000"/>
                  </a:schemeClr>
                </a:solidFill>
              </a:rPr>
              <a:t>dilatatör</a:t>
            </a:r>
            <a:r>
              <a:rPr lang="tr-TR" sz="2400" dirty="0" smtClean="0">
                <a:solidFill>
                  <a:schemeClr val="tx1">
                    <a:lumMod val="85000"/>
                    <a:lumOff val="15000"/>
                  </a:schemeClr>
                </a:solidFill>
              </a:rPr>
              <a:t> kasların etkisiyle </a:t>
            </a:r>
            <a:r>
              <a:rPr lang="tr-TR" sz="2400" dirty="0" smtClean="0">
                <a:solidFill>
                  <a:schemeClr val="tx1">
                    <a:lumMod val="85000"/>
                    <a:lumOff val="15000"/>
                  </a:schemeClr>
                </a:solidFill>
              </a:rPr>
              <a:t>sağlanır.</a:t>
            </a:r>
            <a:endParaRPr lang="tr-TR" sz="2400" dirty="0" smtClean="0">
              <a:solidFill>
                <a:schemeClr val="tx1">
                  <a:lumMod val="85000"/>
                  <a:lumOff val="15000"/>
                </a:schemeClr>
              </a:solidFill>
            </a:endParaRPr>
          </a:p>
          <a:p>
            <a:r>
              <a:rPr lang="tr-TR" sz="2400" dirty="0" smtClean="0">
                <a:solidFill>
                  <a:schemeClr val="tx1">
                    <a:lumMod val="85000"/>
                    <a:lumOff val="15000"/>
                  </a:schemeClr>
                </a:solidFill>
              </a:rPr>
              <a:t>Bu </a:t>
            </a:r>
            <a:r>
              <a:rPr lang="tr-TR" sz="2400" dirty="0" err="1" smtClean="0">
                <a:solidFill>
                  <a:schemeClr val="tx1">
                    <a:lumMod val="85000"/>
                    <a:lumOff val="15000"/>
                  </a:schemeClr>
                </a:solidFill>
              </a:rPr>
              <a:t>farengeal</a:t>
            </a:r>
            <a:r>
              <a:rPr lang="tr-TR" sz="2400" dirty="0" smtClean="0">
                <a:solidFill>
                  <a:schemeClr val="tx1">
                    <a:lumMod val="85000"/>
                    <a:lumOff val="15000"/>
                  </a:schemeClr>
                </a:solidFill>
              </a:rPr>
              <a:t> kas </a:t>
            </a:r>
            <a:r>
              <a:rPr lang="tr-TR" sz="2400" dirty="0" err="1" smtClean="0">
                <a:solidFill>
                  <a:schemeClr val="tx1">
                    <a:lumMod val="85000"/>
                    <a:lumOff val="15000"/>
                  </a:schemeClr>
                </a:solidFill>
              </a:rPr>
              <a:t>tonusu</a:t>
            </a:r>
            <a:r>
              <a:rPr lang="tr-TR" sz="2400" dirty="0" smtClean="0">
                <a:solidFill>
                  <a:schemeClr val="tx1">
                    <a:lumMod val="85000"/>
                    <a:lumOff val="15000"/>
                  </a:schemeClr>
                </a:solidFill>
              </a:rPr>
              <a:t> uyku sırasında azalır,</a:t>
            </a:r>
            <a:r>
              <a:rPr lang="tr-TR" sz="2400" dirty="0" err="1" smtClean="0">
                <a:solidFill>
                  <a:schemeClr val="tx1">
                    <a:lumMod val="85000"/>
                    <a:lumOff val="15000"/>
                  </a:schemeClr>
                </a:solidFill>
              </a:rPr>
              <a:t>türbülan</a:t>
            </a:r>
            <a:r>
              <a:rPr lang="tr-TR" sz="2400" dirty="0" smtClean="0">
                <a:solidFill>
                  <a:schemeClr val="tx1">
                    <a:lumMod val="85000"/>
                    <a:lumOff val="15000"/>
                  </a:schemeClr>
                </a:solidFill>
              </a:rPr>
              <a:t> </a:t>
            </a:r>
            <a:r>
              <a:rPr lang="tr-TR" sz="2400" dirty="0" smtClean="0">
                <a:solidFill>
                  <a:schemeClr val="tx1">
                    <a:lumMod val="85000"/>
                    <a:lumOff val="15000"/>
                  </a:schemeClr>
                </a:solidFill>
              </a:rPr>
              <a:t>h</a:t>
            </a:r>
            <a:r>
              <a:rPr lang="tr-TR" sz="2400" dirty="0" smtClean="0">
                <a:solidFill>
                  <a:schemeClr val="tx1">
                    <a:lumMod val="85000"/>
                    <a:lumOff val="15000"/>
                  </a:schemeClr>
                </a:solidFill>
              </a:rPr>
              <a:t>ava </a:t>
            </a:r>
            <a:r>
              <a:rPr lang="tr-TR" sz="2400" dirty="0" smtClean="0">
                <a:solidFill>
                  <a:schemeClr val="tx1">
                    <a:lumMod val="85000"/>
                    <a:lumOff val="15000"/>
                  </a:schemeClr>
                </a:solidFill>
              </a:rPr>
              <a:t>akımı ve horlamayla beraber anlamlı hava yolu daralmasına yol açar .</a:t>
            </a:r>
          </a:p>
          <a:p>
            <a:r>
              <a:rPr lang="tr-TR" sz="2400" dirty="0" smtClean="0">
                <a:solidFill>
                  <a:schemeClr val="tx1">
                    <a:lumMod val="85000"/>
                    <a:lumOff val="15000"/>
                  </a:schemeClr>
                </a:solidFill>
              </a:rPr>
              <a:t>Artmış </a:t>
            </a:r>
            <a:r>
              <a:rPr lang="tr-TR" sz="2400" dirty="0" err="1" smtClean="0">
                <a:solidFill>
                  <a:schemeClr val="tx1">
                    <a:lumMod val="85000"/>
                    <a:lumOff val="15000"/>
                  </a:schemeClr>
                </a:solidFill>
              </a:rPr>
              <a:t>inspiratuvar</a:t>
            </a:r>
            <a:r>
              <a:rPr lang="tr-TR" sz="2400" dirty="0" smtClean="0">
                <a:solidFill>
                  <a:schemeClr val="tx1">
                    <a:lumMod val="85000"/>
                    <a:lumOff val="15000"/>
                  </a:schemeClr>
                </a:solidFill>
              </a:rPr>
              <a:t> </a:t>
            </a:r>
            <a:r>
              <a:rPr lang="tr-TR" sz="2400" dirty="0" smtClean="0">
                <a:solidFill>
                  <a:schemeClr val="tx1">
                    <a:lumMod val="85000"/>
                    <a:lumOff val="15000"/>
                  </a:schemeClr>
                </a:solidFill>
              </a:rPr>
              <a:t>çaba ,</a:t>
            </a:r>
            <a:r>
              <a:rPr lang="tr-TR" sz="2400" dirty="0" err="1" smtClean="0">
                <a:solidFill>
                  <a:schemeClr val="tx1">
                    <a:lumMod val="85000"/>
                    <a:lumOff val="15000"/>
                  </a:schemeClr>
                </a:solidFill>
              </a:rPr>
              <a:t>arteriyel</a:t>
            </a:r>
            <a:r>
              <a:rPr lang="tr-TR" sz="2400" dirty="0" smtClean="0">
                <a:solidFill>
                  <a:schemeClr val="tx1">
                    <a:lumMod val="85000"/>
                    <a:lumOff val="15000"/>
                  </a:schemeClr>
                </a:solidFill>
              </a:rPr>
              <a:t> </a:t>
            </a:r>
            <a:r>
              <a:rPr lang="tr-TR" sz="2400" dirty="0" err="1" smtClean="0">
                <a:solidFill>
                  <a:schemeClr val="tx1">
                    <a:lumMod val="85000"/>
                    <a:lumOff val="15000"/>
                  </a:schemeClr>
                </a:solidFill>
              </a:rPr>
              <a:t>hipoksemi</a:t>
            </a:r>
            <a:r>
              <a:rPr lang="tr-TR" sz="2400" dirty="0" smtClean="0">
                <a:solidFill>
                  <a:schemeClr val="tx1">
                    <a:lumMod val="85000"/>
                    <a:lumOff val="15000"/>
                  </a:schemeClr>
                </a:solidFill>
              </a:rPr>
              <a:t> </a:t>
            </a:r>
            <a:r>
              <a:rPr lang="tr-TR" sz="2400" dirty="0" smtClean="0">
                <a:solidFill>
                  <a:schemeClr val="tx1">
                    <a:lumMod val="85000"/>
                    <a:lumOff val="15000"/>
                  </a:schemeClr>
                </a:solidFill>
              </a:rPr>
              <a:t>ve </a:t>
            </a:r>
            <a:r>
              <a:rPr lang="tr-TR" sz="2400" dirty="0" err="1" smtClean="0">
                <a:solidFill>
                  <a:schemeClr val="tx1">
                    <a:lumMod val="85000"/>
                    <a:lumOff val="15000"/>
                  </a:schemeClr>
                </a:solidFill>
              </a:rPr>
              <a:t>hiperkarbiye</a:t>
            </a:r>
            <a:r>
              <a:rPr lang="tr-TR" sz="2400" dirty="0" smtClean="0">
                <a:solidFill>
                  <a:schemeClr val="tx1">
                    <a:lumMod val="85000"/>
                    <a:lumOff val="15000"/>
                  </a:schemeClr>
                </a:solidFill>
              </a:rPr>
              <a:t> yanıt sonucu uyanma ile ÜSY </a:t>
            </a:r>
            <a:r>
              <a:rPr lang="tr-TR" sz="2400" dirty="0" err="1" smtClean="0">
                <a:solidFill>
                  <a:schemeClr val="tx1">
                    <a:lumMod val="85000"/>
                    <a:lumOff val="15000"/>
                  </a:schemeClr>
                </a:solidFill>
              </a:rPr>
              <a:t>tonusu</a:t>
            </a:r>
            <a:r>
              <a:rPr lang="tr-TR" sz="2400" dirty="0" smtClean="0">
                <a:solidFill>
                  <a:schemeClr val="tx1">
                    <a:lumMod val="85000"/>
                    <a:lumOff val="15000"/>
                  </a:schemeClr>
                </a:solidFill>
              </a:rPr>
              <a:t> yeniden </a:t>
            </a:r>
            <a:r>
              <a:rPr lang="tr-TR" sz="2400" dirty="0" err="1" smtClean="0">
                <a:solidFill>
                  <a:schemeClr val="tx1">
                    <a:lumMod val="85000"/>
                    <a:lumOff val="15000"/>
                  </a:schemeClr>
                </a:solidFill>
              </a:rPr>
              <a:t>saglanır</a:t>
            </a:r>
            <a:r>
              <a:rPr lang="tr-TR" sz="2400" dirty="0" smtClean="0">
                <a:solidFill>
                  <a:schemeClr val="tx1">
                    <a:lumMod val="85000"/>
                    <a:lumOff val="15000"/>
                  </a:schemeClr>
                </a:solidFill>
              </a:rPr>
              <a:t>. </a:t>
            </a:r>
            <a:endParaRPr lang="tr-TR" sz="2400" dirty="0" smtClean="0">
              <a:solidFill>
                <a:schemeClr val="tx1">
                  <a:lumMod val="85000"/>
                  <a:lumOff val="15000"/>
                </a:schemeClr>
              </a:solidFill>
            </a:endParaRPr>
          </a:p>
          <a:p>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Epidemiyoloji</a:t>
            </a:r>
            <a:endParaRPr lang="tr-TR" dirty="0"/>
          </a:p>
        </p:txBody>
      </p:sp>
      <p:sp>
        <p:nvSpPr>
          <p:cNvPr id="3" name="2 İçerik Yer Tutucusu"/>
          <p:cNvSpPr>
            <a:spLocks noGrp="1"/>
          </p:cNvSpPr>
          <p:nvPr>
            <p:ph idx="1"/>
          </p:nvPr>
        </p:nvSpPr>
        <p:spPr/>
        <p:txBody>
          <a:bodyPr>
            <a:normAutofit/>
          </a:bodyPr>
          <a:lstStyle/>
          <a:p>
            <a:r>
              <a:rPr lang="tr-TR" sz="2400" dirty="0" smtClean="0">
                <a:solidFill>
                  <a:schemeClr val="tx1">
                    <a:lumMod val="85000"/>
                    <a:lumOff val="15000"/>
                  </a:schemeClr>
                </a:solidFill>
              </a:rPr>
              <a:t>OSAS </a:t>
            </a:r>
            <a:r>
              <a:rPr lang="tr-TR" sz="2400" dirty="0" err="1" smtClean="0">
                <a:solidFill>
                  <a:schemeClr val="tx1">
                    <a:lumMod val="85000"/>
                    <a:lumOff val="15000"/>
                  </a:schemeClr>
                </a:solidFill>
              </a:rPr>
              <a:t>prevelansı</a:t>
            </a:r>
            <a:r>
              <a:rPr lang="tr-TR" sz="2400" dirty="0" smtClean="0">
                <a:solidFill>
                  <a:schemeClr val="tx1">
                    <a:lumMod val="85000"/>
                    <a:lumOff val="15000"/>
                  </a:schemeClr>
                </a:solidFill>
              </a:rPr>
              <a:t>,çalışmanın </a:t>
            </a:r>
            <a:r>
              <a:rPr lang="tr-TR" sz="2400" dirty="0" smtClean="0">
                <a:solidFill>
                  <a:schemeClr val="tx1">
                    <a:lumMod val="85000"/>
                    <a:lumOff val="15000"/>
                  </a:schemeClr>
                </a:solidFill>
              </a:rPr>
              <a:t>yapıldığı </a:t>
            </a:r>
            <a:r>
              <a:rPr lang="tr-TR" sz="2400" dirty="0" smtClean="0">
                <a:solidFill>
                  <a:schemeClr val="tx1">
                    <a:lumMod val="85000"/>
                    <a:lumOff val="15000"/>
                  </a:schemeClr>
                </a:solidFill>
              </a:rPr>
              <a:t>grubun özelliklerine göre </a:t>
            </a:r>
            <a:r>
              <a:rPr lang="tr-TR" sz="2400" dirty="0" err="1" smtClean="0">
                <a:solidFill>
                  <a:schemeClr val="tx1">
                    <a:lumMod val="85000"/>
                    <a:lumOff val="15000"/>
                  </a:schemeClr>
                </a:solidFill>
              </a:rPr>
              <a:t>degişkenlik</a:t>
            </a:r>
            <a:r>
              <a:rPr lang="tr-TR" sz="2400" dirty="0" smtClean="0">
                <a:solidFill>
                  <a:schemeClr val="tx1">
                    <a:lumMod val="85000"/>
                    <a:lumOff val="15000"/>
                  </a:schemeClr>
                </a:solidFill>
              </a:rPr>
              <a:t> göstermektedir</a:t>
            </a:r>
            <a:r>
              <a:rPr lang="tr-TR" sz="2400" dirty="0" smtClean="0">
                <a:solidFill>
                  <a:schemeClr val="tx1">
                    <a:lumMod val="85000"/>
                    <a:lumOff val="15000"/>
                  </a:schemeClr>
                </a:solidFill>
              </a:rPr>
              <a:t>.</a:t>
            </a:r>
          </a:p>
          <a:p>
            <a:endParaRPr lang="tr-TR" sz="2400" dirty="0" smtClean="0">
              <a:solidFill>
                <a:schemeClr val="tx1">
                  <a:lumMod val="85000"/>
                  <a:lumOff val="15000"/>
                </a:schemeClr>
              </a:solidFill>
            </a:endParaRPr>
          </a:p>
          <a:p>
            <a:r>
              <a:rPr lang="tr-TR" sz="2400" dirty="0" smtClean="0">
                <a:solidFill>
                  <a:schemeClr val="tx1">
                    <a:lumMod val="85000"/>
                    <a:lumOff val="15000"/>
                  </a:schemeClr>
                </a:solidFill>
              </a:rPr>
              <a:t>OUA en çok yaşlı erkekler arasında yaygındır, ancak kadınları ve çocukları da etkileyebilir. Menopozdan sonra </a:t>
            </a:r>
            <a:r>
              <a:rPr lang="tr-TR" sz="2400" dirty="0" err="1" smtClean="0">
                <a:solidFill>
                  <a:schemeClr val="tx1">
                    <a:lumMod val="85000"/>
                    <a:lumOff val="15000"/>
                  </a:schemeClr>
                </a:solidFill>
              </a:rPr>
              <a:t>insidans</a:t>
            </a:r>
            <a:r>
              <a:rPr lang="tr-TR" sz="2400" dirty="0" smtClean="0">
                <a:solidFill>
                  <a:schemeClr val="tx1">
                    <a:lumMod val="85000"/>
                    <a:lumOff val="15000"/>
                  </a:schemeClr>
                </a:solidFill>
              </a:rPr>
              <a:t> artar</a:t>
            </a:r>
            <a:r>
              <a:rPr lang="tr-TR" sz="2400" dirty="0" smtClean="0">
                <a:solidFill>
                  <a:schemeClr val="tx1">
                    <a:lumMod val="85000"/>
                    <a:lumOff val="15000"/>
                  </a:schemeClr>
                </a:solidFill>
              </a:rPr>
              <a:t>.</a:t>
            </a:r>
          </a:p>
          <a:p>
            <a:endParaRPr lang="tr-TR" sz="2400" dirty="0" smtClean="0">
              <a:solidFill>
                <a:schemeClr val="tx1">
                  <a:lumMod val="85000"/>
                  <a:lumOff val="15000"/>
                </a:schemeClr>
              </a:solidFill>
            </a:endParaRPr>
          </a:p>
          <a:p>
            <a:r>
              <a:rPr lang="tr-TR" sz="2400" dirty="0" smtClean="0">
                <a:solidFill>
                  <a:schemeClr val="tx1">
                    <a:lumMod val="85000"/>
                    <a:lumOff val="15000"/>
                  </a:schemeClr>
                </a:solidFill>
              </a:rPr>
              <a:t>Genel erişkin </a:t>
            </a:r>
            <a:r>
              <a:rPr lang="tr-TR" sz="2400" dirty="0" smtClean="0">
                <a:solidFill>
                  <a:schemeClr val="tx1">
                    <a:lumMod val="85000"/>
                    <a:lumOff val="15000"/>
                  </a:schemeClr>
                </a:solidFill>
              </a:rPr>
              <a:t>popülasyonda</a:t>
            </a:r>
            <a:r>
              <a:rPr lang="tr-TR" sz="2400" dirty="0" smtClean="0">
                <a:solidFill>
                  <a:schemeClr val="tx1">
                    <a:lumMod val="85000"/>
                    <a:lumOff val="15000"/>
                  </a:schemeClr>
                </a:solidFill>
              </a:rPr>
              <a:t> </a:t>
            </a:r>
            <a:r>
              <a:rPr lang="tr-TR" sz="2400" dirty="0" smtClean="0">
                <a:solidFill>
                  <a:schemeClr val="tx1">
                    <a:lumMod val="85000"/>
                    <a:lumOff val="15000"/>
                  </a:schemeClr>
                </a:solidFill>
              </a:rPr>
              <a:t>OUA sendromu erkeklerin %14 ‘ünde ve kadınların % 5’inde görülür.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Epidemiyoloji</a:t>
            </a:r>
            <a:endParaRPr lang="tr-TR" dirty="0"/>
          </a:p>
        </p:txBody>
      </p:sp>
      <p:sp>
        <p:nvSpPr>
          <p:cNvPr id="3" name="2 İçerik Yer Tutucusu"/>
          <p:cNvSpPr>
            <a:spLocks noGrp="1"/>
          </p:cNvSpPr>
          <p:nvPr>
            <p:ph idx="1"/>
          </p:nvPr>
        </p:nvSpPr>
        <p:spPr/>
        <p:txBody>
          <a:bodyPr/>
          <a:lstStyle/>
          <a:p>
            <a:r>
              <a:rPr lang="tr-TR" sz="2400" dirty="0" smtClean="0">
                <a:solidFill>
                  <a:schemeClr val="tx1">
                    <a:lumMod val="85000"/>
                    <a:lumOff val="15000"/>
                  </a:schemeClr>
                </a:solidFill>
              </a:rPr>
              <a:t>OSAS </a:t>
            </a:r>
            <a:r>
              <a:rPr lang="tr-TR" sz="2400" dirty="0" err="1" smtClean="0">
                <a:solidFill>
                  <a:schemeClr val="tx1">
                    <a:lumMod val="85000"/>
                    <a:lumOff val="15000"/>
                  </a:schemeClr>
                </a:solidFill>
              </a:rPr>
              <a:t>prevalansı</a:t>
            </a:r>
            <a:r>
              <a:rPr lang="tr-TR" sz="2400" dirty="0" smtClean="0">
                <a:solidFill>
                  <a:schemeClr val="tx1">
                    <a:lumMod val="85000"/>
                    <a:lumOff val="15000"/>
                  </a:schemeClr>
                </a:solidFill>
              </a:rPr>
              <a:t> artan </a:t>
            </a:r>
            <a:r>
              <a:rPr lang="tr-TR" sz="2400" dirty="0" err="1" smtClean="0">
                <a:solidFill>
                  <a:schemeClr val="tx1">
                    <a:lumMod val="85000"/>
                    <a:lumOff val="15000"/>
                  </a:schemeClr>
                </a:solidFill>
              </a:rPr>
              <a:t>obezite</a:t>
            </a:r>
            <a:r>
              <a:rPr lang="tr-TR" sz="2400" dirty="0" smtClean="0">
                <a:solidFill>
                  <a:schemeClr val="tx1">
                    <a:lumMod val="85000"/>
                    <a:lumOff val="15000"/>
                  </a:schemeClr>
                </a:solidFill>
              </a:rPr>
              <a:t> oranları ile birlikte artmaktadır</a:t>
            </a:r>
            <a:r>
              <a:rPr lang="tr-TR" sz="2400" dirty="0" smtClean="0">
                <a:solidFill>
                  <a:schemeClr val="tx1">
                    <a:lumMod val="85000"/>
                    <a:lumOff val="15000"/>
                  </a:schemeClr>
                </a:solidFill>
              </a:rPr>
              <a:t>.</a:t>
            </a:r>
            <a:endParaRPr lang="tr-TR" sz="2400" dirty="0" smtClean="0">
              <a:solidFill>
                <a:schemeClr val="tx1">
                  <a:lumMod val="85000"/>
                  <a:lumOff val="15000"/>
                </a:schemeClr>
              </a:solidFill>
            </a:endParaRPr>
          </a:p>
          <a:p>
            <a:pPr>
              <a:buNone/>
            </a:pPr>
            <a:endParaRPr lang="tr-TR" sz="2400" dirty="0" smtClean="0">
              <a:solidFill>
                <a:schemeClr val="tx1">
                  <a:lumMod val="85000"/>
                  <a:lumOff val="15000"/>
                </a:schemeClr>
              </a:solidFill>
            </a:endParaRPr>
          </a:p>
          <a:p>
            <a:r>
              <a:rPr lang="tr-TR" sz="2400" dirty="0" smtClean="0">
                <a:solidFill>
                  <a:schemeClr val="tx1">
                    <a:lumMod val="85000"/>
                    <a:lumOff val="15000"/>
                  </a:schemeClr>
                </a:solidFill>
              </a:rPr>
              <a:t>Huzurevinde 65 yaş üstü yaşlılarda yapılan bir araştırmada OSAS </a:t>
            </a:r>
            <a:r>
              <a:rPr lang="tr-TR" sz="2400" dirty="0" err="1" smtClean="0">
                <a:solidFill>
                  <a:schemeClr val="tx1">
                    <a:lumMod val="85000"/>
                    <a:lumOff val="15000"/>
                  </a:schemeClr>
                </a:solidFill>
              </a:rPr>
              <a:t>prevalansı</a:t>
            </a:r>
            <a:r>
              <a:rPr lang="tr-TR" sz="2400" dirty="0" smtClean="0">
                <a:solidFill>
                  <a:schemeClr val="tx1">
                    <a:lumMod val="85000"/>
                    <a:lumOff val="15000"/>
                  </a:schemeClr>
                </a:solidFill>
              </a:rPr>
              <a:t> %62 olarak bildirilmiştir</a:t>
            </a:r>
            <a:r>
              <a:rPr lang="tr-TR" sz="2400" dirty="0" smtClean="0">
                <a:solidFill>
                  <a:schemeClr val="tx1">
                    <a:lumMod val="85000"/>
                    <a:lumOff val="15000"/>
                  </a:schemeClr>
                </a:solidFill>
              </a:rPr>
              <a:t>.</a:t>
            </a:r>
          </a:p>
          <a:p>
            <a:endParaRPr lang="tr-TR" sz="2400" dirty="0" smtClean="0">
              <a:solidFill>
                <a:schemeClr val="tx1">
                  <a:lumMod val="85000"/>
                  <a:lumOff val="15000"/>
                </a:schemeClr>
              </a:solidFill>
            </a:endParaRPr>
          </a:p>
          <a:p>
            <a:r>
              <a:rPr lang="tr-TR" sz="2400" dirty="0" smtClean="0">
                <a:solidFill>
                  <a:schemeClr val="tx1">
                    <a:lumMod val="85000"/>
                    <a:lumOff val="15000"/>
                  </a:schemeClr>
                </a:solidFill>
              </a:rPr>
              <a:t>Orta yaşlı erişkinlerde 5 yıllık </a:t>
            </a:r>
            <a:r>
              <a:rPr lang="tr-TR" sz="2400" dirty="0" err="1" smtClean="0">
                <a:solidFill>
                  <a:schemeClr val="tx1">
                    <a:lumMod val="85000"/>
                    <a:lumOff val="15000"/>
                  </a:schemeClr>
                </a:solidFill>
              </a:rPr>
              <a:t>insidans</a:t>
            </a:r>
            <a:r>
              <a:rPr lang="tr-TR" sz="2400" dirty="0" smtClean="0">
                <a:solidFill>
                  <a:schemeClr val="tx1">
                    <a:lumMod val="85000"/>
                    <a:lumOff val="15000"/>
                  </a:schemeClr>
                </a:solidFill>
              </a:rPr>
              <a:t> %7 -%11’ </a:t>
            </a:r>
            <a:r>
              <a:rPr lang="tr-TR" sz="2400" dirty="0" err="1" smtClean="0">
                <a:solidFill>
                  <a:schemeClr val="tx1">
                    <a:lumMod val="85000"/>
                    <a:lumOff val="15000"/>
                  </a:schemeClr>
                </a:solidFill>
              </a:rPr>
              <a:t>dir</a:t>
            </a:r>
            <a:r>
              <a:rPr lang="tr-TR" sz="2400" dirty="0" smtClean="0">
                <a:solidFill>
                  <a:schemeClr val="tx1">
                    <a:lumMod val="85000"/>
                    <a:lumOff val="15000"/>
                  </a:schemeClr>
                </a:solidFill>
              </a:rPr>
              <a:t> .</a:t>
            </a:r>
          </a:p>
          <a:p>
            <a:pPr>
              <a:buNone/>
            </a:pPr>
            <a:endParaRPr lang="tr-TR" sz="2800" dirty="0" smtClean="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Risk Faktörleri</a:t>
            </a:r>
            <a:endParaRPr lang="tr-TR" dirty="0"/>
          </a:p>
        </p:txBody>
      </p:sp>
      <p:sp>
        <p:nvSpPr>
          <p:cNvPr id="3" name="2 İçerik Yer Tutucusu"/>
          <p:cNvSpPr>
            <a:spLocks noGrp="1"/>
          </p:cNvSpPr>
          <p:nvPr>
            <p:ph idx="1"/>
          </p:nvPr>
        </p:nvSpPr>
        <p:spPr/>
        <p:txBody>
          <a:bodyPr>
            <a:normAutofit fontScale="92500" lnSpcReduction="20000"/>
          </a:bodyPr>
          <a:lstStyle/>
          <a:p>
            <a:r>
              <a:rPr lang="tr-TR" sz="3000" dirty="0" smtClean="0">
                <a:solidFill>
                  <a:schemeClr val="tx1">
                    <a:lumMod val="85000"/>
                    <a:lumOff val="15000"/>
                  </a:schemeClr>
                </a:solidFill>
              </a:rPr>
              <a:t>Yaş</a:t>
            </a:r>
          </a:p>
          <a:p>
            <a:pPr>
              <a:buNone/>
            </a:pPr>
            <a:r>
              <a:rPr lang="tr-TR" sz="2400" dirty="0" smtClean="0">
                <a:solidFill>
                  <a:schemeClr val="tx1">
                    <a:lumMod val="85000"/>
                    <a:lumOff val="15000"/>
                  </a:schemeClr>
                </a:solidFill>
              </a:rPr>
              <a:t>   </a:t>
            </a:r>
            <a:r>
              <a:rPr lang="tr-TR" sz="2400" dirty="0" smtClean="0">
                <a:solidFill>
                  <a:schemeClr val="tx1">
                    <a:lumMod val="85000"/>
                    <a:lumOff val="15000"/>
                  </a:schemeClr>
                </a:solidFill>
              </a:rPr>
              <a:t>  - Hastalık </a:t>
            </a:r>
            <a:r>
              <a:rPr lang="tr-TR" sz="2400" dirty="0" err="1" smtClean="0">
                <a:solidFill>
                  <a:schemeClr val="tx1">
                    <a:lumMod val="85000"/>
                    <a:lumOff val="15000"/>
                  </a:schemeClr>
                </a:solidFill>
              </a:rPr>
              <a:t>prevelansı</a:t>
            </a:r>
            <a:r>
              <a:rPr lang="tr-TR" sz="2400" dirty="0" smtClean="0">
                <a:solidFill>
                  <a:schemeClr val="tx1">
                    <a:lumMod val="85000"/>
                    <a:lumOff val="15000"/>
                  </a:schemeClr>
                </a:solidFill>
              </a:rPr>
              <a:t> yaşla birlikte giderek artmakta ve 60 yaşından sonra sabit bir düzeye ulaşmaktadır.</a:t>
            </a:r>
            <a:endParaRPr lang="tr-TR" sz="2400" dirty="0" smtClean="0">
              <a:solidFill>
                <a:schemeClr val="tx1">
                  <a:lumMod val="85000"/>
                  <a:lumOff val="15000"/>
                </a:schemeClr>
              </a:solidFill>
            </a:endParaRPr>
          </a:p>
          <a:p>
            <a:r>
              <a:rPr lang="tr-TR" sz="3000" dirty="0" smtClean="0">
                <a:solidFill>
                  <a:schemeClr val="tx1">
                    <a:lumMod val="85000"/>
                    <a:lumOff val="15000"/>
                  </a:schemeClr>
                </a:solidFill>
              </a:rPr>
              <a:t>Cinsiyet </a:t>
            </a:r>
          </a:p>
          <a:p>
            <a:pPr>
              <a:buNone/>
            </a:pPr>
            <a:r>
              <a:rPr lang="tr-TR" dirty="0" smtClean="0">
                <a:solidFill>
                  <a:schemeClr val="tx1">
                    <a:lumMod val="85000"/>
                    <a:lumOff val="15000"/>
                  </a:schemeClr>
                </a:solidFill>
              </a:rPr>
              <a:t>   </a:t>
            </a:r>
            <a:r>
              <a:rPr lang="tr-TR" dirty="0" smtClean="0">
                <a:solidFill>
                  <a:schemeClr val="tx1">
                    <a:lumMod val="85000"/>
                    <a:lumOff val="15000"/>
                  </a:schemeClr>
                </a:solidFill>
              </a:rPr>
              <a:t>- </a:t>
            </a:r>
            <a:r>
              <a:rPr lang="tr-TR" sz="2200" dirty="0" smtClean="0">
                <a:solidFill>
                  <a:schemeClr val="tx1">
                    <a:lumMod val="85000"/>
                    <a:lumOff val="15000"/>
                  </a:schemeClr>
                </a:solidFill>
              </a:rPr>
              <a:t>E</a:t>
            </a:r>
            <a:r>
              <a:rPr lang="tr-TR" sz="2200" dirty="0" smtClean="0">
                <a:solidFill>
                  <a:schemeClr val="tx1">
                    <a:lumMod val="85000"/>
                    <a:lumOff val="15000"/>
                  </a:schemeClr>
                </a:solidFill>
              </a:rPr>
              <a:t>rkeklerde2-3 </a:t>
            </a:r>
            <a:r>
              <a:rPr lang="tr-TR" sz="2200" dirty="0" smtClean="0">
                <a:solidFill>
                  <a:schemeClr val="tx1">
                    <a:lumMod val="85000"/>
                    <a:lumOff val="15000"/>
                  </a:schemeClr>
                </a:solidFill>
              </a:rPr>
              <a:t>kat daha sık</a:t>
            </a:r>
          </a:p>
          <a:p>
            <a:r>
              <a:rPr lang="tr-TR" sz="3000" dirty="0" err="1" smtClean="0">
                <a:solidFill>
                  <a:schemeClr val="tx1">
                    <a:lumMod val="85000"/>
                    <a:lumOff val="15000"/>
                  </a:schemeClr>
                </a:solidFill>
              </a:rPr>
              <a:t>Obezite</a:t>
            </a:r>
            <a:r>
              <a:rPr lang="tr-TR" sz="3000" dirty="0" smtClean="0">
                <a:solidFill>
                  <a:schemeClr val="tx1">
                    <a:lumMod val="85000"/>
                    <a:lumOff val="15000"/>
                  </a:schemeClr>
                </a:solidFill>
              </a:rPr>
              <a:t> </a:t>
            </a:r>
          </a:p>
          <a:p>
            <a:pPr>
              <a:buNone/>
            </a:pPr>
            <a:r>
              <a:rPr lang="tr-TR" sz="2200" dirty="0" smtClean="0">
                <a:solidFill>
                  <a:schemeClr val="tx1">
                    <a:lumMod val="85000"/>
                    <a:lumOff val="15000"/>
                  </a:schemeClr>
                </a:solidFill>
              </a:rPr>
              <a:t>  </a:t>
            </a:r>
            <a:r>
              <a:rPr lang="tr-TR" sz="2200" dirty="0" smtClean="0">
                <a:solidFill>
                  <a:schemeClr val="tx1">
                    <a:lumMod val="85000"/>
                    <a:lumOff val="15000"/>
                  </a:schemeClr>
                </a:solidFill>
              </a:rPr>
              <a:t>  - OUA için önemli bir </a:t>
            </a:r>
            <a:r>
              <a:rPr lang="tr-TR" sz="2200" dirty="0" smtClean="0">
                <a:solidFill>
                  <a:schemeClr val="tx1">
                    <a:lumMod val="85000"/>
                    <a:lumOff val="15000"/>
                  </a:schemeClr>
                </a:solidFill>
              </a:rPr>
              <a:t>risk </a:t>
            </a:r>
            <a:r>
              <a:rPr lang="tr-TR" sz="2200" dirty="0" smtClean="0">
                <a:solidFill>
                  <a:schemeClr val="tx1">
                    <a:lumMod val="85000"/>
                    <a:lumOff val="15000"/>
                  </a:schemeClr>
                </a:solidFill>
              </a:rPr>
              <a:t>faktörüdür.</a:t>
            </a:r>
            <a:endParaRPr lang="tr-TR" sz="2200" dirty="0" smtClean="0">
              <a:solidFill>
                <a:schemeClr val="tx1">
                  <a:lumMod val="85000"/>
                  <a:lumOff val="15000"/>
                </a:schemeClr>
              </a:solidFill>
            </a:endParaRPr>
          </a:p>
          <a:p>
            <a:pPr>
              <a:buNone/>
            </a:pPr>
            <a:r>
              <a:rPr lang="tr-TR" sz="2200" dirty="0" smtClean="0">
                <a:solidFill>
                  <a:schemeClr val="tx1">
                    <a:lumMod val="85000"/>
                    <a:lumOff val="15000"/>
                  </a:schemeClr>
                </a:solidFill>
              </a:rPr>
              <a:t>   </a:t>
            </a:r>
            <a:r>
              <a:rPr lang="tr-TR" sz="2200" dirty="0" smtClean="0">
                <a:solidFill>
                  <a:schemeClr val="tx1">
                    <a:lumMod val="85000"/>
                    <a:lumOff val="15000"/>
                  </a:schemeClr>
                </a:solidFill>
              </a:rPr>
              <a:t> - Vücut ağırlığında </a:t>
            </a:r>
            <a:r>
              <a:rPr lang="tr-TR" sz="2200" dirty="0" smtClean="0">
                <a:solidFill>
                  <a:schemeClr val="tx1">
                    <a:lumMod val="85000"/>
                    <a:lumOff val="15000"/>
                  </a:schemeClr>
                </a:solidFill>
              </a:rPr>
              <a:t>%10’luk artış OSAS riskini 6 kat artırmaktadır.</a:t>
            </a:r>
          </a:p>
          <a:p>
            <a:pPr>
              <a:buNone/>
            </a:pPr>
            <a:endParaRPr lang="tr-TR" sz="2400" dirty="0" smtClean="0"/>
          </a:p>
          <a:p>
            <a:pPr>
              <a:buNone/>
            </a:pPr>
            <a:endParaRPr lang="tr-TR" dirty="0" smtClean="0"/>
          </a:p>
          <a:p>
            <a:pPr>
              <a:buNone/>
            </a:pPr>
            <a:r>
              <a:rPr lang="tr-TR" sz="2800" dirty="0" smtClean="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Risk Faktörleri</a:t>
            </a:r>
            <a:endParaRPr lang="tr-TR" dirty="0"/>
          </a:p>
        </p:txBody>
      </p:sp>
      <p:sp>
        <p:nvSpPr>
          <p:cNvPr id="3" name="2 İçerik Yer Tutucusu"/>
          <p:cNvSpPr>
            <a:spLocks noGrp="1"/>
          </p:cNvSpPr>
          <p:nvPr>
            <p:ph idx="1"/>
          </p:nvPr>
        </p:nvSpPr>
        <p:spPr/>
        <p:txBody>
          <a:bodyPr/>
          <a:lstStyle/>
          <a:p>
            <a:r>
              <a:rPr lang="tr-TR" sz="2400" dirty="0" err="1" smtClean="0">
                <a:solidFill>
                  <a:schemeClr val="tx1">
                    <a:lumMod val="85000"/>
                    <a:lumOff val="15000"/>
                  </a:schemeClr>
                </a:solidFill>
              </a:rPr>
              <a:t>Kraniofasial</a:t>
            </a:r>
            <a:r>
              <a:rPr lang="tr-TR" sz="2400" dirty="0" smtClean="0">
                <a:solidFill>
                  <a:schemeClr val="tx1">
                    <a:lumMod val="85000"/>
                    <a:lumOff val="15000"/>
                  </a:schemeClr>
                </a:solidFill>
              </a:rPr>
              <a:t> ve üst solunum yolu anomalileri;</a:t>
            </a:r>
          </a:p>
          <a:p>
            <a:pPr>
              <a:buNone/>
            </a:pPr>
            <a:r>
              <a:rPr lang="tr-TR" sz="2400" dirty="0" smtClean="0">
                <a:solidFill>
                  <a:schemeClr val="tx1">
                    <a:lumMod val="85000"/>
                    <a:lumOff val="15000"/>
                  </a:schemeClr>
                </a:solidFill>
              </a:rPr>
              <a:t>    </a:t>
            </a:r>
            <a:r>
              <a:rPr lang="tr-TR" sz="2400" dirty="0" smtClean="0">
                <a:solidFill>
                  <a:schemeClr val="tx1">
                    <a:lumMod val="85000"/>
                    <a:lumOff val="15000"/>
                  </a:schemeClr>
                </a:solidFill>
              </a:rPr>
              <a:t>-</a:t>
            </a:r>
            <a:r>
              <a:rPr lang="tr-TR" sz="2400" dirty="0" smtClean="0">
                <a:solidFill>
                  <a:schemeClr val="tx1">
                    <a:lumMod val="85000"/>
                    <a:lumOff val="15000"/>
                  </a:schemeClr>
                </a:solidFill>
              </a:rPr>
              <a:t> A</a:t>
            </a:r>
            <a:r>
              <a:rPr lang="tr-TR" sz="2400" dirty="0" smtClean="0">
                <a:solidFill>
                  <a:schemeClr val="tx1">
                    <a:lumMod val="85000"/>
                    <a:lumOff val="15000"/>
                  </a:schemeClr>
                </a:solidFill>
              </a:rPr>
              <a:t>normal </a:t>
            </a:r>
            <a:r>
              <a:rPr lang="tr-TR" sz="2400" dirty="0" err="1" smtClean="0">
                <a:solidFill>
                  <a:schemeClr val="tx1">
                    <a:lumMod val="85000"/>
                    <a:lumOff val="15000"/>
                  </a:schemeClr>
                </a:solidFill>
              </a:rPr>
              <a:t>maksiller</a:t>
            </a:r>
            <a:r>
              <a:rPr lang="tr-TR" sz="2400" dirty="0" smtClean="0">
                <a:solidFill>
                  <a:schemeClr val="tx1">
                    <a:lumMod val="85000"/>
                    <a:lumOff val="15000"/>
                  </a:schemeClr>
                </a:solidFill>
              </a:rPr>
              <a:t> veya kısa </a:t>
            </a:r>
            <a:r>
              <a:rPr lang="tr-TR" sz="2400" dirty="0" err="1" smtClean="0">
                <a:solidFill>
                  <a:schemeClr val="tx1">
                    <a:lumMod val="85000"/>
                    <a:lumOff val="15000"/>
                  </a:schemeClr>
                </a:solidFill>
              </a:rPr>
              <a:t>mandibular</a:t>
            </a:r>
            <a:r>
              <a:rPr lang="tr-TR" sz="2400" dirty="0" smtClean="0">
                <a:solidFill>
                  <a:schemeClr val="tx1">
                    <a:lumMod val="85000"/>
                    <a:lumOff val="15000"/>
                  </a:schemeClr>
                </a:solidFill>
              </a:rPr>
              <a:t> boyut</a:t>
            </a:r>
          </a:p>
          <a:p>
            <a:pPr>
              <a:buNone/>
            </a:pPr>
            <a:r>
              <a:rPr lang="tr-TR" sz="2400" dirty="0" smtClean="0">
                <a:solidFill>
                  <a:schemeClr val="tx1">
                    <a:lumMod val="85000"/>
                    <a:lumOff val="15000"/>
                  </a:schemeClr>
                </a:solidFill>
              </a:rPr>
              <a:t>    </a:t>
            </a:r>
            <a:r>
              <a:rPr lang="tr-TR" sz="2400" dirty="0" smtClean="0">
                <a:solidFill>
                  <a:schemeClr val="tx1">
                    <a:lumMod val="85000"/>
                    <a:lumOff val="15000"/>
                  </a:schemeClr>
                </a:solidFill>
              </a:rPr>
              <a:t>- </a:t>
            </a:r>
            <a:r>
              <a:rPr lang="tr-TR" sz="2400" dirty="0" smtClean="0">
                <a:solidFill>
                  <a:schemeClr val="tx1">
                    <a:lumMod val="85000"/>
                    <a:lumOff val="15000"/>
                  </a:schemeClr>
                </a:solidFill>
              </a:rPr>
              <a:t>G</a:t>
            </a:r>
            <a:r>
              <a:rPr lang="tr-TR" sz="2400" dirty="0" smtClean="0">
                <a:solidFill>
                  <a:schemeClr val="tx1">
                    <a:lumMod val="85000"/>
                    <a:lumOff val="15000"/>
                  </a:schemeClr>
                </a:solidFill>
              </a:rPr>
              <a:t>eniş </a:t>
            </a:r>
            <a:r>
              <a:rPr lang="tr-TR" sz="2400" dirty="0" smtClean="0">
                <a:solidFill>
                  <a:schemeClr val="tx1">
                    <a:lumMod val="85000"/>
                    <a:lumOff val="15000"/>
                  </a:schemeClr>
                </a:solidFill>
              </a:rPr>
              <a:t>bir </a:t>
            </a:r>
            <a:r>
              <a:rPr lang="tr-TR" sz="2400" dirty="0" err="1" smtClean="0">
                <a:solidFill>
                  <a:schemeClr val="tx1">
                    <a:lumMod val="85000"/>
                    <a:lumOff val="15000"/>
                  </a:schemeClr>
                </a:solidFill>
              </a:rPr>
              <a:t>kranyofasiyal</a:t>
            </a:r>
            <a:r>
              <a:rPr lang="tr-TR" sz="2400" dirty="0" smtClean="0">
                <a:solidFill>
                  <a:schemeClr val="tx1">
                    <a:lumMod val="85000"/>
                    <a:lumOff val="15000"/>
                  </a:schemeClr>
                </a:solidFill>
              </a:rPr>
              <a:t> taban</a:t>
            </a:r>
            <a:endParaRPr lang="tr-TR" sz="2400" dirty="0" smtClean="0">
              <a:solidFill>
                <a:schemeClr val="tx1">
                  <a:lumMod val="85000"/>
                  <a:lumOff val="15000"/>
                </a:schemeClr>
              </a:solidFill>
            </a:endParaRPr>
          </a:p>
          <a:p>
            <a:pPr>
              <a:buNone/>
            </a:pPr>
            <a:r>
              <a:rPr lang="tr-TR" sz="2400" dirty="0" smtClean="0">
                <a:solidFill>
                  <a:schemeClr val="tx1">
                    <a:lumMod val="85000"/>
                    <a:lumOff val="15000"/>
                  </a:schemeClr>
                </a:solidFill>
              </a:rPr>
              <a:t>    </a:t>
            </a:r>
            <a:r>
              <a:rPr lang="tr-TR" sz="2400" dirty="0" smtClean="0">
                <a:solidFill>
                  <a:schemeClr val="tx1">
                    <a:lumMod val="85000"/>
                    <a:lumOff val="15000"/>
                  </a:schemeClr>
                </a:solidFill>
              </a:rPr>
              <a:t>- </a:t>
            </a:r>
            <a:r>
              <a:rPr lang="tr-TR" sz="2400" dirty="0" err="1" smtClean="0">
                <a:solidFill>
                  <a:schemeClr val="tx1">
                    <a:lumMod val="85000"/>
                    <a:lumOff val="15000"/>
                  </a:schemeClr>
                </a:solidFill>
              </a:rPr>
              <a:t>T</a:t>
            </a:r>
            <a:r>
              <a:rPr lang="tr-TR" sz="2400" dirty="0" err="1" smtClean="0">
                <a:solidFill>
                  <a:schemeClr val="tx1">
                    <a:lumMod val="85000"/>
                    <a:lumOff val="15000"/>
                  </a:schemeClr>
                </a:solidFill>
              </a:rPr>
              <a:t>onsiller</a:t>
            </a:r>
            <a:r>
              <a:rPr lang="tr-TR" sz="2400" dirty="0" smtClean="0">
                <a:solidFill>
                  <a:schemeClr val="tx1">
                    <a:lumMod val="85000"/>
                    <a:lumOff val="15000"/>
                  </a:schemeClr>
                </a:solidFill>
              </a:rPr>
              <a:t> </a:t>
            </a:r>
            <a:r>
              <a:rPr lang="tr-TR" sz="2400" dirty="0" err="1" smtClean="0">
                <a:solidFill>
                  <a:schemeClr val="tx1">
                    <a:lumMod val="85000"/>
                    <a:lumOff val="15000"/>
                  </a:schemeClr>
                </a:solidFill>
              </a:rPr>
              <a:t>hipertrofi</a:t>
            </a:r>
            <a:endParaRPr lang="tr-TR" sz="2400" dirty="0" smtClean="0">
              <a:solidFill>
                <a:schemeClr val="tx1">
                  <a:lumMod val="85000"/>
                  <a:lumOff val="15000"/>
                </a:schemeClr>
              </a:solidFill>
            </a:endParaRPr>
          </a:p>
          <a:p>
            <a:pPr>
              <a:buNone/>
            </a:pPr>
            <a:r>
              <a:rPr lang="tr-TR" sz="2400" dirty="0" smtClean="0">
                <a:solidFill>
                  <a:schemeClr val="tx1">
                    <a:lumMod val="85000"/>
                    <a:lumOff val="15000"/>
                  </a:schemeClr>
                </a:solidFill>
              </a:rPr>
              <a:t>    </a:t>
            </a:r>
            <a:r>
              <a:rPr lang="tr-TR" sz="2400" dirty="0" smtClean="0">
                <a:solidFill>
                  <a:schemeClr val="tx1">
                    <a:lumMod val="85000"/>
                    <a:lumOff val="15000"/>
                  </a:schemeClr>
                </a:solidFill>
              </a:rPr>
              <a:t>- </a:t>
            </a:r>
            <a:r>
              <a:rPr lang="tr-TR" sz="2400" dirty="0" err="1" smtClean="0">
                <a:solidFill>
                  <a:schemeClr val="tx1">
                    <a:lumMod val="85000"/>
                    <a:lumOff val="15000"/>
                  </a:schemeClr>
                </a:solidFill>
              </a:rPr>
              <a:t>Adenoid</a:t>
            </a:r>
            <a:r>
              <a:rPr lang="tr-TR" sz="2400" dirty="0" smtClean="0">
                <a:solidFill>
                  <a:schemeClr val="tx1">
                    <a:lumMod val="85000"/>
                    <a:lumOff val="15000"/>
                  </a:schemeClr>
                </a:solidFill>
              </a:rPr>
              <a:t> </a:t>
            </a:r>
            <a:r>
              <a:rPr lang="tr-TR" sz="2400" dirty="0" err="1" smtClean="0">
                <a:solidFill>
                  <a:schemeClr val="tx1">
                    <a:lumMod val="85000"/>
                    <a:lumOff val="15000"/>
                  </a:schemeClr>
                </a:solidFill>
              </a:rPr>
              <a:t>hipertrofi</a:t>
            </a:r>
            <a:r>
              <a:rPr lang="tr-TR" sz="2400" dirty="0" smtClean="0">
                <a:solidFill>
                  <a:schemeClr val="tx1">
                    <a:lumMod val="85000"/>
                    <a:lumOff val="15000"/>
                  </a:schemeClr>
                </a:solidFill>
              </a:rPr>
              <a:t>        </a:t>
            </a:r>
            <a:endParaRPr lang="tr-TR" sz="2400" dirty="0" smtClean="0">
              <a:solidFill>
                <a:schemeClr val="tx1">
                  <a:lumMod val="85000"/>
                  <a:lumOff val="15000"/>
                </a:schemeClr>
              </a:solidFill>
            </a:endParaRPr>
          </a:p>
          <a:p>
            <a:pPr>
              <a:buNone/>
            </a:pPr>
            <a:endParaRPr lang="tr-TR" sz="2400" dirty="0" smtClean="0"/>
          </a:p>
          <a:p>
            <a:pPr>
              <a:buNone/>
            </a:pPr>
            <a:r>
              <a:rPr lang="tr-TR" sz="2400" dirty="0" smtClean="0"/>
              <a:t>                        </a:t>
            </a:r>
            <a:endParaRPr lang="tr-TR" sz="2400" dirty="0">
              <a:solidFill>
                <a:schemeClr val="tx1">
                  <a:lumMod val="85000"/>
                  <a:lumOff val="15000"/>
                </a:schemeClr>
              </a:solidFill>
            </a:endParaRPr>
          </a:p>
        </p:txBody>
      </p:sp>
      <p:pic>
        <p:nvPicPr>
          <p:cNvPr id="19461" name="Picture 5"/>
          <p:cNvPicPr>
            <a:picLocks noChangeAspect="1" noChangeArrowheads="1"/>
          </p:cNvPicPr>
          <p:nvPr/>
        </p:nvPicPr>
        <p:blipFill>
          <a:blip r:embed="rId3" cstate="print"/>
          <a:srcRect/>
          <a:stretch>
            <a:fillRect/>
          </a:stretch>
        </p:blipFill>
        <p:spPr bwMode="auto">
          <a:xfrm>
            <a:off x="4427984" y="3645024"/>
            <a:ext cx="2880320" cy="17281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Risk Faktörleri</a:t>
            </a:r>
            <a:endParaRPr lang="tr-TR" dirty="0"/>
          </a:p>
        </p:txBody>
      </p:sp>
      <p:sp>
        <p:nvSpPr>
          <p:cNvPr id="3" name="2 İçerik Yer Tutucusu"/>
          <p:cNvSpPr>
            <a:spLocks noGrp="1"/>
          </p:cNvSpPr>
          <p:nvPr>
            <p:ph idx="1"/>
          </p:nvPr>
        </p:nvSpPr>
        <p:spPr/>
        <p:txBody>
          <a:bodyPr>
            <a:normAutofit/>
          </a:bodyPr>
          <a:lstStyle/>
          <a:p>
            <a:r>
              <a:rPr lang="tr-TR" sz="2800" dirty="0" smtClean="0"/>
              <a:t>Sigara ve alkol tüketimi</a:t>
            </a:r>
          </a:p>
          <a:p>
            <a:pPr>
              <a:buNone/>
            </a:pPr>
            <a:r>
              <a:rPr lang="tr-TR" sz="2400" dirty="0" smtClean="0"/>
              <a:t>     -</a:t>
            </a:r>
            <a:r>
              <a:rPr lang="tr-TR" sz="2000" dirty="0" smtClean="0"/>
              <a:t>S</a:t>
            </a:r>
            <a:r>
              <a:rPr lang="tr-TR" sz="2000" dirty="0" smtClean="0"/>
              <a:t>igara </a:t>
            </a:r>
            <a:r>
              <a:rPr lang="tr-TR" sz="2000" dirty="0" smtClean="0"/>
              <a:t>ve alkol OUA için olası risk </a:t>
            </a:r>
            <a:r>
              <a:rPr lang="tr-TR" sz="2000" dirty="0" smtClean="0"/>
              <a:t>faktörleridir.</a:t>
            </a:r>
            <a:endParaRPr lang="tr-TR" sz="2000" dirty="0" smtClean="0"/>
          </a:p>
          <a:p>
            <a:pPr>
              <a:buNone/>
            </a:pPr>
            <a:r>
              <a:rPr lang="tr-TR" sz="2000" dirty="0" smtClean="0"/>
              <a:t>  </a:t>
            </a:r>
            <a:r>
              <a:rPr lang="tr-TR" sz="2000" dirty="0" smtClean="0"/>
              <a:t>    -Sigara </a:t>
            </a:r>
            <a:r>
              <a:rPr lang="tr-TR" sz="2000" dirty="0" smtClean="0"/>
              <a:t>ve alkol tüketimi var olan semptomları </a:t>
            </a:r>
            <a:r>
              <a:rPr lang="tr-TR" sz="2000" dirty="0" smtClean="0"/>
              <a:t>şiddetlendirir</a:t>
            </a:r>
            <a:r>
              <a:rPr lang="tr-TR" sz="2000" dirty="0" smtClean="0"/>
              <a:t>.</a:t>
            </a:r>
            <a:endParaRPr lang="tr-TR" sz="2000" dirty="0" smtClean="0"/>
          </a:p>
          <a:p>
            <a:r>
              <a:rPr lang="tr-TR" sz="2800" dirty="0" smtClean="0"/>
              <a:t>Ailesel ve </a:t>
            </a:r>
            <a:r>
              <a:rPr lang="tr-TR" sz="2800" dirty="0" smtClean="0"/>
              <a:t>G</a:t>
            </a:r>
            <a:r>
              <a:rPr lang="tr-TR" sz="2800" dirty="0" smtClean="0"/>
              <a:t>enetik yatkınlık</a:t>
            </a:r>
          </a:p>
          <a:p>
            <a:pPr>
              <a:buNone/>
            </a:pPr>
            <a:r>
              <a:rPr lang="tr-TR" sz="2000" dirty="0" smtClean="0"/>
              <a:t> </a:t>
            </a:r>
            <a:r>
              <a:rPr lang="tr-TR" sz="2000" dirty="0" smtClean="0"/>
              <a:t>    -OUA hastalarının birinci derece akrabalarının diğerlerinden daha fazla risk altında olduğu görülmektedir.</a:t>
            </a:r>
          </a:p>
          <a:p>
            <a:pPr>
              <a:buNone/>
            </a:pPr>
            <a:r>
              <a:rPr lang="tr-TR" sz="2000" dirty="0" smtClean="0"/>
              <a:t>  </a:t>
            </a:r>
            <a:r>
              <a:rPr lang="tr-TR" sz="2000" dirty="0" smtClean="0"/>
              <a:t>   -Paylaşılan </a:t>
            </a:r>
            <a:r>
              <a:rPr lang="tr-TR" sz="2000" dirty="0" smtClean="0"/>
              <a:t>davranışsal veya çevresel </a:t>
            </a:r>
            <a:r>
              <a:rPr lang="tr-TR" sz="2000" dirty="0" smtClean="0"/>
              <a:t>faktörler ve </a:t>
            </a:r>
            <a:r>
              <a:rPr lang="tr-TR" sz="2000" dirty="0" err="1" smtClean="0"/>
              <a:t>kraniyofasiyal</a:t>
            </a:r>
            <a:r>
              <a:rPr lang="tr-TR" sz="2000" dirty="0" smtClean="0"/>
              <a:t> </a:t>
            </a:r>
            <a:r>
              <a:rPr lang="tr-TR" sz="2000" dirty="0" smtClean="0"/>
              <a:t>yapı gibi </a:t>
            </a:r>
            <a:r>
              <a:rPr lang="tr-TR" sz="2000" dirty="0" smtClean="0"/>
              <a:t>faktörler etkili olabilir .</a:t>
            </a:r>
          </a:p>
          <a:p>
            <a:pPr>
              <a:buNone/>
            </a:pPr>
            <a:endParaRPr lang="tr-TR" dirty="0" smtClean="0"/>
          </a:p>
          <a:p>
            <a:pPr>
              <a:buNone/>
            </a:pPr>
            <a:endParaRPr lang="tr-TR" dirty="0" smtClean="0"/>
          </a:p>
          <a:p>
            <a:pPr>
              <a:buNone/>
            </a:pPr>
            <a:endParaRPr lang="tr-T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Risk Faktörleri</a:t>
            </a:r>
            <a:endParaRPr lang="tr-TR" dirty="0"/>
          </a:p>
        </p:txBody>
      </p:sp>
      <p:sp>
        <p:nvSpPr>
          <p:cNvPr id="3" name="2 İçerik Yer Tutucusu"/>
          <p:cNvSpPr>
            <a:spLocks noGrp="1"/>
          </p:cNvSpPr>
          <p:nvPr>
            <p:ph idx="1"/>
          </p:nvPr>
        </p:nvSpPr>
        <p:spPr>
          <a:xfrm>
            <a:off x="467544" y="1556792"/>
            <a:ext cx="8229600" cy="4525963"/>
          </a:xfrm>
        </p:spPr>
        <p:txBody>
          <a:bodyPr>
            <a:normAutofit/>
          </a:bodyPr>
          <a:lstStyle/>
          <a:p>
            <a:r>
              <a:rPr lang="tr-TR" sz="2800" dirty="0" smtClean="0"/>
              <a:t>OSAS sıklığının arttığı klinik durumlar</a:t>
            </a:r>
          </a:p>
          <a:p>
            <a:pPr lvl="1"/>
            <a:r>
              <a:rPr lang="tr-TR" altLang="tr-TR" sz="2400" dirty="0" smtClean="0"/>
              <a:t>Gebelik </a:t>
            </a:r>
            <a:endParaRPr lang="tr-TR" altLang="tr-TR" sz="2400" dirty="0" smtClean="0"/>
          </a:p>
          <a:p>
            <a:pPr lvl="1"/>
            <a:r>
              <a:rPr lang="tr-TR" altLang="tr-TR" sz="2400" dirty="0" err="1" smtClean="0"/>
              <a:t>Konjestif</a:t>
            </a:r>
            <a:r>
              <a:rPr lang="tr-TR" altLang="tr-TR" sz="2400" dirty="0" smtClean="0"/>
              <a:t> kalp yetmezliği</a:t>
            </a:r>
          </a:p>
          <a:p>
            <a:pPr lvl="1"/>
            <a:r>
              <a:rPr lang="tr-TR" altLang="tr-TR" sz="2400" dirty="0" smtClean="0"/>
              <a:t>Son dönem böbrek yetmezliği</a:t>
            </a:r>
          </a:p>
          <a:p>
            <a:pPr lvl="1"/>
            <a:r>
              <a:rPr lang="tr-TR" altLang="tr-TR" sz="2400" dirty="0" smtClean="0"/>
              <a:t>Kronik akciğer hastalıkları (astım, </a:t>
            </a:r>
            <a:r>
              <a:rPr lang="tr-TR" altLang="tr-TR" sz="2400" dirty="0" err="1" smtClean="0"/>
              <a:t>koah</a:t>
            </a:r>
            <a:r>
              <a:rPr lang="tr-TR" altLang="tr-TR" sz="2400" dirty="0" smtClean="0"/>
              <a:t>, </a:t>
            </a:r>
            <a:r>
              <a:rPr lang="tr-TR" altLang="tr-TR" sz="2400" dirty="0" err="1" smtClean="0"/>
              <a:t>idiopatik</a:t>
            </a:r>
            <a:r>
              <a:rPr lang="tr-TR" altLang="tr-TR" sz="2400" dirty="0" smtClean="0"/>
              <a:t> akciğer </a:t>
            </a:r>
            <a:r>
              <a:rPr lang="tr-TR" altLang="tr-TR" sz="2400" dirty="0" err="1" smtClean="0"/>
              <a:t>fibrozisi</a:t>
            </a:r>
            <a:r>
              <a:rPr lang="tr-TR" altLang="tr-TR" sz="2400" dirty="0" smtClean="0"/>
              <a:t> )</a:t>
            </a:r>
          </a:p>
          <a:p>
            <a:pPr lvl="1"/>
            <a:r>
              <a:rPr lang="tr-TR" altLang="tr-TR" sz="2400" dirty="0" smtClean="0"/>
              <a:t>İnme ve geçici </a:t>
            </a:r>
            <a:r>
              <a:rPr lang="tr-TR" altLang="tr-TR" sz="2400" dirty="0" err="1" smtClean="0"/>
              <a:t>iskemik</a:t>
            </a:r>
            <a:r>
              <a:rPr lang="tr-TR" altLang="tr-TR" sz="2400" dirty="0" smtClean="0"/>
              <a:t> atak</a:t>
            </a:r>
          </a:p>
          <a:p>
            <a:pPr lvl="1"/>
            <a:r>
              <a:rPr lang="tr-TR" altLang="tr-TR" sz="2400" dirty="0" smtClean="0"/>
              <a:t>Akromegali</a:t>
            </a:r>
          </a:p>
          <a:p>
            <a:pPr lvl="1"/>
            <a:r>
              <a:rPr lang="tr-TR" altLang="tr-TR" sz="2400" dirty="0" err="1" smtClean="0"/>
              <a:t>Hipotroidizm</a:t>
            </a:r>
            <a:r>
              <a:rPr lang="tr-TR" altLang="tr-TR" sz="2400" dirty="0" smtClean="0"/>
              <a:t> </a:t>
            </a:r>
          </a:p>
          <a:p>
            <a:pPr lvl="1"/>
            <a:r>
              <a:rPr lang="tr-TR" altLang="tr-TR" sz="2400" dirty="0" err="1" smtClean="0"/>
              <a:t>Polikistik</a:t>
            </a:r>
            <a:r>
              <a:rPr lang="tr-TR" altLang="tr-TR" sz="2400" dirty="0" smtClean="0"/>
              <a:t> </a:t>
            </a:r>
            <a:r>
              <a:rPr lang="tr-TR" altLang="tr-TR" sz="2400" dirty="0" err="1" smtClean="0"/>
              <a:t>over</a:t>
            </a:r>
            <a:r>
              <a:rPr lang="tr-TR" altLang="tr-TR" sz="2400" dirty="0" smtClean="0"/>
              <a:t> sendromu</a:t>
            </a:r>
            <a:endParaRPr lang="tr-TR"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a:t>
            </a:r>
            <a:r>
              <a:rPr lang="tr-TR" dirty="0" smtClean="0"/>
              <a:t>emptomlar</a:t>
            </a:r>
            <a:endParaRPr lang="tr-TR" dirty="0"/>
          </a:p>
        </p:txBody>
      </p:sp>
      <p:sp>
        <p:nvSpPr>
          <p:cNvPr id="3" name="2 İçerik Yer Tutucusu"/>
          <p:cNvSpPr>
            <a:spLocks noGrp="1"/>
          </p:cNvSpPr>
          <p:nvPr>
            <p:ph idx="1"/>
          </p:nvPr>
        </p:nvSpPr>
        <p:spPr/>
        <p:txBody>
          <a:bodyPr>
            <a:normAutofit/>
          </a:bodyPr>
          <a:lstStyle/>
          <a:p>
            <a:r>
              <a:rPr lang="tr-TR" sz="2800" dirty="0" smtClean="0"/>
              <a:t>Çoğu hasta gündüz uyku  hali nedeniyle </a:t>
            </a:r>
            <a:r>
              <a:rPr lang="tr-TR" sz="2800" dirty="0" err="1" smtClean="0"/>
              <a:t>basvurur</a:t>
            </a:r>
            <a:r>
              <a:rPr lang="tr-TR" sz="2800" dirty="0" smtClean="0"/>
              <a:t> .</a:t>
            </a:r>
          </a:p>
          <a:p>
            <a:pPr>
              <a:buNone/>
            </a:pPr>
            <a:endParaRPr lang="tr-TR" sz="2800" dirty="0" smtClean="0"/>
          </a:p>
          <a:p>
            <a:r>
              <a:rPr lang="tr-TR" sz="2800" dirty="0" smtClean="0"/>
              <a:t>Bazen de eşi,hastanın horlamasından ,uykuda nefesinin durduğundan yakınır. </a:t>
            </a:r>
          </a:p>
          <a:p>
            <a:endParaRPr lang="tr-TR" sz="2800" dirty="0" smtClean="0"/>
          </a:p>
          <a:p>
            <a:r>
              <a:rPr lang="tr-TR" sz="2800" dirty="0" smtClean="0"/>
              <a:t>Bu semptomlar başka bir durumlar sorgulanırken (sağlık raporları ),rutin sağlık taramalarında,veya </a:t>
            </a:r>
            <a:r>
              <a:rPr lang="tr-TR" sz="2800" dirty="0" err="1" smtClean="0"/>
              <a:t>preoperatif</a:t>
            </a:r>
            <a:r>
              <a:rPr lang="tr-TR" sz="2800" dirty="0" smtClean="0"/>
              <a:t> hazırlıklar sırasında da yakalanabilir.</a:t>
            </a:r>
          </a:p>
          <a:p>
            <a:endParaRPr lang="tr-TR" sz="28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OLGU</a:t>
            </a:r>
            <a:endParaRPr lang="tr-TR" dirty="0"/>
          </a:p>
        </p:txBody>
      </p:sp>
      <p:sp>
        <p:nvSpPr>
          <p:cNvPr id="3" name="2 İçerik Yer Tutucusu"/>
          <p:cNvSpPr>
            <a:spLocks noGrp="1"/>
          </p:cNvSpPr>
          <p:nvPr>
            <p:ph idx="1"/>
          </p:nvPr>
        </p:nvSpPr>
        <p:spPr/>
        <p:txBody>
          <a:bodyPr>
            <a:normAutofit/>
          </a:bodyPr>
          <a:lstStyle/>
          <a:p>
            <a:r>
              <a:rPr lang="tr-TR" dirty="0" smtClean="0"/>
              <a:t>Fizik muayene ;</a:t>
            </a:r>
          </a:p>
          <a:p>
            <a:r>
              <a:rPr lang="tr-TR" sz="2400" dirty="0" smtClean="0"/>
              <a:t>Genel durumu iyi ,uykuya meyilli ve dalgın </a:t>
            </a:r>
          </a:p>
          <a:p>
            <a:r>
              <a:rPr lang="tr-TR" sz="2400" dirty="0" err="1" smtClean="0"/>
              <a:t>Periferik</a:t>
            </a:r>
            <a:r>
              <a:rPr lang="tr-TR" sz="2400" dirty="0" smtClean="0"/>
              <a:t> </a:t>
            </a:r>
            <a:r>
              <a:rPr lang="tr-TR" sz="2400" dirty="0" err="1" smtClean="0"/>
              <a:t>siyanozu</a:t>
            </a:r>
            <a:r>
              <a:rPr lang="tr-TR" sz="2400" dirty="0" smtClean="0"/>
              <a:t> ,</a:t>
            </a:r>
            <a:r>
              <a:rPr lang="tr-TR" sz="2400" dirty="0" err="1" smtClean="0"/>
              <a:t>bilateral</a:t>
            </a:r>
            <a:r>
              <a:rPr lang="tr-TR" sz="2400" dirty="0" smtClean="0"/>
              <a:t> </a:t>
            </a:r>
            <a:r>
              <a:rPr lang="tr-TR" sz="2400" dirty="0" err="1" smtClean="0"/>
              <a:t>pretibial</a:t>
            </a:r>
            <a:r>
              <a:rPr lang="tr-TR" sz="2400" dirty="0" smtClean="0"/>
              <a:t> ödemi var </a:t>
            </a:r>
          </a:p>
          <a:p>
            <a:r>
              <a:rPr lang="tr-TR" sz="2400" dirty="0" smtClean="0"/>
              <a:t>TA :135 /85 </a:t>
            </a:r>
            <a:r>
              <a:rPr lang="tr-TR" sz="2400" dirty="0" err="1" smtClean="0"/>
              <a:t>mmhg</a:t>
            </a:r>
            <a:r>
              <a:rPr lang="tr-TR" sz="2400" dirty="0" smtClean="0"/>
              <a:t> </a:t>
            </a:r>
          </a:p>
          <a:p>
            <a:r>
              <a:rPr lang="tr-TR" sz="2400" dirty="0" err="1" smtClean="0"/>
              <a:t>Nb</a:t>
            </a:r>
            <a:r>
              <a:rPr lang="tr-TR" sz="2400" dirty="0" smtClean="0"/>
              <a:t> :101 /</a:t>
            </a:r>
            <a:r>
              <a:rPr lang="tr-TR" sz="2400" dirty="0" err="1" smtClean="0"/>
              <a:t>min</a:t>
            </a:r>
            <a:endParaRPr lang="tr-TR" sz="2400" dirty="0" smtClean="0"/>
          </a:p>
          <a:p>
            <a:r>
              <a:rPr lang="tr-TR" sz="2400" dirty="0" smtClean="0"/>
              <a:t>VKİ:33 kg /m2</a:t>
            </a:r>
          </a:p>
          <a:p>
            <a:r>
              <a:rPr lang="tr-TR" sz="2400" dirty="0" smtClean="0"/>
              <a:t>Bel çevresi:108 cm </a:t>
            </a:r>
          </a:p>
          <a:p>
            <a:r>
              <a:rPr lang="tr-TR" sz="2400" dirty="0" smtClean="0"/>
              <a:t>Boyun çevresi :49 cm </a:t>
            </a:r>
          </a:p>
          <a:p>
            <a:r>
              <a:rPr lang="tr-TR" sz="2400" dirty="0" err="1" smtClean="0"/>
              <a:t>Epworth</a:t>
            </a:r>
            <a:r>
              <a:rPr lang="tr-TR" sz="2400" dirty="0" smtClean="0"/>
              <a:t> uykululuk skalası  24 /24 </a:t>
            </a:r>
          </a:p>
          <a:p>
            <a:endParaRPr lang="tr-TR" sz="2400" dirty="0" smtClean="0"/>
          </a:p>
          <a:p>
            <a:endParaRPr lang="tr-TR" dirty="0" smtClean="0"/>
          </a:p>
          <a:p>
            <a:endParaRPr lang="tr-TR"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Semptomlar</a:t>
            </a:r>
            <a:endParaRPr lang="tr-TR" dirty="0"/>
          </a:p>
        </p:txBody>
      </p:sp>
      <p:sp>
        <p:nvSpPr>
          <p:cNvPr id="3" name="2 İçerik Yer Tutucusu"/>
          <p:cNvSpPr>
            <a:spLocks noGrp="1"/>
          </p:cNvSpPr>
          <p:nvPr>
            <p:ph idx="1"/>
          </p:nvPr>
        </p:nvSpPr>
        <p:spPr/>
        <p:txBody>
          <a:bodyPr/>
          <a:lstStyle/>
          <a:p>
            <a:r>
              <a:rPr lang="tr-TR" dirty="0" smtClean="0"/>
              <a:t>Gündüz aşırı uyku hali (GAUH)</a:t>
            </a:r>
          </a:p>
          <a:p>
            <a:pPr>
              <a:buNone/>
            </a:pPr>
            <a:r>
              <a:rPr lang="tr-TR" sz="2400" dirty="0" smtClean="0"/>
              <a:t>  - </a:t>
            </a:r>
            <a:r>
              <a:rPr lang="tr-TR" sz="2400" dirty="0" err="1" smtClean="0"/>
              <a:t>OSAS’ın</a:t>
            </a:r>
            <a:r>
              <a:rPr lang="tr-TR" sz="2400" dirty="0" smtClean="0"/>
              <a:t> en sık karşılaşılan semptomlarından biridir. </a:t>
            </a:r>
          </a:p>
          <a:p>
            <a:pPr>
              <a:buNone/>
            </a:pPr>
            <a:r>
              <a:rPr lang="tr-TR" sz="2400" dirty="0" smtClean="0"/>
              <a:t>  - Hasta yorgunluk,düşük </a:t>
            </a:r>
            <a:r>
              <a:rPr lang="tr-TR" sz="2400" dirty="0" smtClean="0"/>
              <a:t>enerji veya zayıf odaklanma gibi </a:t>
            </a:r>
            <a:r>
              <a:rPr lang="tr-TR" sz="2400" dirty="0" smtClean="0"/>
              <a:t>semptomlar </a:t>
            </a:r>
            <a:r>
              <a:rPr lang="tr-TR" sz="2400" dirty="0" err="1" smtClean="0"/>
              <a:t>tarifleyebilir</a:t>
            </a:r>
            <a:r>
              <a:rPr lang="tr-TR" sz="2400" dirty="0" smtClean="0"/>
              <a:t>.</a:t>
            </a:r>
          </a:p>
          <a:p>
            <a:pPr>
              <a:buNone/>
            </a:pPr>
            <a:r>
              <a:rPr lang="tr-TR" sz="2400" dirty="0" smtClean="0"/>
              <a:t>  - Hasta </a:t>
            </a:r>
            <a:r>
              <a:rPr lang="tr-TR" sz="2400" dirty="0" smtClean="0"/>
              <a:t>kitap okurken, televizyon izlerken ve hatta motorlu araç kullanırken sürekli uykuya daldığını </a:t>
            </a:r>
            <a:r>
              <a:rPr lang="tr-TR" sz="2400" dirty="0" smtClean="0"/>
              <a:t>ifade </a:t>
            </a:r>
            <a:r>
              <a:rPr lang="tr-TR" sz="2400" dirty="0" smtClean="0"/>
              <a:t>edebilir. </a:t>
            </a:r>
            <a:r>
              <a:rPr lang="tr-TR" sz="2400" dirty="0" smtClean="0"/>
              <a:t>Uygunsuz </a:t>
            </a:r>
            <a:r>
              <a:rPr lang="tr-TR" sz="2400" dirty="0" smtClean="0"/>
              <a:t>uyku dönemleri bildirilebilir (örneğin, dini törenlerde, ders dinlerken veya araba kullanırken). </a:t>
            </a:r>
            <a:endParaRPr lang="tr-TR" sz="2400" dirty="0" smtClean="0"/>
          </a:p>
          <a:p>
            <a:pPr>
              <a:buFontTx/>
              <a:buChar char="-"/>
            </a:pPr>
            <a:endParaRPr lang="tr-TR"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55576" y="260648"/>
            <a:ext cx="7704856" cy="1143000"/>
          </a:xfrm>
        </p:spPr>
        <p:txBody>
          <a:bodyPr/>
          <a:lstStyle/>
          <a:p>
            <a:r>
              <a:rPr lang="tr-TR" dirty="0" smtClean="0"/>
              <a:t>Semptomlar </a:t>
            </a:r>
            <a:endParaRPr lang="tr-TR" dirty="0"/>
          </a:p>
        </p:txBody>
      </p:sp>
      <p:sp>
        <p:nvSpPr>
          <p:cNvPr id="3" name="2 İçerik Yer Tutucusu"/>
          <p:cNvSpPr>
            <a:spLocks noGrp="1"/>
          </p:cNvSpPr>
          <p:nvPr>
            <p:ph idx="1"/>
          </p:nvPr>
        </p:nvSpPr>
        <p:spPr>
          <a:xfrm>
            <a:off x="467544" y="1556792"/>
            <a:ext cx="8229600" cy="4525963"/>
          </a:xfrm>
        </p:spPr>
        <p:txBody>
          <a:bodyPr/>
          <a:lstStyle/>
          <a:p>
            <a:r>
              <a:rPr lang="tr-TR" sz="2800" dirty="0" smtClean="0"/>
              <a:t>Hastalar tarafından yorgunlukla karışabilir .</a:t>
            </a:r>
          </a:p>
          <a:p>
            <a:r>
              <a:rPr lang="tr-TR" sz="2800" dirty="0" smtClean="0"/>
              <a:t>Uykululuk ve  </a:t>
            </a:r>
            <a:r>
              <a:rPr lang="tr-TR" sz="2800" dirty="0" smtClean="0"/>
              <a:t>yorgunluk </a:t>
            </a:r>
            <a:r>
              <a:rPr lang="tr-TR" sz="2800" dirty="0" smtClean="0"/>
              <a:t>durumu tespiti için </a:t>
            </a:r>
            <a:r>
              <a:rPr lang="tr-TR" sz="2800" dirty="0" smtClean="0"/>
              <a:t> </a:t>
            </a:r>
            <a:r>
              <a:rPr lang="tr-TR" sz="2800" dirty="0" err="1" smtClean="0"/>
              <a:t>Epworth</a:t>
            </a:r>
            <a:r>
              <a:rPr lang="tr-TR" sz="2800" dirty="0" smtClean="0"/>
              <a:t> Uykululuk </a:t>
            </a:r>
            <a:r>
              <a:rPr lang="tr-TR" sz="2800" dirty="0" smtClean="0"/>
              <a:t>Skalası </a:t>
            </a:r>
            <a:r>
              <a:rPr lang="tr-TR" sz="2800" dirty="0" smtClean="0"/>
              <a:t>(ESS) </a:t>
            </a:r>
            <a:r>
              <a:rPr lang="tr-TR" sz="2800" dirty="0" smtClean="0"/>
              <a:t>kullanılması önerilmektedir .</a:t>
            </a:r>
          </a:p>
          <a:p>
            <a:r>
              <a:rPr lang="tr-TR" sz="2800" dirty="0" smtClean="0"/>
              <a:t>Hastalara daima kafein tüketimi gibi uykusuzluğu </a:t>
            </a:r>
            <a:r>
              <a:rPr lang="tr-TR" sz="2800" dirty="0" err="1" smtClean="0"/>
              <a:t>maskeleyebilicek</a:t>
            </a:r>
            <a:r>
              <a:rPr lang="tr-TR" sz="2800" dirty="0" smtClean="0"/>
              <a:t> davranışlar sorulmalıdır.</a:t>
            </a:r>
          </a:p>
          <a:p>
            <a:pPr>
              <a:buNone/>
            </a:pPr>
            <a:endParaRPr lang="tr-TR" sz="2800" dirty="0"/>
          </a:p>
        </p:txBody>
      </p:sp>
      <p:pic>
        <p:nvPicPr>
          <p:cNvPr id="5" name="4 Resim" descr="Hipersomni-Aşırı-Uyuma-e1500800752212.jpg"/>
          <p:cNvPicPr>
            <a:picLocks noChangeAspect="1"/>
          </p:cNvPicPr>
          <p:nvPr/>
        </p:nvPicPr>
        <p:blipFill>
          <a:blip r:embed="rId3" cstate="print"/>
          <a:stretch>
            <a:fillRect/>
          </a:stretch>
        </p:blipFill>
        <p:spPr>
          <a:xfrm>
            <a:off x="5691012" y="4077073"/>
            <a:ext cx="2714741" cy="18002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a:t>
            </a:r>
            <a:r>
              <a:rPr lang="tr-TR" dirty="0" smtClean="0"/>
              <a:t>emptomlar</a:t>
            </a:r>
            <a:endParaRPr lang="tr-TR" dirty="0"/>
          </a:p>
        </p:txBody>
      </p:sp>
      <p:sp>
        <p:nvSpPr>
          <p:cNvPr id="3" name="2 İçerik Yer Tutucusu"/>
          <p:cNvSpPr>
            <a:spLocks noGrp="1"/>
          </p:cNvSpPr>
          <p:nvPr>
            <p:ph idx="1"/>
          </p:nvPr>
        </p:nvSpPr>
        <p:spPr>
          <a:xfrm>
            <a:off x="457200" y="1412776"/>
            <a:ext cx="8229600" cy="4713387"/>
          </a:xfrm>
        </p:spPr>
        <p:txBody>
          <a:bodyPr/>
          <a:lstStyle/>
          <a:p>
            <a:r>
              <a:rPr lang="tr-TR" dirty="0" smtClean="0"/>
              <a:t>Horlama ;</a:t>
            </a:r>
          </a:p>
          <a:p>
            <a:pPr>
              <a:buNone/>
            </a:pPr>
            <a:r>
              <a:rPr lang="tr-TR" sz="2400" dirty="0" smtClean="0"/>
              <a:t>     - Uykuda </a:t>
            </a:r>
            <a:r>
              <a:rPr lang="tr-TR" sz="2400" dirty="0" err="1" smtClean="0"/>
              <a:t>inspirasyonun</a:t>
            </a:r>
            <a:r>
              <a:rPr lang="tr-TR" sz="2400" dirty="0" smtClean="0"/>
              <a:t> kısmi olarak engellenmesiyle </a:t>
            </a:r>
            <a:r>
              <a:rPr lang="tr-TR" sz="2400" dirty="0" err="1" smtClean="0"/>
              <a:t>orofarenkste</a:t>
            </a:r>
            <a:r>
              <a:rPr lang="tr-TR" sz="2400" dirty="0" smtClean="0"/>
              <a:t> oluşan gürültülü titreşime ilişkin sestir. </a:t>
            </a:r>
            <a:endParaRPr lang="tr-TR" sz="2400" dirty="0" smtClean="0"/>
          </a:p>
          <a:p>
            <a:pPr>
              <a:buNone/>
            </a:pPr>
            <a:r>
              <a:rPr lang="tr-TR" sz="2400" dirty="0" smtClean="0"/>
              <a:t>     - Hastalarda </a:t>
            </a:r>
            <a:r>
              <a:rPr lang="tr-TR" sz="2400" dirty="0" smtClean="0"/>
              <a:t>her zaman </a:t>
            </a:r>
            <a:r>
              <a:rPr lang="tr-TR" sz="2400" dirty="0" smtClean="0"/>
              <a:t>horlama(haftada </a:t>
            </a:r>
            <a:r>
              <a:rPr lang="tr-TR" sz="2400" dirty="0" smtClean="0"/>
              <a:t>en az 5 gece ya da daha fazla) söz konusudur ve sık tekrarlayan </a:t>
            </a:r>
            <a:r>
              <a:rPr lang="tr-TR" sz="2400" dirty="0" err="1" smtClean="0"/>
              <a:t>apneler</a:t>
            </a:r>
            <a:r>
              <a:rPr lang="tr-TR" sz="2400" dirty="0" smtClean="0"/>
              <a:t> nedeniyle kesilir. </a:t>
            </a:r>
            <a:r>
              <a:rPr lang="tr-TR" sz="2400" dirty="0" smtClean="0"/>
              <a:t>  </a:t>
            </a:r>
          </a:p>
          <a:p>
            <a:pPr>
              <a:buNone/>
            </a:pPr>
            <a:r>
              <a:rPr lang="tr-TR" sz="2400" dirty="0" smtClean="0"/>
              <a:t>   </a:t>
            </a:r>
            <a:r>
              <a:rPr lang="tr-TR" sz="2400" dirty="0" smtClean="0"/>
              <a:t>  - Hastalar </a:t>
            </a:r>
            <a:r>
              <a:rPr lang="tr-TR" sz="2400" dirty="0" smtClean="0"/>
              <a:t>genelde horladıklarını reddederler, bu nedenle eşleri ya da yakınlarından öykü almak </a:t>
            </a:r>
            <a:r>
              <a:rPr lang="tr-TR" sz="2400" dirty="0" smtClean="0"/>
              <a:t>gerekir.</a:t>
            </a:r>
            <a:endParaRPr lang="tr-TR" sz="2400" dirty="0" smtClean="0"/>
          </a:p>
        </p:txBody>
      </p:sp>
      <p:pic>
        <p:nvPicPr>
          <p:cNvPr id="4" name="3 Resim" descr="Uyku-Apnesi.jpg"/>
          <p:cNvPicPr>
            <a:picLocks noChangeAspect="1"/>
          </p:cNvPicPr>
          <p:nvPr/>
        </p:nvPicPr>
        <p:blipFill>
          <a:blip r:embed="rId2" cstate="print"/>
          <a:stretch>
            <a:fillRect/>
          </a:stretch>
        </p:blipFill>
        <p:spPr>
          <a:xfrm>
            <a:off x="5436096" y="4797153"/>
            <a:ext cx="2880320" cy="1224136"/>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Semptomlar</a:t>
            </a:r>
            <a:endParaRPr lang="tr-TR" dirty="0"/>
          </a:p>
        </p:txBody>
      </p:sp>
      <p:sp>
        <p:nvSpPr>
          <p:cNvPr id="3" name="2 İçerik Yer Tutucusu"/>
          <p:cNvSpPr>
            <a:spLocks noGrp="1"/>
          </p:cNvSpPr>
          <p:nvPr>
            <p:ph idx="1"/>
          </p:nvPr>
        </p:nvSpPr>
        <p:spPr/>
        <p:txBody>
          <a:bodyPr/>
          <a:lstStyle/>
          <a:p>
            <a:r>
              <a:rPr lang="tr-TR" dirty="0" err="1" smtClean="0"/>
              <a:t>Kardiyopulmoner</a:t>
            </a:r>
            <a:r>
              <a:rPr lang="tr-TR" dirty="0" smtClean="0"/>
              <a:t> semptomlar ;</a:t>
            </a:r>
          </a:p>
          <a:p>
            <a:pPr>
              <a:buNone/>
            </a:pPr>
            <a:r>
              <a:rPr lang="tr-TR" dirty="0" smtClean="0"/>
              <a:t>   </a:t>
            </a:r>
            <a:r>
              <a:rPr lang="tr-TR" sz="2800" dirty="0" smtClean="0"/>
              <a:t>- Uyku </a:t>
            </a:r>
            <a:r>
              <a:rPr lang="tr-TR" sz="2800" dirty="0" smtClean="0"/>
              <a:t>sırasında </a:t>
            </a:r>
            <a:r>
              <a:rPr lang="tr-TR" sz="2800" dirty="0" err="1" smtClean="0"/>
              <a:t>atipik</a:t>
            </a:r>
            <a:r>
              <a:rPr lang="tr-TR" sz="2800" dirty="0" smtClean="0"/>
              <a:t> göğüs ağrısı tarif edebilirler</a:t>
            </a:r>
            <a:r>
              <a:rPr lang="tr-TR" sz="2800" dirty="0" smtClean="0"/>
              <a:t>.</a:t>
            </a:r>
          </a:p>
          <a:p>
            <a:pPr>
              <a:buNone/>
            </a:pPr>
            <a:r>
              <a:rPr lang="tr-TR" sz="2800" dirty="0" smtClean="0"/>
              <a:t>   - </a:t>
            </a:r>
            <a:r>
              <a:rPr lang="tr-TR" sz="2800" dirty="0" err="1" smtClean="0"/>
              <a:t>Nokturnal</a:t>
            </a:r>
            <a:r>
              <a:rPr lang="tr-TR" sz="2800" dirty="0" smtClean="0"/>
              <a:t> </a:t>
            </a:r>
            <a:r>
              <a:rPr lang="tr-TR" sz="2800" dirty="0" smtClean="0"/>
              <a:t>aritmiler </a:t>
            </a:r>
            <a:r>
              <a:rPr lang="tr-TR" sz="2800" dirty="0" err="1" smtClean="0"/>
              <a:t>OSAS’lı</a:t>
            </a:r>
            <a:r>
              <a:rPr lang="tr-TR" sz="2800" dirty="0" smtClean="0"/>
              <a:t> hastalarda sık (%50) </a:t>
            </a:r>
            <a:r>
              <a:rPr lang="tr-TR" sz="2800" dirty="0" smtClean="0"/>
              <a:t>görülür (</a:t>
            </a:r>
            <a:r>
              <a:rPr lang="tr-TR" sz="2800" dirty="0" err="1" smtClean="0"/>
              <a:t>bradikardi</a:t>
            </a:r>
            <a:r>
              <a:rPr lang="tr-TR" sz="2800" dirty="0" smtClean="0"/>
              <a:t> –taşikardi)</a:t>
            </a:r>
          </a:p>
          <a:p>
            <a:pPr>
              <a:buNone/>
            </a:pPr>
            <a:r>
              <a:rPr lang="tr-TR" sz="2800" dirty="0" smtClean="0"/>
              <a:t>   - Az </a:t>
            </a:r>
            <a:r>
              <a:rPr lang="tr-TR" sz="2800" dirty="0" smtClean="0"/>
              <a:t>sayıdaki hastada </a:t>
            </a:r>
            <a:r>
              <a:rPr lang="tr-TR" sz="2800" dirty="0" err="1" smtClean="0"/>
              <a:t>ventriküler</a:t>
            </a:r>
            <a:r>
              <a:rPr lang="tr-TR" sz="2800" dirty="0" smtClean="0"/>
              <a:t> taşikardiler veya ani ölümler görülebilir</a:t>
            </a:r>
            <a:endParaRPr lang="tr-TR"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Semptomlar </a:t>
            </a:r>
            <a:endParaRPr lang="tr-TR" dirty="0"/>
          </a:p>
        </p:txBody>
      </p:sp>
      <p:sp>
        <p:nvSpPr>
          <p:cNvPr id="3" name="2 İçerik Yer Tutucusu"/>
          <p:cNvSpPr>
            <a:spLocks noGrp="1"/>
          </p:cNvSpPr>
          <p:nvPr>
            <p:ph idx="1"/>
          </p:nvPr>
        </p:nvSpPr>
        <p:spPr>
          <a:xfrm>
            <a:off x="457200" y="1484785"/>
            <a:ext cx="8229600" cy="4536504"/>
          </a:xfrm>
        </p:spPr>
        <p:txBody>
          <a:bodyPr>
            <a:normAutofit fontScale="92500" lnSpcReduction="10000"/>
          </a:bodyPr>
          <a:lstStyle/>
          <a:p>
            <a:r>
              <a:rPr lang="tr-TR" dirty="0" smtClean="0"/>
              <a:t>Tanıklı </a:t>
            </a:r>
            <a:r>
              <a:rPr lang="tr-TR" dirty="0" err="1" smtClean="0"/>
              <a:t>apne</a:t>
            </a:r>
            <a:endParaRPr lang="tr-TR" dirty="0" smtClean="0"/>
          </a:p>
          <a:p>
            <a:pPr>
              <a:buNone/>
            </a:pPr>
            <a:r>
              <a:rPr lang="tr-TR" dirty="0" smtClean="0"/>
              <a:t> </a:t>
            </a:r>
            <a:r>
              <a:rPr lang="tr-TR" dirty="0" smtClean="0"/>
              <a:t>   - </a:t>
            </a:r>
            <a:r>
              <a:rPr lang="tr-TR" sz="2600" dirty="0" smtClean="0"/>
              <a:t>Hastaların </a:t>
            </a:r>
            <a:r>
              <a:rPr lang="tr-TR" sz="2600" dirty="0" smtClean="0"/>
              <a:t>doktora başvurmasındaki en önemli neden hastaların eşleri tarafından fark </a:t>
            </a:r>
            <a:r>
              <a:rPr lang="tr-TR" sz="2600" dirty="0" smtClean="0"/>
              <a:t>edilen </a:t>
            </a:r>
            <a:r>
              <a:rPr lang="tr-TR" sz="2600" dirty="0" err="1" smtClean="0"/>
              <a:t>apnedir</a:t>
            </a:r>
            <a:r>
              <a:rPr lang="tr-TR" sz="2600" dirty="0" smtClean="0"/>
              <a:t>.</a:t>
            </a:r>
            <a:endParaRPr lang="tr-TR" sz="2600" dirty="0" smtClean="0"/>
          </a:p>
          <a:p>
            <a:pPr>
              <a:buNone/>
            </a:pPr>
            <a:r>
              <a:rPr lang="tr-TR" sz="2600" dirty="0" smtClean="0"/>
              <a:t>     - Nadiren </a:t>
            </a:r>
            <a:r>
              <a:rPr lang="tr-TR" sz="2600" dirty="0" smtClean="0"/>
              <a:t>hastalar </a:t>
            </a:r>
            <a:r>
              <a:rPr lang="tr-TR" sz="2600" dirty="0" err="1" smtClean="0"/>
              <a:t>apne</a:t>
            </a:r>
            <a:r>
              <a:rPr lang="tr-TR" sz="2600" dirty="0" smtClean="0"/>
              <a:t> </a:t>
            </a:r>
            <a:r>
              <a:rPr lang="tr-TR" sz="2600" dirty="0" err="1" smtClean="0"/>
              <a:t>periodu</a:t>
            </a:r>
            <a:r>
              <a:rPr lang="tr-TR" sz="2600" dirty="0" smtClean="0"/>
              <a:t> içinde uyanırlarsa, nefes alamama veya boğulma hissi tarif edebilirler.</a:t>
            </a:r>
            <a:endParaRPr lang="tr-TR" sz="2600" dirty="0" smtClean="0"/>
          </a:p>
          <a:p>
            <a:r>
              <a:rPr lang="tr-TR" dirty="0" smtClean="0"/>
              <a:t> </a:t>
            </a:r>
            <a:r>
              <a:rPr lang="tr-TR" dirty="0" smtClean="0"/>
              <a:t>B</a:t>
            </a:r>
            <a:r>
              <a:rPr lang="tr-TR" dirty="0" smtClean="0"/>
              <a:t>aş ağrıları</a:t>
            </a:r>
          </a:p>
          <a:p>
            <a:pPr>
              <a:buNone/>
            </a:pPr>
            <a:r>
              <a:rPr lang="tr-TR" sz="2600" dirty="0" smtClean="0"/>
              <a:t>    - Hastaların %10-%30 ‘unda var</a:t>
            </a:r>
          </a:p>
          <a:p>
            <a:pPr>
              <a:buNone/>
            </a:pPr>
            <a:r>
              <a:rPr lang="tr-TR" sz="2600" dirty="0" smtClean="0"/>
              <a:t>    - Sıkıştırıcı nitelikte </a:t>
            </a:r>
            <a:r>
              <a:rPr lang="tr-TR" sz="2600" dirty="0" err="1" smtClean="0"/>
              <a:t>frontal</a:t>
            </a:r>
            <a:r>
              <a:rPr lang="tr-TR" sz="2600" dirty="0" smtClean="0"/>
              <a:t> ,çoğunlukla haftanın her günü ve sabahları olur </a:t>
            </a:r>
          </a:p>
          <a:p>
            <a:pPr>
              <a:buNone/>
            </a:pPr>
            <a:r>
              <a:rPr lang="tr-TR" sz="2600" dirty="0" smtClean="0"/>
              <a:t>    - Bulantı ,foto-</a:t>
            </a:r>
            <a:r>
              <a:rPr lang="tr-TR" sz="2600" dirty="0" err="1" smtClean="0"/>
              <a:t>fonofobi</a:t>
            </a:r>
            <a:r>
              <a:rPr lang="tr-TR" sz="2600" dirty="0" smtClean="0"/>
              <a:t> görülmez</a:t>
            </a:r>
          </a:p>
          <a:p>
            <a:pPr>
              <a:buNone/>
            </a:pPr>
            <a:r>
              <a:rPr lang="tr-TR" sz="2400" dirty="0" smtClean="0"/>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Semptomlar</a:t>
            </a:r>
            <a:endParaRPr lang="tr-TR" dirty="0"/>
          </a:p>
        </p:txBody>
      </p:sp>
      <p:sp>
        <p:nvSpPr>
          <p:cNvPr id="3" name="2 İçerik Yer Tutucusu"/>
          <p:cNvSpPr>
            <a:spLocks noGrp="1"/>
          </p:cNvSpPr>
          <p:nvPr>
            <p:ph idx="1"/>
          </p:nvPr>
        </p:nvSpPr>
        <p:spPr/>
        <p:txBody>
          <a:bodyPr>
            <a:normAutofit/>
          </a:bodyPr>
          <a:lstStyle/>
          <a:p>
            <a:pPr algn="just"/>
            <a:r>
              <a:rPr lang="tr-TR" dirty="0" err="1" smtClean="0"/>
              <a:t>Nöropsikiatrik</a:t>
            </a:r>
            <a:r>
              <a:rPr lang="tr-TR" dirty="0" smtClean="0"/>
              <a:t> semptomlar;</a:t>
            </a:r>
          </a:p>
          <a:p>
            <a:pPr algn="just">
              <a:buNone/>
            </a:pPr>
            <a:r>
              <a:rPr lang="tr-TR" sz="2400" dirty="0" smtClean="0"/>
              <a:t>      - </a:t>
            </a:r>
            <a:r>
              <a:rPr lang="tr-TR" sz="2400" dirty="0" err="1" smtClean="0"/>
              <a:t>Anksiyete</a:t>
            </a:r>
            <a:r>
              <a:rPr lang="tr-TR" sz="2400" dirty="0" smtClean="0"/>
              <a:t> ve depresyon görülebilir. </a:t>
            </a:r>
          </a:p>
          <a:p>
            <a:pPr algn="just">
              <a:buNone/>
            </a:pPr>
            <a:endParaRPr lang="tr-TR" sz="2400" dirty="0" smtClean="0"/>
          </a:p>
          <a:p>
            <a:pPr algn="just">
              <a:buNone/>
            </a:pPr>
            <a:r>
              <a:rPr lang="tr-TR" sz="2400" dirty="0" smtClean="0"/>
              <a:t>     - Tekrarlayan </a:t>
            </a:r>
            <a:r>
              <a:rPr lang="tr-TR" sz="2400" dirty="0" err="1" smtClean="0"/>
              <a:t>hipoksemi</a:t>
            </a:r>
            <a:r>
              <a:rPr lang="tr-TR" sz="2400" dirty="0" smtClean="0"/>
              <a:t> ve uyku </a:t>
            </a:r>
            <a:r>
              <a:rPr lang="tr-TR" sz="2400" dirty="0" smtClean="0"/>
              <a:t>bölünmesi;</a:t>
            </a:r>
          </a:p>
          <a:p>
            <a:pPr algn="just">
              <a:buNone/>
            </a:pPr>
            <a:r>
              <a:rPr lang="tr-TR" sz="2000" dirty="0" smtClean="0"/>
              <a:t>     </a:t>
            </a:r>
            <a:r>
              <a:rPr lang="tr-TR" sz="2000" dirty="0" smtClean="0"/>
              <a:t>    &gt; Bilişsel </a:t>
            </a:r>
            <a:r>
              <a:rPr lang="tr-TR" sz="2000" dirty="0" smtClean="0"/>
              <a:t>fonksiyonlarda </a:t>
            </a:r>
            <a:r>
              <a:rPr lang="tr-TR" sz="2000" dirty="0" smtClean="0"/>
              <a:t>bozulma</a:t>
            </a:r>
          </a:p>
          <a:p>
            <a:pPr algn="just">
              <a:buNone/>
            </a:pPr>
            <a:r>
              <a:rPr lang="tr-TR" sz="2000" dirty="0" smtClean="0"/>
              <a:t>     </a:t>
            </a:r>
            <a:r>
              <a:rPr lang="tr-TR" sz="2000" dirty="0" smtClean="0"/>
              <a:t>    &gt; Karar </a:t>
            </a:r>
            <a:r>
              <a:rPr lang="tr-TR" sz="2000" dirty="0" smtClean="0"/>
              <a:t>verme yeteneğinde </a:t>
            </a:r>
            <a:r>
              <a:rPr lang="tr-TR" sz="2000" dirty="0" smtClean="0"/>
              <a:t>azalma</a:t>
            </a:r>
          </a:p>
          <a:p>
            <a:pPr algn="just">
              <a:buNone/>
            </a:pPr>
            <a:r>
              <a:rPr lang="tr-TR" sz="2000" dirty="0" smtClean="0"/>
              <a:t>         &gt; Hafızada zayıflama</a:t>
            </a:r>
          </a:p>
          <a:p>
            <a:pPr algn="just">
              <a:buNone/>
            </a:pPr>
            <a:r>
              <a:rPr lang="tr-TR" sz="2000" dirty="0" smtClean="0"/>
              <a:t>         &gt; Unutkanlık</a:t>
            </a:r>
          </a:p>
          <a:p>
            <a:pPr algn="just">
              <a:buNone/>
            </a:pPr>
            <a:r>
              <a:rPr lang="tr-TR" sz="2000" dirty="0" smtClean="0"/>
              <a:t>         &gt; Karakter </a:t>
            </a:r>
            <a:r>
              <a:rPr lang="tr-TR" sz="2000" dirty="0" smtClean="0"/>
              <a:t>ve kişilik </a:t>
            </a:r>
            <a:r>
              <a:rPr lang="tr-TR" sz="2000" dirty="0" smtClean="0"/>
              <a:t>değişikliklerine neden olur.</a:t>
            </a:r>
            <a:endParaRPr lang="tr-TR"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Semptomlar</a:t>
            </a:r>
            <a:endParaRPr lang="tr-TR" dirty="0"/>
          </a:p>
        </p:txBody>
      </p:sp>
      <p:sp>
        <p:nvSpPr>
          <p:cNvPr id="3" name="2 İçerik Yer Tutucusu"/>
          <p:cNvSpPr>
            <a:spLocks noGrp="1"/>
          </p:cNvSpPr>
          <p:nvPr>
            <p:ph idx="1"/>
          </p:nvPr>
        </p:nvSpPr>
        <p:spPr/>
        <p:txBody>
          <a:bodyPr/>
          <a:lstStyle/>
          <a:p>
            <a:r>
              <a:rPr lang="tr-TR" sz="2400" dirty="0" err="1" smtClean="0"/>
              <a:t>İnsomni</a:t>
            </a:r>
            <a:endParaRPr lang="tr-TR" sz="2400" dirty="0" smtClean="0"/>
          </a:p>
          <a:p>
            <a:pPr>
              <a:buNone/>
            </a:pPr>
            <a:r>
              <a:rPr lang="tr-TR" sz="2400" dirty="0" smtClean="0"/>
              <a:t>     </a:t>
            </a:r>
            <a:r>
              <a:rPr lang="tr-TR" sz="2000" dirty="0" smtClean="0"/>
              <a:t>- P</a:t>
            </a:r>
            <a:r>
              <a:rPr lang="it-IT" sz="2000" dirty="0" smtClean="0"/>
              <a:t>rimer </a:t>
            </a:r>
            <a:r>
              <a:rPr lang="it-IT" sz="2000" dirty="0" smtClean="0"/>
              <a:t>insomniden ayırt edilmesi gerekir. </a:t>
            </a:r>
            <a:endParaRPr lang="tr-TR" sz="2000" dirty="0" smtClean="0"/>
          </a:p>
          <a:p>
            <a:pPr>
              <a:buNone/>
            </a:pPr>
            <a:r>
              <a:rPr lang="tr-TR" sz="2000" dirty="0" smtClean="0"/>
              <a:t>      - Uyku bölünmeleri </a:t>
            </a:r>
            <a:r>
              <a:rPr lang="tr-TR" sz="2000" dirty="0" smtClean="0"/>
              <a:t>sonucu hasta kendini hiç uyumamış gibi </a:t>
            </a:r>
            <a:r>
              <a:rPr lang="tr-TR" sz="2000" dirty="0" smtClean="0"/>
              <a:t> hisseder</a:t>
            </a:r>
            <a:r>
              <a:rPr lang="tr-TR" sz="2000" dirty="0" smtClean="0"/>
              <a:t>. </a:t>
            </a:r>
            <a:endParaRPr lang="tr-TR" sz="2000" dirty="0" smtClean="0"/>
          </a:p>
          <a:p>
            <a:r>
              <a:rPr lang="tr-TR" sz="2400" dirty="0" smtClean="0"/>
              <a:t>Uykuda </a:t>
            </a:r>
            <a:r>
              <a:rPr lang="tr-TR" sz="2400" dirty="0" smtClean="0"/>
              <a:t>gözlenen anormal hareket </a:t>
            </a:r>
            <a:r>
              <a:rPr lang="tr-TR" sz="2400" dirty="0" smtClean="0"/>
              <a:t>ve d</a:t>
            </a:r>
            <a:r>
              <a:rPr lang="tr-TR" sz="2400" dirty="0" smtClean="0"/>
              <a:t>avranışlar</a:t>
            </a:r>
          </a:p>
          <a:p>
            <a:r>
              <a:rPr lang="tr-TR" sz="2400" dirty="0" err="1" smtClean="0"/>
              <a:t>Noktüri</a:t>
            </a:r>
            <a:endParaRPr lang="tr-TR" sz="2400" dirty="0" smtClean="0"/>
          </a:p>
          <a:p>
            <a:r>
              <a:rPr lang="tr-TR" sz="2400" dirty="0" err="1" smtClean="0"/>
              <a:t>İmpotans</a:t>
            </a:r>
            <a:r>
              <a:rPr lang="tr-TR" sz="2400" dirty="0" smtClean="0"/>
              <a:t> </a:t>
            </a:r>
          </a:p>
          <a:p>
            <a:endParaRPr lang="tr-TR" dirty="0" smtClean="0"/>
          </a:p>
          <a:p>
            <a:endParaRPr lang="tr-T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Semptomlar </a:t>
            </a:r>
            <a:endParaRPr lang="tr-TR" dirty="0"/>
          </a:p>
        </p:txBody>
      </p:sp>
      <p:sp>
        <p:nvSpPr>
          <p:cNvPr id="3" name="2 İçerik Yer Tutucusu"/>
          <p:cNvSpPr>
            <a:spLocks noGrp="1"/>
          </p:cNvSpPr>
          <p:nvPr>
            <p:ph idx="1"/>
          </p:nvPr>
        </p:nvSpPr>
        <p:spPr/>
        <p:txBody>
          <a:bodyPr>
            <a:normAutofit/>
          </a:bodyPr>
          <a:lstStyle/>
          <a:p>
            <a:r>
              <a:rPr lang="tr-TR" dirty="0" smtClean="0">
                <a:solidFill>
                  <a:schemeClr val="tx1">
                    <a:lumMod val="95000"/>
                    <a:lumOff val="5000"/>
                  </a:schemeClr>
                </a:solidFill>
              </a:rPr>
              <a:t>İlaç kullanımı ;</a:t>
            </a:r>
          </a:p>
          <a:p>
            <a:pPr>
              <a:buNone/>
            </a:pPr>
            <a:r>
              <a:rPr lang="tr-TR" sz="2400" dirty="0" smtClean="0"/>
              <a:t>   - </a:t>
            </a:r>
            <a:r>
              <a:rPr lang="tr-TR" sz="2000" dirty="0" err="1" smtClean="0"/>
              <a:t>Teofilin</a:t>
            </a:r>
            <a:r>
              <a:rPr lang="tr-TR" sz="2000" dirty="0" smtClean="0"/>
              <a:t> </a:t>
            </a:r>
            <a:r>
              <a:rPr lang="tr-TR" sz="2000" dirty="0" smtClean="0"/>
              <a:t>ve </a:t>
            </a:r>
            <a:r>
              <a:rPr lang="tr-TR" sz="2000" dirty="0" err="1" smtClean="0"/>
              <a:t>bronkodilatör</a:t>
            </a:r>
            <a:r>
              <a:rPr lang="tr-TR" sz="2000" dirty="0" smtClean="0"/>
              <a:t> ilaç grubu </a:t>
            </a:r>
            <a:r>
              <a:rPr lang="tr-TR" sz="2000" dirty="0" smtClean="0"/>
              <a:t>direkt </a:t>
            </a:r>
            <a:r>
              <a:rPr lang="tr-TR" sz="2000" dirty="0" smtClean="0"/>
              <a:t>olarak etkiler. </a:t>
            </a:r>
          </a:p>
          <a:p>
            <a:pPr>
              <a:buNone/>
            </a:pPr>
            <a:r>
              <a:rPr lang="tr-TR" sz="2000" dirty="0" smtClean="0"/>
              <a:t>    -  </a:t>
            </a:r>
            <a:r>
              <a:rPr lang="tr-TR" sz="2000" dirty="0" err="1" smtClean="0"/>
              <a:t>Diüretik</a:t>
            </a:r>
            <a:r>
              <a:rPr lang="tr-TR" sz="2000" dirty="0" smtClean="0"/>
              <a:t> </a:t>
            </a:r>
            <a:r>
              <a:rPr lang="tr-TR" sz="2000" dirty="0" smtClean="0"/>
              <a:t>grubu ajanlar idrara çıkmayı artırarak </a:t>
            </a:r>
            <a:r>
              <a:rPr lang="tr-TR" sz="2000" dirty="0" err="1" smtClean="0"/>
              <a:t>indirekt</a:t>
            </a:r>
            <a:r>
              <a:rPr lang="tr-TR" sz="2000" dirty="0" smtClean="0"/>
              <a:t> etkiler.</a:t>
            </a:r>
            <a:endParaRPr lang="tr-TR" sz="2000" dirty="0" smtClean="0"/>
          </a:p>
          <a:p>
            <a:pPr>
              <a:buNone/>
            </a:pPr>
            <a:r>
              <a:rPr lang="tr-TR" sz="2000" dirty="0" smtClean="0"/>
              <a:t>    -  </a:t>
            </a:r>
            <a:r>
              <a:rPr lang="tr-TR" sz="2000" dirty="0" err="1" smtClean="0"/>
              <a:t>Sedatif</a:t>
            </a:r>
            <a:r>
              <a:rPr lang="tr-TR" sz="2000" dirty="0" smtClean="0"/>
              <a:t> </a:t>
            </a:r>
            <a:r>
              <a:rPr lang="tr-TR" sz="2000" dirty="0" smtClean="0"/>
              <a:t>ve </a:t>
            </a:r>
            <a:r>
              <a:rPr lang="tr-TR" sz="2000" dirty="0" err="1" smtClean="0"/>
              <a:t>hipnotik</a:t>
            </a:r>
            <a:r>
              <a:rPr lang="tr-TR" sz="2000" dirty="0" smtClean="0"/>
              <a:t> ajanlar kullanılması var olan uyku </a:t>
            </a:r>
            <a:r>
              <a:rPr lang="tr-TR" sz="2000" dirty="0" err="1" smtClean="0"/>
              <a:t>apne</a:t>
            </a:r>
            <a:r>
              <a:rPr lang="tr-TR" sz="2000" dirty="0" smtClean="0"/>
              <a:t> sendromunu ağırlaştırır</a:t>
            </a:r>
            <a:r>
              <a:rPr lang="tr-TR" sz="2000" dirty="0" smtClean="0"/>
              <a:t>.</a:t>
            </a:r>
          </a:p>
          <a:p>
            <a:pPr>
              <a:buNone/>
            </a:pPr>
            <a:r>
              <a:rPr lang="tr-TR" sz="2000" dirty="0" smtClean="0"/>
              <a:t>    -  Alkol </a:t>
            </a:r>
            <a:r>
              <a:rPr lang="tr-TR" sz="2000" dirty="0" smtClean="0"/>
              <a:t>de aynı mekanizmayla </a:t>
            </a:r>
            <a:r>
              <a:rPr lang="tr-TR" sz="2000" dirty="0" err="1" smtClean="0"/>
              <a:t>OSAS’ı</a:t>
            </a:r>
            <a:r>
              <a:rPr lang="tr-TR" sz="2000" dirty="0" smtClean="0"/>
              <a:t> ağırlaştırır</a:t>
            </a:r>
            <a:r>
              <a:rPr lang="tr-TR" sz="2000" dirty="0" smtClean="0"/>
              <a:t>.</a:t>
            </a:r>
          </a:p>
          <a:p>
            <a:pPr>
              <a:buNone/>
            </a:pPr>
            <a:r>
              <a:rPr lang="tr-TR" sz="2000" dirty="0" smtClean="0"/>
              <a:t> </a:t>
            </a:r>
            <a:r>
              <a:rPr lang="tr-TR" sz="2000" dirty="0" smtClean="0"/>
              <a:t>   -  Beta </a:t>
            </a:r>
            <a:r>
              <a:rPr lang="tr-TR" sz="2000" dirty="0" err="1" smtClean="0"/>
              <a:t>blokerler</a:t>
            </a:r>
            <a:r>
              <a:rPr lang="tr-TR" sz="2000" dirty="0" smtClean="0"/>
              <a:t>, </a:t>
            </a:r>
            <a:r>
              <a:rPr lang="tr-TR" sz="2000" dirty="0" err="1" smtClean="0"/>
              <a:t>antibiotikler</a:t>
            </a:r>
            <a:r>
              <a:rPr lang="tr-TR" sz="2000" dirty="0" smtClean="0"/>
              <a:t>, </a:t>
            </a:r>
            <a:r>
              <a:rPr lang="tr-TR" sz="2000" dirty="0" err="1" smtClean="0"/>
              <a:t>antihistaminikler</a:t>
            </a:r>
            <a:r>
              <a:rPr lang="tr-TR" sz="2000" dirty="0" smtClean="0"/>
              <a:t> </a:t>
            </a:r>
            <a:r>
              <a:rPr lang="tr-TR" sz="2000" dirty="0" err="1" smtClean="0"/>
              <a:t>OSAS’ın</a:t>
            </a:r>
            <a:r>
              <a:rPr lang="tr-TR" sz="2000" dirty="0" smtClean="0"/>
              <a:t> kötüleşmesine neden olur </a:t>
            </a:r>
            <a:r>
              <a:rPr lang="tr-TR" sz="2000" dirty="0" smtClean="0"/>
              <a:t>. </a:t>
            </a:r>
            <a:endParaRPr lang="tr-TR"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Anamnez</a:t>
            </a:r>
            <a:r>
              <a:rPr lang="tr-TR" dirty="0" smtClean="0"/>
              <a:t> </a:t>
            </a:r>
            <a:endParaRPr lang="tr-TR" dirty="0"/>
          </a:p>
        </p:txBody>
      </p:sp>
      <p:sp>
        <p:nvSpPr>
          <p:cNvPr id="3" name="2 İçerik Yer Tutucusu"/>
          <p:cNvSpPr>
            <a:spLocks noGrp="1"/>
          </p:cNvSpPr>
          <p:nvPr>
            <p:ph idx="1"/>
          </p:nvPr>
        </p:nvSpPr>
        <p:spPr/>
        <p:txBody>
          <a:bodyPr/>
          <a:lstStyle/>
          <a:p>
            <a:r>
              <a:rPr lang="tr-TR" dirty="0" smtClean="0"/>
              <a:t>Hekimin hastaya soracağı 3 soru uyku </a:t>
            </a:r>
            <a:r>
              <a:rPr lang="tr-TR" dirty="0" err="1" smtClean="0"/>
              <a:t>apne</a:t>
            </a:r>
            <a:r>
              <a:rPr lang="tr-TR" dirty="0" smtClean="0"/>
              <a:t> hastalığını tanımasında yardımcı olur:</a:t>
            </a:r>
          </a:p>
          <a:p>
            <a:pPr marL="514350" indent="-514350">
              <a:buNone/>
            </a:pPr>
            <a:r>
              <a:rPr lang="tr-TR" sz="2400" dirty="0" smtClean="0"/>
              <a:t>     1.Horlama var mı ?</a:t>
            </a:r>
          </a:p>
          <a:p>
            <a:pPr marL="514350" indent="-514350">
              <a:buNone/>
            </a:pPr>
            <a:r>
              <a:rPr lang="tr-TR" sz="2400" dirty="0" smtClean="0"/>
              <a:t>     2.Uykuda nefes kesilmesi var mı (tanıklı </a:t>
            </a:r>
            <a:r>
              <a:rPr lang="tr-TR" sz="2400" dirty="0" err="1" smtClean="0"/>
              <a:t>apne</a:t>
            </a:r>
            <a:r>
              <a:rPr lang="tr-TR" sz="2400" dirty="0" smtClean="0"/>
              <a:t> )?</a:t>
            </a:r>
          </a:p>
          <a:p>
            <a:pPr marL="514350" indent="-514350">
              <a:buNone/>
            </a:pPr>
            <a:r>
              <a:rPr lang="tr-TR" sz="2400" dirty="0" smtClean="0"/>
              <a:t>     3.Gün içi uyuklama isteği var mı ?</a:t>
            </a:r>
            <a:endParaRPr lang="tr-TR"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dirty="0" smtClean="0">
                <a:solidFill>
                  <a:schemeClr val="tx1">
                    <a:lumMod val="85000"/>
                    <a:lumOff val="15000"/>
                  </a:schemeClr>
                </a:solidFill>
              </a:rPr>
              <a:t>Fizik </a:t>
            </a:r>
            <a:r>
              <a:rPr lang="tr-TR" sz="3600" dirty="0" smtClean="0">
                <a:solidFill>
                  <a:schemeClr val="tx1">
                    <a:lumMod val="85000"/>
                    <a:lumOff val="15000"/>
                  </a:schemeClr>
                </a:solidFill>
              </a:rPr>
              <a:t>M</a:t>
            </a:r>
            <a:r>
              <a:rPr lang="tr-TR" sz="3600" dirty="0" smtClean="0">
                <a:solidFill>
                  <a:schemeClr val="tx1">
                    <a:lumMod val="85000"/>
                    <a:lumOff val="15000"/>
                  </a:schemeClr>
                </a:solidFill>
              </a:rPr>
              <a:t>uayene</a:t>
            </a:r>
            <a:endParaRPr lang="tr-TR" sz="3600" dirty="0">
              <a:solidFill>
                <a:schemeClr val="tx1">
                  <a:lumMod val="85000"/>
                  <a:lumOff val="15000"/>
                </a:schemeClr>
              </a:solidFill>
            </a:endParaRPr>
          </a:p>
        </p:txBody>
      </p:sp>
      <p:sp>
        <p:nvSpPr>
          <p:cNvPr id="3" name="2 İçerik Yer Tutucusu"/>
          <p:cNvSpPr>
            <a:spLocks noGrp="1"/>
          </p:cNvSpPr>
          <p:nvPr>
            <p:ph idx="1"/>
          </p:nvPr>
        </p:nvSpPr>
        <p:spPr/>
        <p:txBody>
          <a:bodyPr>
            <a:normAutofit/>
          </a:bodyPr>
          <a:lstStyle/>
          <a:p>
            <a:r>
              <a:rPr lang="tr-TR" sz="2800" dirty="0" smtClean="0">
                <a:solidFill>
                  <a:schemeClr val="tx1">
                    <a:lumMod val="85000"/>
                    <a:lumOff val="15000"/>
                  </a:schemeClr>
                </a:solidFill>
              </a:rPr>
              <a:t>Hastaların tüm sistematik muayenesi yapılmalıdır.</a:t>
            </a:r>
          </a:p>
          <a:p>
            <a:r>
              <a:rPr lang="tr-TR" sz="2800" dirty="0" err="1" smtClean="0">
                <a:solidFill>
                  <a:schemeClr val="tx1">
                    <a:lumMod val="85000"/>
                    <a:lumOff val="15000"/>
                  </a:schemeClr>
                </a:solidFill>
              </a:rPr>
              <a:t>Obezite</a:t>
            </a:r>
            <a:r>
              <a:rPr lang="tr-TR" sz="2800" dirty="0" smtClean="0">
                <a:solidFill>
                  <a:schemeClr val="tx1">
                    <a:lumMod val="85000"/>
                    <a:lumOff val="15000"/>
                  </a:schemeClr>
                </a:solidFill>
              </a:rPr>
              <a:t> ve üst solunum yolları dışında fizik muayene </a:t>
            </a:r>
            <a:r>
              <a:rPr lang="tr-TR" sz="2800" dirty="0" err="1" smtClean="0">
                <a:solidFill>
                  <a:schemeClr val="tx1">
                    <a:lumMod val="85000"/>
                    <a:lumOff val="15000"/>
                  </a:schemeClr>
                </a:solidFill>
              </a:rPr>
              <a:t>genelikle</a:t>
            </a:r>
            <a:r>
              <a:rPr lang="tr-TR" sz="2800" dirty="0" smtClean="0">
                <a:solidFill>
                  <a:schemeClr val="tx1">
                    <a:lumMod val="85000"/>
                    <a:lumOff val="15000"/>
                  </a:schemeClr>
                </a:solidFill>
              </a:rPr>
              <a:t> normaldir.</a:t>
            </a:r>
          </a:p>
          <a:p>
            <a:r>
              <a:rPr lang="tr-TR" sz="2800" dirty="0" smtClean="0"/>
              <a:t>Değerlendirmelerin </a:t>
            </a:r>
            <a:r>
              <a:rPr lang="tr-TR" sz="2800" dirty="0" smtClean="0"/>
              <a:t>genellikle uyanıkken yapılıyor olması nedeniyle </a:t>
            </a:r>
            <a:r>
              <a:rPr lang="tr-TR" sz="2800" dirty="0" err="1" smtClean="0"/>
              <a:t>OSAS’lı</a:t>
            </a:r>
            <a:r>
              <a:rPr lang="tr-TR" sz="2800" dirty="0" smtClean="0"/>
              <a:t> olgularda üst solunum yollarının muayenesinden elde edilen bilgilerin hastalığın şiddetiyle tam olarak uyumlu olması beklenmemelidir.</a:t>
            </a:r>
            <a:r>
              <a:rPr lang="tr-TR" dirty="0" smtClean="0"/>
              <a:t> </a:t>
            </a:r>
            <a:endParaRPr lang="tr-TR"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OLGU </a:t>
            </a:r>
            <a:endParaRPr lang="tr-TR" dirty="0"/>
          </a:p>
        </p:txBody>
      </p:sp>
      <p:sp>
        <p:nvSpPr>
          <p:cNvPr id="3" name="2 İçerik Yer Tutucusu"/>
          <p:cNvSpPr>
            <a:spLocks noGrp="1"/>
          </p:cNvSpPr>
          <p:nvPr>
            <p:ph idx="1"/>
          </p:nvPr>
        </p:nvSpPr>
        <p:spPr/>
        <p:txBody>
          <a:bodyPr/>
          <a:lstStyle/>
          <a:p>
            <a:r>
              <a:rPr lang="tr-TR" dirty="0" err="1" smtClean="0"/>
              <a:t>Laboratuvar</a:t>
            </a:r>
            <a:r>
              <a:rPr lang="tr-TR" dirty="0" smtClean="0"/>
              <a:t> ;</a:t>
            </a:r>
          </a:p>
          <a:p>
            <a:pPr>
              <a:buNone/>
            </a:pPr>
            <a:r>
              <a:rPr lang="tr-TR" dirty="0" smtClean="0"/>
              <a:t>  - </a:t>
            </a:r>
            <a:r>
              <a:rPr lang="tr-TR" dirty="0" err="1" smtClean="0"/>
              <a:t>Hemogram</a:t>
            </a:r>
            <a:r>
              <a:rPr lang="tr-TR" dirty="0" smtClean="0"/>
              <a:t> ve rutin biyokimya (</a:t>
            </a:r>
            <a:r>
              <a:rPr lang="tr-TR" dirty="0" err="1" smtClean="0"/>
              <a:t>polistemi</a:t>
            </a:r>
            <a:r>
              <a:rPr lang="tr-TR" dirty="0" smtClean="0"/>
              <a:t> )</a:t>
            </a:r>
          </a:p>
          <a:p>
            <a:pPr>
              <a:buNone/>
            </a:pPr>
            <a:r>
              <a:rPr lang="tr-TR" dirty="0" smtClean="0"/>
              <a:t>  - Arter kan gazı (</a:t>
            </a:r>
            <a:r>
              <a:rPr lang="tr-TR" dirty="0" err="1" smtClean="0"/>
              <a:t>hiperkarbi</a:t>
            </a:r>
            <a:r>
              <a:rPr lang="tr-TR" dirty="0" smtClean="0"/>
              <a:t> ,</a:t>
            </a:r>
            <a:r>
              <a:rPr lang="tr-TR" dirty="0" err="1" smtClean="0"/>
              <a:t>hipoksemi</a:t>
            </a:r>
            <a:r>
              <a:rPr lang="tr-TR" dirty="0" smtClean="0"/>
              <a:t> )</a:t>
            </a:r>
          </a:p>
          <a:p>
            <a:pPr>
              <a:buNone/>
            </a:pPr>
            <a:r>
              <a:rPr lang="tr-TR" dirty="0" smtClean="0"/>
              <a:t> </a:t>
            </a:r>
            <a:r>
              <a:rPr lang="tr-TR" dirty="0" smtClean="0"/>
              <a:t> - </a:t>
            </a:r>
            <a:r>
              <a:rPr lang="tr-TR" dirty="0" err="1" smtClean="0"/>
              <a:t>Tiroid</a:t>
            </a:r>
            <a:r>
              <a:rPr lang="tr-TR" dirty="0" smtClean="0"/>
              <a:t> fonksiyon testleri (</a:t>
            </a:r>
            <a:r>
              <a:rPr lang="tr-TR" dirty="0" err="1" smtClean="0"/>
              <a:t>hipotiroidi</a:t>
            </a:r>
            <a:r>
              <a:rPr lang="tr-TR" dirty="0" smtClean="0"/>
              <a:t> )</a:t>
            </a:r>
          </a:p>
          <a:p>
            <a:pPr>
              <a:buNone/>
            </a:pPr>
            <a:r>
              <a:rPr lang="tr-TR" dirty="0" smtClean="0"/>
              <a:t>  - İdrar tetkiki (</a:t>
            </a:r>
            <a:r>
              <a:rPr lang="tr-TR" dirty="0" err="1" smtClean="0"/>
              <a:t>proteinüri</a:t>
            </a:r>
            <a:r>
              <a:rPr lang="tr-TR" dirty="0" smtClean="0"/>
              <a:t>)</a:t>
            </a:r>
          </a:p>
          <a:p>
            <a:pPr>
              <a:buNone/>
            </a:pPr>
            <a:endParaRPr lang="tr-T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Fizik muayene</a:t>
            </a:r>
            <a:endParaRPr lang="tr-TR" dirty="0"/>
          </a:p>
        </p:txBody>
      </p:sp>
      <p:sp>
        <p:nvSpPr>
          <p:cNvPr id="3" name="2 İçerik Yer Tutucusu"/>
          <p:cNvSpPr>
            <a:spLocks noGrp="1"/>
          </p:cNvSpPr>
          <p:nvPr>
            <p:ph idx="1"/>
          </p:nvPr>
        </p:nvSpPr>
        <p:spPr/>
        <p:txBody>
          <a:bodyPr>
            <a:normAutofit/>
          </a:bodyPr>
          <a:lstStyle/>
          <a:p>
            <a:r>
              <a:rPr lang="tr-TR" sz="2800" dirty="0" smtClean="0">
                <a:solidFill>
                  <a:schemeClr val="tx1">
                    <a:lumMod val="85000"/>
                    <a:lumOff val="15000"/>
                  </a:schemeClr>
                </a:solidFill>
              </a:rPr>
              <a:t>Kan basıncı ölçümü</a:t>
            </a:r>
          </a:p>
          <a:p>
            <a:r>
              <a:rPr lang="tr-TR" sz="2800" dirty="0" smtClean="0">
                <a:solidFill>
                  <a:schemeClr val="tx1">
                    <a:lumMod val="85000"/>
                    <a:lumOff val="15000"/>
                  </a:schemeClr>
                </a:solidFill>
              </a:rPr>
              <a:t>Beden kitle indeksi</a:t>
            </a:r>
          </a:p>
          <a:p>
            <a:r>
              <a:rPr lang="tr-TR" sz="2800" dirty="0" smtClean="0">
                <a:solidFill>
                  <a:schemeClr val="tx1">
                    <a:lumMod val="85000"/>
                    <a:lumOff val="15000"/>
                  </a:schemeClr>
                </a:solidFill>
              </a:rPr>
              <a:t>Boyun ve bel çevresi ölçümü</a:t>
            </a:r>
          </a:p>
          <a:p>
            <a:r>
              <a:rPr lang="tr-TR" sz="2800" dirty="0" smtClean="0">
                <a:solidFill>
                  <a:schemeClr val="tx1">
                    <a:lumMod val="85000"/>
                    <a:lumOff val="15000"/>
                  </a:schemeClr>
                </a:solidFill>
              </a:rPr>
              <a:t>İlişkili durumların ve komplikasyonların belirtileri </a:t>
            </a:r>
            <a:r>
              <a:rPr lang="tr-TR" sz="2000" dirty="0" smtClean="0">
                <a:solidFill>
                  <a:schemeClr val="tx1">
                    <a:lumMod val="85000"/>
                    <a:lumOff val="15000"/>
                  </a:schemeClr>
                </a:solidFill>
              </a:rPr>
              <a:t>(</a:t>
            </a:r>
            <a:r>
              <a:rPr lang="tr-TR" sz="2000" dirty="0" smtClean="0"/>
              <a:t>Sistemik </a:t>
            </a:r>
            <a:r>
              <a:rPr lang="tr-TR" sz="2000" dirty="0" smtClean="0"/>
              <a:t>hipertansiyon ve kalp yetmezliği ve daha az yaygın olarak </a:t>
            </a:r>
            <a:r>
              <a:rPr lang="tr-TR" sz="2000" dirty="0" err="1" smtClean="0"/>
              <a:t>pulmoner</a:t>
            </a:r>
            <a:r>
              <a:rPr lang="tr-TR" sz="2000" dirty="0" smtClean="0"/>
              <a:t> hipertansiyon </a:t>
            </a:r>
            <a:r>
              <a:rPr lang="tr-TR" sz="2000" dirty="0" smtClean="0"/>
              <a:t>)</a:t>
            </a:r>
            <a:endParaRPr lang="tr-TR" sz="2000" dirty="0" smtClean="0">
              <a:solidFill>
                <a:schemeClr val="tx1">
                  <a:lumMod val="85000"/>
                  <a:lumOff val="15000"/>
                </a:schemeClr>
              </a:solidFill>
            </a:endParaRPr>
          </a:p>
          <a:p>
            <a:pPr>
              <a:buNone/>
            </a:pPr>
            <a:endParaRPr lang="tr-TR" sz="2800"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Fizik Muayene </a:t>
            </a:r>
            <a:endParaRPr lang="tr-TR" dirty="0"/>
          </a:p>
        </p:txBody>
      </p:sp>
      <p:sp>
        <p:nvSpPr>
          <p:cNvPr id="3" name="2 İçerik Yer Tutucusu"/>
          <p:cNvSpPr>
            <a:spLocks noGrp="1"/>
          </p:cNvSpPr>
          <p:nvPr>
            <p:ph idx="1"/>
          </p:nvPr>
        </p:nvSpPr>
        <p:spPr/>
        <p:txBody>
          <a:bodyPr>
            <a:normAutofit fontScale="92500"/>
          </a:bodyPr>
          <a:lstStyle/>
          <a:p>
            <a:r>
              <a:rPr lang="tr-TR" dirty="0" smtClean="0"/>
              <a:t>Üst solunum yollarının (ÜSY) değerlendirilmesi;</a:t>
            </a:r>
          </a:p>
          <a:p>
            <a:r>
              <a:rPr lang="tr-TR" dirty="0" smtClean="0"/>
              <a:t>ÜSY ‘da darlığa neden olabilecek durumlar tespit edilmeye </a:t>
            </a:r>
            <a:r>
              <a:rPr lang="tr-TR" dirty="0" err="1" smtClean="0"/>
              <a:t>calışılır</a:t>
            </a:r>
            <a:r>
              <a:rPr lang="tr-TR" dirty="0" smtClean="0"/>
              <a:t>.</a:t>
            </a:r>
          </a:p>
          <a:p>
            <a:pPr lvl="2"/>
            <a:r>
              <a:rPr lang="tr-TR" altLang="tr-TR" sz="2000" dirty="0" err="1" smtClean="0"/>
              <a:t>Retrognati</a:t>
            </a:r>
            <a:r>
              <a:rPr lang="tr-TR" altLang="tr-TR" sz="2000" dirty="0" smtClean="0"/>
              <a:t>, </a:t>
            </a:r>
            <a:r>
              <a:rPr lang="tr-TR" altLang="tr-TR" sz="2000" dirty="0" err="1" smtClean="0"/>
              <a:t>mikrognati</a:t>
            </a:r>
            <a:r>
              <a:rPr lang="tr-TR" altLang="tr-TR" sz="2000" dirty="0" smtClean="0"/>
              <a:t>, </a:t>
            </a:r>
          </a:p>
          <a:p>
            <a:pPr lvl="2"/>
            <a:r>
              <a:rPr lang="tr-TR" altLang="tr-TR" sz="2000" dirty="0" err="1" smtClean="0"/>
              <a:t>Lateral</a:t>
            </a:r>
            <a:r>
              <a:rPr lang="tr-TR" altLang="tr-TR" sz="2000" dirty="0" smtClean="0"/>
              <a:t> </a:t>
            </a:r>
            <a:r>
              <a:rPr lang="tr-TR" altLang="tr-TR" sz="2000" dirty="0" err="1" smtClean="0"/>
              <a:t>peritonsiller</a:t>
            </a:r>
            <a:r>
              <a:rPr lang="tr-TR" altLang="tr-TR" sz="2000" dirty="0" smtClean="0"/>
              <a:t> daralma, </a:t>
            </a:r>
          </a:p>
          <a:p>
            <a:pPr lvl="2"/>
            <a:r>
              <a:rPr lang="tr-TR" altLang="tr-TR" sz="2000" dirty="0" err="1" smtClean="0"/>
              <a:t>Makroglossia</a:t>
            </a:r>
            <a:r>
              <a:rPr lang="tr-TR" altLang="tr-TR" sz="2000" dirty="0" smtClean="0"/>
              <a:t>,</a:t>
            </a:r>
          </a:p>
          <a:p>
            <a:pPr lvl="2"/>
            <a:r>
              <a:rPr lang="tr-TR" altLang="tr-TR" sz="2000" dirty="0" err="1" smtClean="0"/>
              <a:t>Tonsiller</a:t>
            </a:r>
            <a:r>
              <a:rPr lang="tr-TR" altLang="tr-TR" sz="2000" dirty="0" smtClean="0"/>
              <a:t> </a:t>
            </a:r>
            <a:r>
              <a:rPr lang="tr-TR" altLang="tr-TR" sz="2000" dirty="0" err="1" smtClean="0"/>
              <a:t>hipertrofi</a:t>
            </a:r>
            <a:r>
              <a:rPr lang="tr-TR" altLang="tr-TR" sz="2000" dirty="0" smtClean="0"/>
              <a:t>, </a:t>
            </a:r>
          </a:p>
          <a:p>
            <a:pPr lvl="2"/>
            <a:r>
              <a:rPr lang="tr-TR" altLang="tr-TR" sz="2000" dirty="0" smtClean="0"/>
              <a:t>Uzun, büyük </a:t>
            </a:r>
            <a:r>
              <a:rPr lang="tr-TR" altLang="tr-TR" sz="2000" dirty="0" err="1" smtClean="0"/>
              <a:t>uvula</a:t>
            </a:r>
            <a:r>
              <a:rPr lang="tr-TR" altLang="tr-TR" sz="2000" dirty="0" smtClean="0"/>
              <a:t>, </a:t>
            </a:r>
          </a:p>
          <a:p>
            <a:pPr lvl="2"/>
            <a:r>
              <a:rPr lang="tr-TR" altLang="tr-TR" sz="2000" dirty="0" smtClean="0"/>
              <a:t>Yüksek kemerli veya dar damak,</a:t>
            </a:r>
          </a:p>
          <a:p>
            <a:pPr lvl="2"/>
            <a:r>
              <a:rPr lang="tr-TR" altLang="tr-TR" sz="2000" dirty="0" err="1" smtClean="0"/>
              <a:t>Nasal</a:t>
            </a:r>
            <a:r>
              <a:rPr lang="tr-TR" altLang="tr-TR" sz="2000" dirty="0" smtClean="0"/>
              <a:t> </a:t>
            </a:r>
            <a:r>
              <a:rPr lang="tr-TR" altLang="tr-TR" sz="2000" dirty="0" err="1" smtClean="0"/>
              <a:t>septum</a:t>
            </a:r>
            <a:r>
              <a:rPr lang="tr-TR" altLang="tr-TR" sz="2000" dirty="0" smtClean="0"/>
              <a:t> </a:t>
            </a:r>
            <a:r>
              <a:rPr lang="tr-TR" altLang="tr-TR" sz="2000" dirty="0" err="1" smtClean="0"/>
              <a:t>deviasyonu</a:t>
            </a:r>
            <a:r>
              <a:rPr lang="tr-TR" altLang="tr-TR" sz="2000" dirty="0" smtClean="0"/>
              <a:t> </a:t>
            </a:r>
          </a:p>
          <a:p>
            <a:pPr lvl="2"/>
            <a:r>
              <a:rPr lang="tr-TR" altLang="tr-TR" sz="2000" dirty="0" err="1" smtClean="0"/>
              <a:t>Nasal</a:t>
            </a:r>
            <a:r>
              <a:rPr lang="tr-TR" altLang="tr-TR" sz="2000" dirty="0" smtClean="0"/>
              <a:t> polipler</a:t>
            </a:r>
          </a:p>
          <a:p>
            <a:pPr>
              <a:buNone/>
            </a:pPr>
            <a:endParaRPr lang="tr-TR" sz="2300" dirty="0" smtClean="0"/>
          </a:p>
          <a:p>
            <a:endParaRPr lang="tr-TR" sz="2300" dirty="0" smtClean="0"/>
          </a:p>
          <a:p>
            <a:endParaRPr lang="tr-T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Fizik muayene</a:t>
            </a:r>
            <a:endParaRPr lang="tr-TR" dirty="0"/>
          </a:p>
        </p:txBody>
      </p:sp>
      <p:sp>
        <p:nvSpPr>
          <p:cNvPr id="3" name="2 İçerik Yer Tutucusu"/>
          <p:cNvSpPr>
            <a:spLocks noGrp="1"/>
          </p:cNvSpPr>
          <p:nvPr>
            <p:ph idx="1"/>
          </p:nvPr>
        </p:nvSpPr>
        <p:spPr/>
        <p:txBody>
          <a:bodyPr>
            <a:normAutofit/>
          </a:bodyPr>
          <a:lstStyle/>
          <a:p>
            <a:r>
              <a:rPr lang="tr-TR" sz="2800" dirty="0" smtClean="0"/>
              <a:t>Ü</a:t>
            </a:r>
            <a:r>
              <a:rPr lang="tr-TR" sz="2800" dirty="0" smtClean="0"/>
              <a:t>st solunum yollarının değerlendirilmesi;</a:t>
            </a:r>
          </a:p>
          <a:p>
            <a:r>
              <a:rPr lang="tr-TR" sz="2800" dirty="0" err="1" smtClean="0"/>
              <a:t>Friedman</a:t>
            </a:r>
            <a:r>
              <a:rPr lang="tr-TR" sz="2800" dirty="0" smtClean="0"/>
              <a:t> dil pozisyonu ile OSAS şiddeti arasında korelasyon bulunmuştur.</a:t>
            </a:r>
            <a:endParaRPr lang="tr-TR" sz="2800" dirty="0"/>
          </a:p>
        </p:txBody>
      </p:sp>
      <p:pic>
        <p:nvPicPr>
          <p:cNvPr id="14339" name="Picture 3"/>
          <p:cNvPicPr>
            <a:picLocks noChangeAspect="1" noChangeArrowheads="1"/>
          </p:cNvPicPr>
          <p:nvPr/>
        </p:nvPicPr>
        <p:blipFill>
          <a:blip r:embed="rId2" cstate="print"/>
          <a:srcRect/>
          <a:stretch>
            <a:fillRect/>
          </a:stretch>
        </p:blipFill>
        <p:spPr bwMode="auto">
          <a:xfrm>
            <a:off x="899592" y="3284984"/>
            <a:ext cx="7272808" cy="2520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Tanı ve Tarama </a:t>
            </a:r>
            <a:endParaRPr lang="tr-TR" dirty="0"/>
          </a:p>
        </p:txBody>
      </p:sp>
      <p:sp>
        <p:nvSpPr>
          <p:cNvPr id="3" name="2 İçerik Yer Tutucusu"/>
          <p:cNvSpPr>
            <a:spLocks noGrp="1"/>
          </p:cNvSpPr>
          <p:nvPr>
            <p:ph idx="1"/>
          </p:nvPr>
        </p:nvSpPr>
        <p:spPr/>
        <p:txBody>
          <a:bodyPr>
            <a:normAutofit/>
          </a:bodyPr>
          <a:lstStyle/>
          <a:p>
            <a:r>
              <a:rPr lang="tr-TR" sz="2800" dirty="0" err="1" smtClean="0"/>
              <a:t>Obstrüktif</a:t>
            </a:r>
            <a:r>
              <a:rPr lang="tr-TR" sz="2800" dirty="0" smtClean="0"/>
              <a:t> Uyku </a:t>
            </a:r>
            <a:r>
              <a:rPr lang="tr-TR" sz="2800" dirty="0" err="1" smtClean="0"/>
              <a:t>Apne</a:t>
            </a:r>
            <a:r>
              <a:rPr lang="tr-TR" sz="2800" dirty="0" smtClean="0"/>
              <a:t> Sendromu (OSAS) tanısında altın standart yöntem </a:t>
            </a:r>
            <a:r>
              <a:rPr lang="tr-TR" sz="2800" dirty="0" err="1" smtClean="0"/>
              <a:t>PSG’dir</a:t>
            </a:r>
            <a:r>
              <a:rPr lang="tr-TR" sz="2800" dirty="0" smtClean="0"/>
              <a:t>. </a:t>
            </a:r>
            <a:endParaRPr lang="tr-TR" sz="2800" dirty="0" smtClean="0"/>
          </a:p>
          <a:p>
            <a:endParaRPr lang="tr-TR" sz="2800" dirty="0" smtClean="0"/>
          </a:p>
          <a:p>
            <a:r>
              <a:rPr lang="tr-TR" sz="2800" dirty="0" smtClean="0"/>
              <a:t>Standart anketler PSG için doğru hasta seçiminin yanı sıra bilimsel çalışmalarda ortak dil kullanımı açısından da yarar sağlar.</a:t>
            </a:r>
            <a:endParaRPr lang="tr-TR" sz="2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Tanı Tarama </a:t>
            </a:r>
            <a:endParaRPr lang="tr-TR" dirty="0"/>
          </a:p>
        </p:txBody>
      </p:sp>
      <p:sp>
        <p:nvSpPr>
          <p:cNvPr id="3" name="2 İçerik Yer Tutucusu"/>
          <p:cNvSpPr>
            <a:spLocks noGrp="1"/>
          </p:cNvSpPr>
          <p:nvPr>
            <p:ph idx="1"/>
          </p:nvPr>
        </p:nvSpPr>
        <p:spPr/>
        <p:txBody>
          <a:bodyPr>
            <a:normAutofit/>
          </a:bodyPr>
          <a:lstStyle/>
          <a:p>
            <a:pPr>
              <a:buNone/>
            </a:pPr>
            <a:r>
              <a:rPr lang="tr-TR" dirty="0" smtClean="0"/>
              <a:t>   </a:t>
            </a:r>
            <a:r>
              <a:rPr lang="tr-TR" dirty="0" err="1" smtClean="0"/>
              <a:t>Epworth</a:t>
            </a:r>
            <a:r>
              <a:rPr lang="tr-TR" dirty="0" smtClean="0"/>
              <a:t> uykululuk ölçeği</a:t>
            </a:r>
          </a:p>
          <a:p>
            <a:pPr>
              <a:buNone/>
            </a:pPr>
            <a:r>
              <a:rPr lang="tr-TR" sz="2000" dirty="0" smtClean="0"/>
              <a:t>   - Gündüz </a:t>
            </a:r>
            <a:r>
              <a:rPr lang="tr-TR" sz="2000" dirty="0" smtClean="0"/>
              <a:t>uyku halini göstermekte kullanılan bir testtir. </a:t>
            </a:r>
            <a:endParaRPr lang="tr-TR" sz="2000" dirty="0" smtClean="0"/>
          </a:p>
          <a:p>
            <a:pPr>
              <a:buNone/>
            </a:pPr>
            <a:r>
              <a:rPr lang="tr-TR" sz="2000" dirty="0" smtClean="0"/>
              <a:t>   - Toplam </a:t>
            </a:r>
            <a:r>
              <a:rPr lang="tr-TR" sz="2000" dirty="0" smtClean="0"/>
              <a:t>8 sorudan oluşur. </a:t>
            </a:r>
            <a:endParaRPr lang="tr-TR" sz="2000" dirty="0" smtClean="0"/>
          </a:p>
          <a:p>
            <a:pPr>
              <a:buNone/>
            </a:pPr>
            <a:r>
              <a:rPr lang="tr-TR" sz="2000" dirty="0" smtClean="0"/>
              <a:t>   - Her </a:t>
            </a:r>
            <a:r>
              <a:rPr lang="tr-TR" sz="2000" dirty="0" smtClean="0"/>
              <a:t>soru hastanın kendisi tarafından 0-3 puan verilecek şekilde doldurulur. </a:t>
            </a:r>
            <a:endParaRPr lang="tr-TR" sz="2000" dirty="0" smtClean="0"/>
          </a:p>
          <a:p>
            <a:pPr>
              <a:buNone/>
            </a:pPr>
            <a:r>
              <a:rPr lang="tr-TR" sz="2000" dirty="0" smtClean="0"/>
              <a:t> </a:t>
            </a:r>
            <a:r>
              <a:rPr lang="tr-TR" sz="2000" dirty="0" smtClean="0"/>
              <a:t>  - Bu </a:t>
            </a:r>
            <a:r>
              <a:rPr lang="tr-TR" sz="2000" dirty="0" smtClean="0"/>
              <a:t>ankette hastanın aşırı yorgun olmadığı sıradan bir günde, belli durumlarda uykuya dalma olasılığı sorgulanır</a:t>
            </a:r>
            <a:r>
              <a:rPr lang="tr-TR" sz="2000" dirty="0" smtClean="0"/>
              <a:t>.</a:t>
            </a:r>
          </a:p>
          <a:p>
            <a:pPr>
              <a:buNone/>
            </a:pPr>
            <a:r>
              <a:rPr lang="tr-TR" sz="2000" dirty="0" smtClean="0"/>
              <a:t>   - Tüm </a:t>
            </a:r>
            <a:r>
              <a:rPr lang="tr-TR" sz="2000" dirty="0" smtClean="0"/>
              <a:t>sorularda puanlama yöntemi aynı olup, uykuya dalma olasılığı hiç yoksa 0, uykuya dalması düşük olasılıklı ise 1, orta olasılıklı ise 2 ve yüksek olasılıklı ise 3 puan alır</a:t>
            </a:r>
            <a:r>
              <a:rPr lang="tr-TR" sz="2000" dirty="0" smtClean="0"/>
              <a:t>.</a:t>
            </a:r>
          </a:p>
          <a:p>
            <a:pPr>
              <a:buNone/>
            </a:pPr>
            <a:r>
              <a:rPr lang="tr-TR" sz="2000" dirty="0" smtClean="0"/>
              <a:t>   - Toplam </a:t>
            </a:r>
            <a:r>
              <a:rPr lang="tr-TR" sz="2000" dirty="0" smtClean="0"/>
              <a:t>puan 10 ve üzerinde ise gündüz aşırı uyku halinin varlığına işaret </a:t>
            </a:r>
            <a:r>
              <a:rPr lang="tr-TR" sz="2000" dirty="0" smtClean="0"/>
              <a:t>eder.</a:t>
            </a:r>
            <a:endParaRPr lang="tr-TR" sz="2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Tanı ve Tarama </a:t>
            </a:r>
            <a:endParaRPr lang="tr-TR" dirty="0"/>
          </a:p>
        </p:txBody>
      </p:sp>
      <p:sp>
        <p:nvSpPr>
          <p:cNvPr id="3" name="2 İçerik Yer Tutucusu"/>
          <p:cNvSpPr>
            <a:spLocks noGrp="1"/>
          </p:cNvSpPr>
          <p:nvPr>
            <p:ph idx="1"/>
          </p:nvPr>
        </p:nvSpPr>
        <p:spPr/>
        <p:txBody>
          <a:bodyPr>
            <a:normAutofit/>
          </a:bodyPr>
          <a:lstStyle/>
          <a:p>
            <a:r>
              <a:rPr lang="tr-TR" dirty="0" err="1" smtClean="0"/>
              <a:t>Epworth</a:t>
            </a:r>
            <a:r>
              <a:rPr lang="tr-TR" dirty="0" smtClean="0"/>
              <a:t> Uykululuk Ölçeği </a:t>
            </a:r>
            <a:r>
              <a:rPr lang="tr-TR" dirty="0" smtClean="0"/>
              <a:t>Soruları</a:t>
            </a:r>
          </a:p>
          <a:p>
            <a:pPr>
              <a:buNone/>
            </a:pPr>
            <a:r>
              <a:rPr lang="tr-TR" sz="2200" dirty="0" smtClean="0"/>
              <a:t>Aşırı yorgun olmadığınız </a:t>
            </a:r>
            <a:r>
              <a:rPr lang="tr-TR" sz="2200" dirty="0" smtClean="0"/>
              <a:t>bir günde aşağıdaki durumlarda uykuya dalma olasılığınız nedir</a:t>
            </a:r>
            <a:r>
              <a:rPr lang="tr-TR" sz="2200" dirty="0" smtClean="0"/>
              <a:t>?</a:t>
            </a:r>
          </a:p>
          <a:p>
            <a:pPr>
              <a:buNone/>
            </a:pPr>
            <a:r>
              <a:rPr lang="tr-TR" sz="1800" dirty="0" smtClean="0"/>
              <a:t>   1</a:t>
            </a:r>
            <a:r>
              <a:rPr lang="tr-TR" sz="1800" dirty="0" smtClean="0"/>
              <a:t>. </a:t>
            </a:r>
            <a:r>
              <a:rPr lang="tr-TR" sz="1800" dirty="0" smtClean="0"/>
              <a:t> Oturur </a:t>
            </a:r>
            <a:r>
              <a:rPr lang="tr-TR" sz="1800" dirty="0" smtClean="0"/>
              <a:t>durumda gazete veya kitap okurken </a:t>
            </a:r>
            <a:endParaRPr lang="tr-TR" sz="1800" dirty="0" smtClean="0"/>
          </a:p>
          <a:p>
            <a:pPr>
              <a:buNone/>
            </a:pPr>
            <a:r>
              <a:rPr lang="tr-TR" sz="1800" dirty="0" smtClean="0"/>
              <a:t>   2</a:t>
            </a:r>
            <a:r>
              <a:rPr lang="tr-TR" sz="1800" dirty="0" smtClean="0"/>
              <a:t>. </a:t>
            </a:r>
            <a:r>
              <a:rPr lang="tr-TR" sz="1800" dirty="0" smtClean="0"/>
              <a:t> Televizyon </a:t>
            </a:r>
            <a:r>
              <a:rPr lang="tr-TR" sz="1800" dirty="0" smtClean="0"/>
              <a:t>seyrederken </a:t>
            </a:r>
            <a:endParaRPr lang="tr-TR" sz="1800" dirty="0" smtClean="0"/>
          </a:p>
          <a:p>
            <a:pPr>
              <a:buNone/>
            </a:pPr>
            <a:r>
              <a:rPr lang="tr-TR" sz="1800" dirty="0" smtClean="0"/>
              <a:t>   3.  </a:t>
            </a:r>
            <a:r>
              <a:rPr lang="tr-TR" sz="1800" dirty="0" smtClean="0"/>
              <a:t>Pasif olarak toplum içinde otururken (tiyatro, toplantı</a:t>
            </a:r>
            <a:r>
              <a:rPr lang="tr-TR" sz="1800" dirty="0" smtClean="0"/>
              <a:t>,…)</a:t>
            </a:r>
          </a:p>
          <a:p>
            <a:pPr>
              <a:buNone/>
            </a:pPr>
            <a:r>
              <a:rPr lang="tr-TR" sz="1800" dirty="0" smtClean="0"/>
              <a:t>   4.  </a:t>
            </a:r>
            <a:r>
              <a:rPr lang="tr-TR" sz="1800" dirty="0" smtClean="0"/>
              <a:t>Aralıksız 1 saatlik araç yolculuğu yaparken </a:t>
            </a:r>
            <a:endParaRPr lang="tr-TR" sz="1800" dirty="0" smtClean="0"/>
          </a:p>
          <a:p>
            <a:pPr>
              <a:buNone/>
            </a:pPr>
            <a:r>
              <a:rPr lang="tr-TR" sz="1800" dirty="0" smtClean="0"/>
              <a:t>   5.  </a:t>
            </a:r>
            <a:r>
              <a:rPr lang="tr-TR" sz="1800" dirty="0" smtClean="0"/>
              <a:t>Öğleden sonra uzanınca </a:t>
            </a:r>
            <a:endParaRPr lang="tr-TR" sz="1800" dirty="0" smtClean="0"/>
          </a:p>
          <a:p>
            <a:pPr>
              <a:buNone/>
            </a:pPr>
            <a:r>
              <a:rPr lang="tr-TR" sz="1800" dirty="0" smtClean="0"/>
              <a:t>   6</a:t>
            </a:r>
            <a:r>
              <a:rPr lang="tr-TR" sz="1800" dirty="0" smtClean="0"/>
              <a:t>. </a:t>
            </a:r>
            <a:r>
              <a:rPr lang="tr-TR" sz="1800" dirty="0" smtClean="0"/>
              <a:t> Alkolsüz </a:t>
            </a:r>
            <a:r>
              <a:rPr lang="tr-TR" sz="1800" dirty="0" smtClean="0"/>
              <a:t>bir öğle yemeğinden sonra otururken </a:t>
            </a:r>
            <a:endParaRPr lang="tr-TR" sz="1800" dirty="0" smtClean="0"/>
          </a:p>
          <a:p>
            <a:pPr>
              <a:buNone/>
            </a:pPr>
            <a:r>
              <a:rPr lang="tr-TR" sz="1800" dirty="0" smtClean="0"/>
              <a:t>   7.  </a:t>
            </a:r>
            <a:r>
              <a:rPr lang="tr-TR" sz="1800" dirty="0" smtClean="0"/>
              <a:t>Birisi ile </a:t>
            </a:r>
            <a:r>
              <a:rPr lang="tr-TR" sz="1800" dirty="0" smtClean="0"/>
              <a:t>konuşurken</a:t>
            </a:r>
          </a:p>
          <a:p>
            <a:pPr>
              <a:buNone/>
            </a:pPr>
            <a:r>
              <a:rPr lang="tr-TR" sz="1800" dirty="0" smtClean="0"/>
              <a:t>   8</a:t>
            </a:r>
            <a:r>
              <a:rPr lang="tr-TR" sz="1800" dirty="0" smtClean="0"/>
              <a:t>. </a:t>
            </a:r>
            <a:r>
              <a:rPr lang="tr-TR" sz="1800" dirty="0" smtClean="0"/>
              <a:t> Araç </a:t>
            </a:r>
            <a:r>
              <a:rPr lang="tr-TR" sz="1800" dirty="0" smtClean="0"/>
              <a:t>kullanırken birkaç dakika trafik durduğunda (kırmızı ışık, kalabalık trafik…) </a:t>
            </a:r>
            <a:endParaRPr lang="tr-TR" sz="1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Tanı ve Tarama</a:t>
            </a:r>
            <a:endParaRPr lang="tr-TR" dirty="0"/>
          </a:p>
        </p:txBody>
      </p:sp>
      <p:sp>
        <p:nvSpPr>
          <p:cNvPr id="3" name="2 İçerik Yer Tutucusu"/>
          <p:cNvSpPr>
            <a:spLocks noGrp="1"/>
          </p:cNvSpPr>
          <p:nvPr>
            <p:ph idx="1"/>
          </p:nvPr>
        </p:nvSpPr>
        <p:spPr>
          <a:xfrm>
            <a:off x="457200" y="1340768"/>
            <a:ext cx="8147248" cy="4785395"/>
          </a:xfrm>
        </p:spPr>
        <p:txBody>
          <a:bodyPr/>
          <a:lstStyle/>
          <a:p>
            <a:pPr>
              <a:buNone/>
            </a:pPr>
            <a:endParaRPr lang="tr-TR" dirty="0"/>
          </a:p>
        </p:txBody>
      </p:sp>
      <p:pic>
        <p:nvPicPr>
          <p:cNvPr id="5122" name="Picture 2"/>
          <p:cNvPicPr>
            <a:picLocks noChangeAspect="1" noChangeArrowheads="1"/>
          </p:cNvPicPr>
          <p:nvPr/>
        </p:nvPicPr>
        <p:blipFill>
          <a:blip r:embed="rId2" cstate="print"/>
          <a:srcRect/>
          <a:stretch>
            <a:fillRect/>
          </a:stretch>
        </p:blipFill>
        <p:spPr bwMode="auto">
          <a:xfrm>
            <a:off x="539552" y="1412776"/>
            <a:ext cx="7992888" cy="44894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Tanı ve Tarama</a:t>
            </a:r>
            <a:endParaRPr lang="tr-TR"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971600" y="1484784"/>
            <a:ext cx="7467876" cy="45375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Tanı ve Tarama</a:t>
            </a:r>
            <a:endParaRPr lang="tr-TR"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755576" y="1484784"/>
            <a:ext cx="7776864" cy="35626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Tanı ve Tarama</a:t>
            </a:r>
            <a:endParaRPr lang="tr-TR" dirty="0"/>
          </a:p>
        </p:txBody>
      </p:sp>
      <p:sp>
        <p:nvSpPr>
          <p:cNvPr id="5" name="4 İçerik Yer Tutucusu"/>
          <p:cNvSpPr>
            <a:spLocks noGrp="1"/>
          </p:cNvSpPr>
          <p:nvPr>
            <p:ph idx="1"/>
          </p:nvPr>
        </p:nvSpPr>
        <p:spPr>
          <a:xfrm>
            <a:off x="457200" y="1484785"/>
            <a:ext cx="8229600" cy="4608512"/>
          </a:xfrm>
        </p:spPr>
        <p:txBody>
          <a:bodyPr/>
          <a:lstStyle/>
          <a:p>
            <a:r>
              <a:rPr lang="tr-TR" sz="2400" dirty="0" smtClean="0"/>
              <a:t>Berlin Anketi;</a:t>
            </a:r>
          </a:p>
          <a:p>
            <a:r>
              <a:rPr lang="tr-TR" sz="2400" dirty="0" err="1" smtClean="0"/>
              <a:t>Obstrüktif</a:t>
            </a:r>
            <a:r>
              <a:rPr lang="tr-TR" sz="2400" dirty="0" smtClean="0"/>
              <a:t> </a:t>
            </a:r>
            <a:r>
              <a:rPr lang="tr-TR" sz="2400" dirty="0" smtClean="0"/>
              <a:t>Uyku </a:t>
            </a:r>
            <a:r>
              <a:rPr lang="tr-TR" sz="2400" dirty="0" err="1" smtClean="0"/>
              <a:t>Apne</a:t>
            </a:r>
            <a:r>
              <a:rPr lang="tr-TR" sz="2400" dirty="0" smtClean="0"/>
              <a:t> Sendromu toplum taramaları için düzenlenmiş bir ankettir. </a:t>
            </a:r>
            <a:endParaRPr lang="tr-TR" sz="2400" dirty="0" smtClean="0"/>
          </a:p>
          <a:p>
            <a:r>
              <a:rPr lang="tr-TR" sz="2400" dirty="0" smtClean="0"/>
              <a:t>Toplam </a:t>
            </a:r>
            <a:r>
              <a:rPr lang="tr-TR" sz="2400" dirty="0" smtClean="0"/>
              <a:t>3 kategoride 10 soru bulunmaktadır. Her kategori kendi içerisinde </a:t>
            </a:r>
            <a:r>
              <a:rPr lang="tr-TR" sz="2400" dirty="0" smtClean="0"/>
              <a:t>değerlendirilmekte</a:t>
            </a:r>
          </a:p>
          <a:p>
            <a:r>
              <a:rPr lang="tr-TR" sz="2400" dirty="0" smtClean="0"/>
              <a:t> </a:t>
            </a:r>
            <a:r>
              <a:rPr lang="tr-TR" sz="2400" dirty="0" smtClean="0"/>
              <a:t>2 veya daha fazla kategori pozitif sonuçlanırsa Berlin anketine göre OSAS riski yüksek kabul edilmektedir </a:t>
            </a:r>
            <a:endParaRPr lang="tr-TR" dirty="0"/>
          </a:p>
        </p:txBody>
      </p:sp>
      <p:pic>
        <p:nvPicPr>
          <p:cNvPr id="3074" name="Picture 2"/>
          <p:cNvPicPr>
            <a:picLocks noChangeAspect="1" noChangeArrowheads="1"/>
          </p:cNvPicPr>
          <p:nvPr/>
        </p:nvPicPr>
        <p:blipFill>
          <a:blip r:embed="rId3" cstate="print"/>
          <a:srcRect/>
          <a:stretch>
            <a:fillRect/>
          </a:stretch>
        </p:blipFill>
        <p:spPr bwMode="auto">
          <a:xfrm>
            <a:off x="971600" y="4509120"/>
            <a:ext cx="4536504" cy="1440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Olgu </a:t>
            </a:r>
            <a:endParaRPr lang="tr-TR" dirty="0"/>
          </a:p>
        </p:txBody>
      </p:sp>
      <p:sp>
        <p:nvSpPr>
          <p:cNvPr id="3" name="2 İçerik Yer Tutucusu"/>
          <p:cNvSpPr>
            <a:spLocks noGrp="1"/>
          </p:cNvSpPr>
          <p:nvPr>
            <p:ph idx="1"/>
          </p:nvPr>
        </p:nvSpPr>
        <p:spPr/>
        <p:txBody>
          <a:bodyPr/>
          <a:lstStyle/>
          <a:p>
            <a:r>
              <a:rPr lang="tr-TR" dirty="0" smtClean="0"/>
              <a:t>Yardımcı tanı yöntemleri </a:t>
            </a:r>
          </a:p>
          <a:p>
            <a:pPr>
              <a:buNone/>
            </a:pPr>
            <a:r>
              <a:rPr lang="tr-TR" dirty="0" smtClean="0"/>
              <a:t> </a:t>
            </a:r>
            <a:r>
              <a:rPr lang="tr-TR" dirty="0" smtClean="0"/>
              <a:t>- Akciğer </a:t>
            </a:r>
            <a:r>
              <a:rPr lang="tr-TR" dirty="0" err="1" smtClean="0"/>
              <a:t>grafisi</a:t>
            </a:r>
            <a:r>
              <a:rPr lang="tr-TR" dirty="0" smtClean="0"/>
              <a:t> </a:t>
            </a:r>
          </a:p>
          <a:p>
            <a:pPr>
              <a:buNone/>
            </a:pPr>
            <a:r>
              <a:rPr lang="tr-TR" dirty="0" smtClean="0"/>
              <a:t> </a:t>
            </a:r>
            <a:r>
              <a:rPr lang="tr-TR" dirty="0" smtClean="0"/>
              <a:t>- Elektrokardiyografi (ileri kardiyolojik inceleme)</a:t>
            </a:r>
          </a:p>
          <a:p>
            <a:pPr>
              <a:buNone/>
            </a:pPr>
            <a:r>
              <a:rPr lang="tr-TR" dirty="0" smtClean="0"/>
              <a:t> </a:t>
            </a:r>
            <a:r>
              <a:rPr lang="tr-TR" dirty="0" smtClean="0"/>
              <a:t>- Solunum fonksiyon testleri </a:t>
            </a:r>
          </a:p>
          <a:p>
            <a:pPr>
              <a:buNone/>
            </a:pPr>
            <a:endParaRPr lang="tr-TR" dirty="0" smtClean="0"/>
          </a:p>
          <a:p>
            <a:pPr>
              <a:buNone/>
            </a:pPr>
            <a:endParaRPr lang="tr-T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Tanı ve Tarama </a:t>
            </a:r>
            <a:endParaRPr lang="tr-TR" dirty="0"/>
          </a:p>
        </p:txBody>
      </p:sp>
      <p:pic>
        <p:nvPicPr>
          <p:cNvPr id="10242" name="Picture 2"/>
          <p:cNvPicPr>
            <a:picLocks noGrp="1" noChangeAspect="1" noChangeArrowheads="1"/>
          </p:cNvPicPr>
          <p:nvPr>
            <p:ph idx="1"/>
          </p:nvPr>
        </p:nvPicPr>
        <p:blipFill>
          <a:blip r:embed="rId2" cstate="print"/>
          <a:srcRect/>
          <a:stretch>
            <a:fillRect/>
          </a:stretch>
        </p:blipFill>
        <p:spPr bwMode="auto">
          <a:xfrm>
            <a:off x="755576" y="1340768"/>
            <a:ext cx="7632848" cy="43976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Tanı ve Tarama</a:t>
            </a:r>
            <a:endParaRPr lang="tr-TR" dirty="0"/>
          </a:p>
        </p:txBody>
      </p:sp>
      <p:pic>
        <p:nvPicPr>
          <p:cNvPr id="11266" name="Picture 2"/>
          <p:cNvPicPr>
            <a:picLocks noGrp="1" noChangeAspect="1" noChangeArrowheads="1"/>
          </p:cNvPicPr>
          <p:nvPr>
            <p:ph idx="1"/>
          </p:nvPr>
        </p:nvPicPr>
        <p:blipFill>
          <a:blip r:embed="rId2" cstate="print"/>
          <a:srcRect/>
          <a:stretch>
            <a:fillRect/>
          </a:stretch>
        </p:blipFill>
        <p:spPr bwMode="auto">
          <a:xfrm>
            <a:off x="971600" y="1412776"/>
            <a:ext cx="7344816" cy="4392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Tanı ve Tarama</a:t>
            </a:r>
            <a:endParaRPr lang="tr-TR" dirty="0"/>
          </a:p>
        </p:txBody>
      </p:sp>
      <p:pic>
        <p:nvPicPr>
          <p:cNvPr id="12290" name="Picture 2"/>
          <p:cNvPicPr>
            <a:picLocks noGrp="1" noChangeAspect="1" noChangeArrowheads="1"/>
          </p:cNvPicPr>
          <p:nvPr>
            <p:ph idx="1"/>
          </p:nvPr>
        </p:nvPicPr>
        <p:blipFill>
          <a:blip r:embed="rId2" cstate="print"/>
          <a:srcRect/>
          <a:stretch>
            <a:fillRect/>
          </a:stretch>
        </p:blipFill>
        <p:spPr bwMode="auto">
          <a:xfrm>
            <a:off x="755576" y="1556792"/>
            <a:ext cx="7632848" cy="4464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Komplikasyonlar </a:t>
            </a:r>
            <a:endParaRPr lang="tr-TR" dirty="0"/>
          </a:p>
        </p:txBody>
      </p:sp>
      <p:pic>
        <p:nvPicPr>
          <p:cNvPr id="15362" name="Picture 2"/>
          <p:cNvPicPr>
            <a:picLocks noGrp="1" noChangeAspect="1" noChangeArrowheads="1"/>
          </p:cNvPicPr>
          <p:nvPr>
            <p:ph idx="1"/>
          </p:nvPr>
        </p:nvPicPr>
        <p:blipFill>
          <a:blip r:embed="rId2" cstate="print"/>
          <a:srcRect/>
          <a:stretch>
            <a:fillRect/>
          </a:stretch>
        </p:blipFill>
        <p:spPr bwMode="auto">
          <a:xfrm>
            <a:off x="827584" y="1556792"/>
            <a:ext cx="6192688" cy="4032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Komplikasyonlar </a:t>
            </a:r>
            <a:endParaRPr lang="tr-TR" dirty="0"/>
          </a:p>
        </p:txBody>
      </p:sp>
      <p:sp>
        <p:nvSpPr>
          <p:cNvPr id="3" name="2 İçerik Yer Tutucusu"/>
          <p:cNvSpPr>
            <a:spLocks noGrp="1"/>
          </p:cNvSpPr>
          <p:nvPr>
            <p:ph idx="1"/>
          </p:nvPr>
        </p:nvSpPr>
        <p:spPr/>
        <p:txBody>
          <a:bodyPr>
            <a:normAutofit/>
          </a:bodyPr>
          <a:lstStyle/>
          <a:p>
            <a:r>
              <a:rPr lang="tr-TR" dirty="0" err="1" smtClean="0"/>
              <a:t>Kardiyovaskülar</a:t>
            </a:r>
            <a:r>
              <a:rPr lang="tr-TR" dirty="0" smtClean="0"/>
              <a:t> komplikasyonlar;</a:t>
            </a:r>
          </a:p>
          <a:p>
            <a:pPr>
              <a:buFont typeface="Wingdings" pitchFamily="2" charset="2"/>
              <a:buChar char="Ø"/>
            </a:pPr>
            <a:r>
              <a:rPr lang="tr-TR" sz="2400" dirty="0" smtClean="0"/>
              <a:t>Hipertansiyon </a:t>
            </a:r>
          </a:p>
          <a:p>
            <a:pPr>
              <a:buFont typeface="Wingdings" pitchFamily="2" charset="2"/>
              <a:buChar char="Ø"/>
            </a:pPr>
            <a:r>
              <a:rPr lang="tr-TR" sz="2400" dirty="0" smtClean="0"/>
              <a:t> Kardiyak aritmiler</a:t>
            </a:r>
          </a:p>
          <a:p>
            <a:pPr>
              <a:buFont typeface="Wingdings" pitchFamily="2" charset="2"/>
              <a:buChar char="Ø"/>
            </a:pPr>
            <a:r>
              <a:rPr lang="tr-TR" sz="2400" dirty="0" smtClean="0"/>
              <a:t> Sol kalp yetmezliği</a:t>
            </a:r>
          </a:p>
          <a:p>
            <a:pPr>
              <a:buFont typeface="Wingdings" pitchFamily="2" charset="2"/>
              <a:buChar char="Ø"/>
            </a:pPr>
            <a:r>
              <a:rPr lang="tr-TR" sz="2400" dirty="0" smtClean="0"/>
              <a:t> Koroner </a:t>
            </a:r>
            <a:r>
              <a:rPr lang="tr-TR" sz="2400" dirty="0" smtClean="0"/>
              <a:t>arter hastalığı </a:t>
            </a:r>
          </a:p>
          <a:p>
            <a:pPr>
              <a:buFont typeface="Wingdings" pitchFamily="2" charset="2"/>
              <a:buChar char="Ø"/>
            </a:pPr>
            <a:r>
              <a:rPr lang="tr-TR" sz="2400" dirty="0" smtClean="0"/>
              <a:t> Sağ </a:t>
            </a:r>
            <a:r>
              <a:rPr lang="tr-TR" sz="2400" dirty="0" smtClean="0"/>
              <a:t>kalp </a:t>
            </a:r>
            <a:r>
              <a:rPr lang="tr-TR" sz="2400" dirty="0" smtClean="0"/>
              <a:t>yetmezliği/</a:t>
            </a:r>
            <a:r>
              <a:rPr lang="tr-TR" sz="2400" dirty="0" err="1" smtClean="0"/>
              <a:t>pulmoner</a:t>
            </a:r>
            <a:r>
              <a:rPr lang="tr-TR" sz="2400" dirty="0" smtClean="0"/>
              <a:t> </a:t>
            </a:r>
            <a:r>
              <a:rPr lang="tr-TR" sz="2400" dirty="0" smtClean="0"/>
              <a:t>hipertansiyon </a:t>
            </a:r>
            <a:endParaRPr lang="tr-TR" sz="2400" dirty="0" smtClean="0"/>
          </a:p>
          <a:p>
            <a:pPr>
              <a:buFont typeface="Wingdings" pitchFamily="2" charset="2"/>
              <a:buChar char="Ø"/>
            </a:pPr>
            <a:r>
              <a:rPr lang="tr-TR" sz="2400" dirty="0" smtClean="0"/>
              <a:t> </a:t>
            </a:r>
            <a:r>
              <a:rPr lang="tr-TR" sz="2400" dirty="0" err="1" smtClean="0"/>
              <a:t>Serebrovasküler</a:t>
            </a:r>
            <a:r>
              <a:rPr lang="tr-TR" sz="2400" dirty="0" smtClean="0"/>
              <a:t> </a:t>
            </a:r>
            <a:r>
              <a:rPr lang="tr-TR" sz="2400" dirty="0" smtClean="0"/>
              <a:t>hastalık</a:t>
            </a:r>
            <a:endParaRPr lang="tr-TR" sz="24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Komplikasyonlar</a:t>
            </a:r>
            <a:endParaRPr lang="tr-TR" dirty="0"/>
          </a:p>
        </p:txBody>
      </p:sp>
      <p:sp>
        <p:nvSpPr>
          <p:cNvPr id="3" name="2 İçerik Yer Tutucusu"/>
          <p:cNvSpPr>
            <a:spLocks noGrp="1"/>
          </p:cNvSpPr>
          <p:nvPr>
            <p:ph idx="1"/>
          </p:nvPr>
        </p:nvSpPr>
        <p:spPr/>
        <p:txBody>
          <a:bodyPr>
            <a:normAutofit fontScale="92500" lnSpcReduction="20000"/>
          </a:bodyPr>
          <a:lstStyle/>
          <a:p>
            <a:r>
              <a:rPr lang="tr-TR" dirty="0" smtClean="0">
                <a:solidFill>
                  <a:schemeClr val="tx1">
                    <a:lumMod val="85000"/>
                    <a:lumOff val="15000"/>
                  </a:schemeClr>
                </a:solidFill>
              </a:rPr>
              <a:t>Hipertansiyon</a:t>
            </a:r>
          </a:p>
          <a:p>
            <a:pPr>
              <a:buNone/>
            </a:pPr>
            <a:r>
              <a:rPr lang="tr-TR" sz="2000" dirty="0" smtClean="0"/>
              <a:t>       - </a:t>
            </a:r>
            <a:r>
              <a:rPr lang="tr-TR" sz="2000" dirty="0" err="1" smtClean="0"/>
              <a:t>OSAS’lılarda</a:t>
            </a:r>
            <a:r>
              <a:rPr lang="tr-TR" sz="2000" dirty="0" smtClean="0"/>
              <a:t> sistemik HT %30-50 oranında görülür</a:t>
            </a:r>
            <a:r>
              <a:rPr lang="tr-TR" sz="2000" dirty="0" smtClean="0"/>
              <a:t>.</a:t>
            </a:r>
          </a:p>
          <a:p>
            <a:pPr>
              <a:buNone/>
            </a:pPr>
            <a:r>
              <a:rPr lang="tr-TR" sz="2000" dirty="0" smtClean="0"/>
              <a:t> </a:t>
            </a:r>
            <a:r>
              <a:rPr lang="tr-TR" sz="2000" dirty="0" smtClean="0"/>
              <a:t>      - Tüm </a:t>
            </a:r>
            <a:r>
              <a:rPr lang="tr-TR" sz="2000" dirty="0" err="1" smtClean="0"/>
              <a:t>HT’lulara</a:t>
            </a:r>
            <a:r>
              <a:rPr lang="tr-TR" sz="2000" dirty="0" smtClean="0"/>
              <a:t> OSAS ‘sın sık görülen semptomlarının sorulması gerekir .</a:t>
            </a:r>
          </a:p>
          <a:p>
            <a:r>
              <a:rPr lang="tr-TR" dirty="0" smtClean="0">
                <a:solidFill>
                  <a:schemeClr val="tx1">
                    <a:lumMod val="85000"/>
                    <a:lumOff val="15000"/>
                  </a:schemeClr>
                </a:solidFill>
              </a:rPr>
              <a:t>Kardiyak </a:t>
            </a:r>
            <a:r>
              <a:rPr lang="tr-TR" dirty="0" smtClean="0">
                <a:solidFill>
                  <a:schemeClr val="tx1">
                    <a:lumMod val="85000"/>
                    <a:lumOff val="15000"/>
                  </a:schemeClr>
                </a:solidFill>
              </a:rPr>
              <a:t>aritmiler</a:t>
            </a:r>
          </a:p>
          <a:p>
            <a:pPr>
              <a:buNone/>
            </a:pPr>
            <a:r>
              <a:rPr lang="tr-TR" sz="2100" dirty="0" smtClean="0"/>
              <a:t>      - Hastaların yarısında aritmiler görülebilir .</a:t>
            </a:r>
          </a:p>
          <a:p>
            <a:pPr>
              <a:buNone/>
            </a:pPr>
            <a:r>
              <a:rPr lang="tr-TR" sz="2100" dirty="0" smtClean="0"/>
              <a:t>      - En </a:t>
            </a:r>
            <a:r>
              <a:rPr lang="tr-TR" sz="2100" dirty="0" smtClean="0"/>
              <a:t>sık </a:t>
            </a:r>
            <a:r>
              <a:rPr lang="tr-TR" sz="2100" dirty="0" err="1" smtClean="0"/>
              <a:t>sinus</a:t>
            </a:r>
            <a:r>
              <a:rPr lang="tr-TR" sz="2100" dirty="0" smtClean="0"/>
              <a:t> </a:t>
            </a:r>
            <a:r>
              <a:rPr lang="tr-TR" sz="2100" dirty="0" err="1" smtClean="0"/>
              <a:t>bradikardisi</a:t>
            </a:r>
            <a:r>
              <a:rPr lang="tr-TR" sz="2100" dirty="0" smtClean="0"/>
              <a:t> (%7), sinüs </a:t>
            </a:r>
            <a:r>
              <a:rPr lang="tr-TR" sz="2100" dirty="0" err="1" smtClean="0"/>
              <a:t>arresti</a:t>
            </a:r>
            <a:r>
              <a:rPr lang="tr-TR" sz="2100" dirty="0" smtClean="0"/>
              <a:t> (%8), A-V blok (%11), </a:t>
            </a:r>
            <a:r>
              <a:rPr lang="tr-TR" sz="2100" dirty="0" err="1" smtClean="0"/>
              <a:t>ventriküler</a:t>
            </a:r>
            <a:r>
              <a:rPr lang="tr-TR" sz="2100" dirty="0" smtClean="0"/>
              <a:t> </a:t>
            </a:r>
            <a:r>
              <a:rPr lang="tr-TR" sz="2100" dirty="0" err="1" smtClean="0"/>
              <a:t>prematür</a:t>
            </a:r>
            <a:r>
              <a:rPr lang="tr-TR" sz="2100" dirty="0" smtClean="0"/>
              <a:t> atımlar, </a:t>
            </a:r>
            <a:r>
              <a:rPr lang="tr-TR" sz="2100" dirty="0" err="1" smtClean="0"/>
              <a:t>ventriküler</a:t>
            </a:r>
            <a:r>
              <a:rPr lang="tr-TR" sz="2100" dirty="0" smtClean="0"/>
              <a:t> taşikardi (%1-3), sinüs taşikardisi (%</a:t>
            </a:r>
            <a:r>
              <a:rPr lang="tr-TR" sz="2100" dirty="0" smtClean="0"/>
              <a:t>1-3) görülür.</a:t>
            </a:r>
            <a:endParaRPr lang="tr-TR" dirty="0" smtClean="0"/>
          </a:p>
          <a:p>
            <a:r>
              <a:rPr lang="tr-TR" dirty="0" smtClean="0">
                <a:solidFill>
                  <a:schemeClr val="tx1">
                    <a:lumMod val="85000"/>
                    <a:lumOff val="15000"/>
                  </a:schemeClr>
                </a:solidFill>
              </a:rPr>
              <a:t>Sol kalp </a:t>
            </a:r>
            <a:r>
              <a:rPr lang="tr-TR" dirty="0" err="1" smtClean="0">
                <a:solidFill>
                  <a:schemeClr val="tx1">
                    <a:lumMod val="85000"/>
                    <a:lumOff val="15000"/>
                  </a:schemeClr>
                </a:solidFill>
              </a:rPr>
              <a:t>yetmezligi</a:t>
            </a:r>
            <a:endParaRPr lang="tr-TR" dirty="0" smtClean="0">
              <a:solidFill>
                <a:schemeClr val="tx1">
                  <a:lumMod val="85000"/>
                  <a:lumOff val="15000"/>
                </a:schemeClr>
              </a:solidFill>
            </a:endParaRPr>
          </a:p>
          <a:p>
            <a:pPr>
              <a:buNone/>
            </a:pPr>
            <a:r>
              <a:rPr lang="tr-TR" dirty="0" smtClean="0"/>
              <a:t>   </a:t>
            </a:r>
            <a:r>
              <a:rPr lang="tr-TR" sz="2200" dirty="0" smtClean="0"/>
              <a:t>- Sol </a:t>
            </a:r>
            <a:r>
              <a:rPr lang="tr-TR" sz="2200" dirty="0" smtClean="0"/>
              <a:t>kalp yetmezliği olanların %50’sinde OSAS </a:t>
            </a:r>
            <a:r>
              <a:rPr lang="tr-TR" sz="2200" dirty="0" smtClean="0"/>
              <a:t>bulunur</a:t>
            </a:r>
          </a:p>
          <a:p>
            <a:pPr>
              <a:buNone/>
            </a:pPr>
            <a:r>
              <a:rPr lang="tr-TR" sz="2200" dirty="0" smtClean="0"/>
              <a:t>     - </a:t>
            </a:r>
            <a:r>
              <a:rPr lang="tr-TR" sz="2200" dirty="0" err="1" smtClean="0"/>
              <a:t>OSAS’da</a:t>
            </a:r>
            <a:r>
              <a:rPr lang="tr-TR" sz="2200" dirty="0" smtClean="0"/>
              <a:t> </a:t>
            </a:r>
            <a:r>
              <a:rPr lang="tr-TR" sz="2200" dirty="0" err="1" smtClean="0"/>
              <a:t>konjestif</a:t>
            </a:r>
            <a:r>
              <a:rPr lang="tr-TR" sz="2200" dirty="0" smtClean="0"/>
              <a:t> kalp yetmezliği (KKY) riski 2.38 kat artar</a:t>
            </a:r>
            <a:endParaRPr lang="tr-TR" sz="2200" dirty="0" smtClean="0"/>
          </a:p>
          <a:p>
            <a:endParaRPr lang="tr-TR" dirty="0" smtClean="0"/>
          </a:p>
          <a:p>
            <a:pPr>
              <a:buNone/>
            </a:pPr>
            <a:r>
              <a:rPr lang="tr-TR" sz="2000" dirty="0" smtClean="0"/>
              <a:t>  </a:t>
            </a:r>
          </a:p>
          <a:p>
            <a:pPr>
              <a:buNone/>
            </a:pPr>
            <a:endParaRPr lang="tr-TR" sz="2000" dirty="0" smtClean="0"/>
          </a:p>
          <a:p>
            <a:pPr>
              <a:buNone/>
            </a:pPr>
            <a:endParaRPr lang="tr-TR" dirty="0" smtClean="0"/>
          </a:p>
          <a:p>
            <a:endParaRPr lang="tr-TR" dirty="0" smtClean="0"/>
          </a:p>
          <a:p>
            <a:pPr>
              <a:buNone/>
            </a:pPr>
            <a:endParaRPr lang="tr-T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Komplikasyonlar </a:t>
            </a:r>
            <a:endParaRPr lang="tr-TR" dirty="0"/>
          </a:p>
        </p:txBody>
      </p:sp>
      <p:sp>
        <p:nvSpPr>
          <p:cNvPr id="3" name="2 İçerik Yer Tutucusu"/>
          <p:cNvSpPr>
            <a:spLocks noGrp="1"/>
          </p:cNvSpPr>
          <p:nvPr>
            <p:ph idx="1"/>
          </p:nvPr>
        </p:nvSpPr>
        <p:spPr>
          <a:xfrm>
            <a:off x="467544" y="1412776"/>
            <a:ext cx="8219256" cy="4713387"/>
          </a:xfrm>
        </p:spPr>
        <p:txBody>
          <a:bodyPr>
            <a:normAutofit/>
          </a:bodyPr>
          <a:lstStyle/>
          <a:p>
            <a:r>
              <a:rPr lang="tr-TR" dirty="0" smtClean="0">
                <a:solidFill>
                  <a:schemeClr val="tx1">
                    <a:lumMod val="75000"/>
                    <a:lumOff val="25000"/>
                  </a:schemeClr>
                </a:solidFill>
              </a:rPr>
              <a:t>Koroner </a:t>
            </a:r>
            <a:r>
              <a:rPr lang="tr-TR" dirty="0" smtClean="0">
                <a:solidFill>
                  <a:schemeClr val="tx1">
                    <a:lumMod val="75000"/>
                    <a:lumOff val="25000"/>
                  </a:schemeClr>
                </a:solidFill>
              </a:rPr>
              <a:t>arter </a:t>
            </a:r>
            <a:r>
              <a:rPr lang="tr-TR" dirty="0" smtClean="0">
                <a:solidFill>
                  <a:schemeClr val="tx1">
                    <a:lumMod val="75000"/>
                    <a:lumOff val="25000"/>
                  </a:schemeClr>
                </a:solidFill>
              </a:rPr>
              <a:t>hastalığı(KAH)</a:t>
            </a:r>
          </a:p>
          <a:p>
            <a:pPr>
              <a:buNone/>
            </a:pPr>
            <a:r>
              <a:rPr lang="tr-TR" sz="2000" dirty="0" smtClean="0">
                <a:solidFill>
                  <a:schemeClr val="tx1">
                    <a:lumMod val="75000"/>
                    <a:lumOff val="25000"/>
                  </a:schemeClr>
                </a:solidFill>
              </a:rPr>
              <a:t>     - </a:t>
            </a:r>
            <a:r>
              <a:rPr lang="tr-TR" sz="2000" dirty="0" err="1" smtClean="0">
                <a:solidFill>
                  <a:schemeClr val="tx1">
                    <a:lumMod val="75000"/>
                    <a:lumOff val="25000"/>
                  </a:schemeClr>
                </a:solidFill>
              </a:rPr>
              <a:t>Anjiografi</a:t>
            </a:r>
            <a:r>
              <a:rPr lang="tr-TR" sz="2000" dirty="0" smtClean="0">
                <a:solidFill>
                  <a:schemeClr val="tx1">
                    <a:lumMod val="75000"/>
                    <a:lumOff val="25000"/>
                  </a:schemeClr>
                </a:solidFill>
              </a:rPr>
              <a:t> </a:t>
            </a:r>
            <a:r>
              <a:rPr lang="tr-TR" sz="2000" dirty="0" smtClean="0">
                <a:solidFill>
                  <a:schemeClr val="tx1">
                    <a:lumMod val="75000"/>
                    <a:lumOff val="25000"/>
                  </a:schemeClr>
                </a:solidFill>
              </a:rPr>
              <a:t>ile KAH tespit edilen kadın hastaların %30’unda, erkek hastaların %37’sinde OSAS saptanmıştır. </a:t>
            </a:r>
          </a:p>
          <a:p>
            <a:r>
              <a:rPr lang="tr-TR" dirty="0" smtClean="0">
                <a:solidFill>
                  <a:schemeClr val="tx1">
                    <a:lumMod val="75000"/>
                    <a:lumOff val="25000"/>
                  </a:schemeClr>
                </a:solidFill>
              </a:rPr>
              <a:t>Sağ kalp yetmezliği/</a:t>
            </a:r>
            <a:r>
              <a:rPr lang="tr-TR" dirty="0" err="1" smtClean="0">
                <a:solidFill>
                  <a:schemeClr val="tx1">
                    <a:lumMod val="75000"/>
                    <a:lumOff val="25000"/>
                  </a:schemeClr>
                </a:solidFill>
              </a:rPr>
              <a:t>pulmoner</a:t>
            </a:r>
            <a:r>
              <a:rPr lang="tr-TR" dirty="0" smtClean="0">
                <a:solidFill>
                  <a:schemeClr val="tx1">
                    <a:lumMod val="75000"/>
                    <a:lumOff val="25000"/>
                  </a:schemeClr>
                </a:solidFill>
              </a:rPr>
              <a:t> hipertansiyon</a:t>
            </a:r>
          </a:p>
          <a:p>
            <a:pPr>
              <a:buNone/>
            </a:pPr>
            <a:r>
              <a:rPr lang="tr-TR" sz="2000" dirty="0" smtClean="0">
                <a:solidFill>
                  <a:schemeClr val="tx1">
                    <a:lumMod val="75000"/>
                    <a:lumOff val="25000"/>
                  </a:schemeClr>
                </a:solidFill>
              </a:rPr>
              <a:t>     - </a:t>
            </a:r>
            <a:r>
              <a:rPr lang="tr-TR" sz="2000" dirty="0" err="1" smtClean="0">
                <a:solidFill>
                  <a:schemeClr val="tx1">
                    <a:lumMod val="75000"/>
                    <a:lumOff val="25000"/>
                  </a:schemeClr>
                </a:solidFill>
              </a:rPr>
              <a:t>H</a:t>
            </a:r>
            <a:r>
              <a:rPr lang="tr-TR" sz="2000" dirty="0" err="1" smtClean="0">
                <a:solidFill>
                  <a:schemeClr val="tx1">
                    <a:lumMod val="75000"/>
                    <a:lumOff val="25000"/>
                  </a:schemeClr>
                </a:solidFill>
              </a:rPr>
              <a:t>ipoksik</a:t>
            </a:r>
            <a:r>
              <a:rPr lang="tr-TR" sz="2000" dirty="0" smtClean="0">
                <a:solidFill>
                  <a:schemeClr val="tx1">
                    <a:lumMod val="75000"/>
                    <a:lumOff val="25000"/>
                  </a:schemeClr>
                </a:solidFill>
              </a:rPr>
              <a:t> </a:t>
            </a:r>
            <a:r>
              <a:rPr lang="tr-TR" sz="2000" dirty="0" err="1" smtClean="0">
                <a:solidFill>
                  <a:schemeClr val="tx1">
                    <a:lumMod val="75000"/>
                    <a:lumOff val="25000"/>
                  </a:schemeClr>
                </a:solidFill>
              </a:rPr>
              <a:t>pulmoner</a:t>
            </a:r>
            <a:r>
              <a:rPr lang="tr-TR" sz="2000" dirty="0" smtClean="0">
                <a:solidFill>
                  <a:schemeClr val="tx1">
                    <a:lumMod val="75000"/>
                    <a:lumOff val="25000"/>
                  </a:schemeClr>
                </a:solidFill>
              </a:rPr>
              <a:t> </a:t>
            </a:r>
            <a:r>
              <a:rPr lang="tr-TR" sz="2000" dirty="0" err="1" smtClean="0">
                <a:solidFill>
                  <a:schemeClr val="tx1">
                    <a:lumMod val="75000"/>
                    <a:lumOff val="25000"/>
                  </a:schemeClr>
                </a:solidFill>
              </a:rPr>
              <a:t>vazokonstrüksiyon</a:t>
            </a:r>
            <a:r>
              <a:rPr lang="tr-TR" sz="2000" dirty="0" smtClean="0">
                <a:solidFill>
                  <a:schemeClr val="tx1">
                    <a:lumMod val="75000"/>
                    <a:lumOff val="25000"/>
                  </a:schemeClr>
                </a:solidFill>
              </a:rPr>
              <a:t> ve </a:t>
            </a:r>
            <a:r>
              <a:rPr lang="tr-TR" sz="2000" dirty="0" err="1" smtClean="0">
                <a:solidFill>
                  <a:schemeClr val="tx1">
                    <a:lumMod val="75000"/>
                    <a:lumOff val="25000"/>
                  </a:schemeClr>
                </a:solidFill>
              </a:rPr>
              <a:t>remodelling</a:t>
            </a:r>
            <a:r>
              <a:rPr lang="tr-TR" sz="2000" dirty="0" smtClean="0">
                <a:solidFill>
                  <a:schemeClr val="tx1">
                    <a:lumMod val="75000"/>
                    <a:lumOff val="25000"/>
                  </a:schemeClr>
                </a:solidFill>
              </a:rPr>
              <a:t> sonucu </a:t>
            </a:r>
            <a:r>
              <a:rPr lang="tr-TR" sz="2000" dirty="0" err="1" smtClean="0">
                <a:solidFill>
                  <a:schemeClr val="tx1">
                    <a:lumMod val="75000"/>
                    <a:lumOff val="25000"/>
                  </a:schemeClr>
                </a:solidFill>
              </a:rPr>
              <a:t>pulmoner</a:t>
            </a:r>
            <a:r>
              <a:rPr lang="tr-TR" sz="2000" dirty="0" smtClean="0">
                <a:solidFill>
                  <a:schemeClr val="tx1">
                    <a:lumMod val="75000"/>
                    <a:lumOff val="25000"/>
                  </a:schemeClr>
                </a:solidFill>
              </a:rPr>
              <a:t> HT gelişebilir. Görülme sıklığı %20-41’dir</a:t>
            </a:r>
            <a:endParaRPr lang="tr-TR" sz="2000" dirty="0" smtClean="0">
              <a:solidFill>
                <a:schemeClr val="tx1">
                  <a:lumMod val="75000"/>
                  <a:lumOff val="25000"/>
                </a:schemeClr>
              </a:solidFill>
            </a:endParaRPr>
          </a:p>
          <a:p>
            <a:r>
              <a:rPr lang="tr-TR" dirty="0" err="1" smtClean="0">
                <a:solidFill>
                  <a:schemeClr val="tx1">
                    <a:lumMod val="75000"/>
                    <a:lumOff val="25000"/>
                  </a:schemeClr>
                </a:solidFill>
              </a:rPr>
              <a:t>Serebrovaskülar</a:t>
            </a:r>
            <a:r>
              <a:rPr lang="tr-TR" dirty="0" smtClean="0">
                <a:solidFill>
                  <a:schemeClr val="tx1">
                    <a:lumMod val="75000"/>
                    <a:lumOff val="25000"/>
                  </a:schemeClr>
                </a:solidFill>
              </a:rPr>
              <a:t> hastalık</a:t>
            </a:r>
          </a:p>
          <a:p>
            <a:pPr>
              <a:buNone/>
            </a:pPr>
            <a:r>
              <a:rPr lang="tr-TR" sz="2000" dirty="0" smtClean="0">
                <a:solidFill>
                  <a:schemeClr val="tx1">
                    <a:lumMod val="75000"/>
                    <a:lumOff val="25000"/>
                  </a:schemeClr>
                </a:solidFill>
              </a:rPr>
              <a:t>    - İnmeli </a:t>
            </a:r>
            <a:r>
              <a:rPr lang="tr-TR" sz="2000" dirty="0" smtClean="0">
                <a:solidFill>
                  <a:schemeClr val="tx1">
                    <a:lumMod val="75000"/>
                    <a:lumOff val="25000"/>
                  </a:schemeClr>
                </a:solidFill>
              </a:rPr>
              <a:t>hastaların %45-90’nında OSAS saptanmıştır.</a:t>
            </a:r>
            <a:endParaRPr lang="tr-TR" sz="2000" dirty="0" smtClean="0">
              <a:solidFill>
                <a:schemeClr val="tx1">
                  <a:lumMod val="75000"/>
                  <a:lumOff val="25000"/>
                </a:schemeClr>
              </a:solidFill>
            </a:endParaRPr>
          </a:p>
          <a:p>
            <a:pPr>
              <a:buNone/>
            </a:pPr>
            <a:endParaRPr lang="tr-T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Komplikasyonlar </a:t>
            </a:r>
            <a:endParaRPr lang="tr-TR" dirty="0"/>
          </a:p>
        </p:txBody>
      </p:sp>
      <p:sp>
        <p:nvSpPr>
          <p:cNvPr id="3" name="2 İçerik Yer Tutucusu"/>
          <p:cNvSpPr>
            <a:spLocks noGrp="1"/>
          </p:cNvSpPr>
          <p:nvPr>
            <p:ph idx="1"/>
          </p:nvPr>
        </p:nvSpPr>
        <p:spPr>
          <a:xfrm>
            <a:off x="467544" y="1484784"/>
            <a:ext cx="8219256" cy="4641379"/>
          </a:xfrm>
        </p:spPr>
        <p:txBody>
          <a:bodyPr/>
          <a:lstStyle/>
          <a:p>
            <a:r>
              <a:rPr lang="tr-TR" dirty="0" err="1" smtClean="0"/>
              <a:t>Pulmoner</a:t>
            </a:r>
            <a:r>
              <a:rPr lang="tr-TR" dirty="0" smtClean="0"/>
              <a:t> komplikasyonlar;</a:t>
            </a:r>
          </a:p>
          <a:p>
            <a:pPr>
              <a:buNone/>
            </a:pPr>
            <a:r>
              <a:rPr lang="tr-TR" sz="2800" dirty="0" smtClean="0"/>
              <a:t>  - </a:t>
            </a:r>
            <a:r>
              <a:rPr lang="tr-TR" sz="2800" dirty="0" err="1" smtClean="0"/>
              <a:t>OSAS’lı</a:t>
            </a:r>
            <a:r>
              <a:rPr lang="tr-TR" sz="2800" dirty="0" smtClean="0"/>
              <a:t> </a:t>
            </a:r>
            <a:r>
              <a:rPr lang="tr-TR" sz="2800" dirty="0" smtClean="0"/>
              <a:t>hastalarda KOAH seyri, hızlı ve </a:t>
            </a:r>
            <a:r>
              <a:rPr lang="tr-TR" sz="2800" dirty="0" err="1" smtClean="0"/>
              <a:t>prognozu</a:t>
            </a:r>
            <a:r>
              <a:rPr lang="tr-TR" sz="2800" dirty="0" smtClean="0"/>
              <a:t> kötüdür</a:t>
            </a:r>
            <a:r>
              <a:rPr lang="tr-TR" sz="2800" dirty="0" smtClean="0"/>
              <a:t>.</a:t>
            </a:r>
          </a:p>
          <a:p>
            <a:pPr>
              <a:buNone/>
            </a:pPr>
            <a:r>
              <a:rPr lang="tr-TR" sz="2800" dirty="0" smtClean="0"/>
              <a:t>  - </a:t>
            </a:r>
            <a:r>
              <a:rPr lang="tr-TR" sz="2800" dirty="0" smtClean="0"/>
              <a:t>OSAS, </a:t>
            </a:r>
            <a:r>
              <a:rPr lang="tr-TR" sz="2800" dirty="0" err="1" smtClean="0"/>
              <a:t>noktürnal</a:t>
            </a:r>
            <a:r>
              <a:rPr lang="tr-TR" sz="2800" dirty="0" smtClean="0"/>
              <a:t> astım </a:t>
            </a:r>
            <a:r>
              <a:rPr lang="tr-TR" sz="2800" dirty="0" err="1" smtClean="0"/>
              <a:t>patogenezinde</a:t>
            </a:r>
            <a:r>
              <a:rPr lang="tr-TR" sz="2800" dirty="0" smtClean="0"/>
              <a:t> rol oynar. </a:t>
            </a:r>
            <a:endParaRPr lang="tr-TR" sz="28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Komplikasyonlar</a:t>
            </a:r>
            <a:endParaRPr lang="tr-TR" dirty="0"/>
          </a:p>
        </p:txBody>
      </p:sp>
      <p:sp>
        <p:nvSpPr>
          <p:cNvPr id="3" name="2 İçerik Yer Tutucusu"/>
          <p:cNvSpPr>
            <a:spLocks noGrp="1"/>
          </p:cNvSpPr>
          <p:nvPr>
            <p:ph idx="1"/>
          </p:nvPr>
        </p:nvSpPr>
        <p:spPr>
          <a:xfrm>
            <a:off x="539552" y="1412776"/>
            <a:ext cx="8229600" cy="4525963"/>
          </a:xfrm>
        </p:spPr>
        <p:txBody>
          <a:bodyPr>
            <a:normAutofit fontScale="85000" lnSpcReduction="10000"/>
          </a:bodyPr>
          <a:lstStyle/>
          <a:p>
            <a:r>
              <a:rPr lang="tr-TR" dirty="0" err="1" smtClean="0"/>
              <a:t>Metabolik</a:t>
            </a:r>
            <a:r>
              <a:rPr lang="tr-TR" dirty="0" smtClean="0"/>
              <a:t> ve Endokrinolojik </a:t>
            </a:r>
            <a:r>
              <a:rPr lang="tr-TR" dirty="0" smtClean="0"/>
              <a:t>Komplikasyonlar;</a:t>
            </a:r>
          </a:p>
          <a:p>
            <a:pPr>
              <a:buFont typeface="Wingdings" pitchFamily="2" charset="2"/>
              <a:buChar char="Ø"/>
            </a:pPr>
            <a:r>
              <a:rPr lang="tr-TR" sz="2800" dirty="0" err="1" smtClean="0"/>
              <a:t>Obezite</a:t>
            </a:r>
            <a:endParaRPr lang="tr-TR" sz="2800" dirty="0" smtClean="0"/>
          </a:p>
          <a:p>
            <a:pPr>
              <a:buNone/>
            </a:pPr>
            <a:r>
              <a:rPr lang="tr-TR" sz="2900" dirty="0" smtClean="0"/>
              <a:t>   - </a:t>
            </a:r>
            <a:r>
              <a:rPr lang="tr-TR" sz="2400" dirty="0" smtClean="0"/>
              <a:t>Normalde yavaş dalga uykusunda salınan büyüme hormonu, </a:t>
            </a:r>
            <a:r>
              <a:rPr lang="tr-TR" sz="2400" dirty="0" err="1" smtClean="0"/>
              <a:t>OSAS’lılarda</a:t>
            </a:r>
            <a:r>
              <a:rPr lang="tr-TR" sz="2400" dirty="0" smtClean="0"/>
              <a:t> derin uyku kaybı nedeniyle </a:t>
            </a:r>
            <a:r>
              <a:rPr lang="tr-TR" sz="2400" dirty="0" err="1" smtClean="0"/>
              <a:t>supresedir</a:t>
            </a:r>
            <a:r>
              <a:rPr lang="tr-TR" sz="2400" dirty="0" smtClean="0"/>
              <a:t>, </a:t>
            </a:r>
            <a:r>
              <a:rPr lang="tr-TR" sz="2400" dirty="0" err="1" smtClean="0"/>
              <a:t>lipoliz</a:t>
            </a:r>
            <a:r>
              <a:rPr lang="tr-TR" sz="2400" dirty="0" smtClean="0"/>
              <a:t> bozulur ve </a:t>
            </a:r>
            <a:r>
              <a:rPr lang="tr-TR" sz="2400" dirty="0" err="1" smtClean="0"/>
              <a:t>obezite</a:t>
            </a:r>
            <a:r>
              <a:rPr lang="tr-TR" sz="2400" dirty="0" smtClean="0"/>
              <a:t> artar</a:t>
            </a:r>
            <a:endParaRPr lang="tr-TR" sz="2400" dirty="0" smtClean="0"/>
          </a:p>
          <a:p>
            <a:pPr>
              <a:buFont typeface="Wingdings" pitchFamily="2" charset="2"/>
              <a:buChar char="Ø"/>
            </a:pPr>
            <a:r>
              <a:rPr lang="tr-TR" dirty="0" err="1" smtClean="0"/>
              <a:t>İnsülin</a:t>
            </a:r>
            <a:r>
              <a:rPr lang="tr-TR" dirty="0" smtClean="0"/>
              <a:t> </a:t>
            </a:r>
            <a:r>
              <a:rPr lang="tr-TR" dirty="0" smtClean="0"/>
              <a:t>Direnci</a:t>
            </a:r>
          </a:p>
          <a:p>
            <a:pPr>
              <a:buNone/>
            </a:pPr>
            <a:r>
              <a:rPr lang="tr-TR" sz="2600" dirty="0" smtClean="0"/>
              <a:t>    - </a:t>
            </a:r>
            <a:r>
              <a:rPr lang="tr-TR" sz="2400" dirty="0" err="1" smtClean="0"/>
              <a:t>Metabolik</a:t>
            </a:r>
            <a:r>
              <a:rPr lang="tr-TR" sz="2400" dirty="0" smtClean="0"/>
              <a:t> </a:t>
            </a:r>
            <a:r>
              <a:rPr lang="tr-TR" sz="2400" dirty="0" smtClean="0"/>
              <a:t>etkiler oksijen </a:t>
            </a:r>
            <a:r>
              <a:rPr lang="tr-TR" sz="2400" dirty="0" err="1" smtClean="0"/>
              <a:t>desatürasyonuyla</a:t>
            </a:r>
            <a:r>
              <a:rPr lang="tr-TR" sz="2400" dirty="0" smtClean="0"/>
              <a:t> ilişkili olup, </a:t>
            </a:r>
            <a:r>
              <a:rPr lang="tr-TR" sz="2400" dirty="0" err="1" smtClean="0"/>
              <a:t>OSAS’da</a:t>
            </a:r>
            <a:r>
              <a:rPr lang="tr-TR" sz="2400" dirty="0" smtClean="0"/>
              <a:t> </a:t>
            </a:r>
            <a:r>
              <a:rPr lang="tr-TR" sz="2400" dirty="0" err="1" smtClean="0"/>
              <a:t>insülin</a:t>
            </a:r>
            <a:r>
              <a:rPr lang="tr-TR" sz="2400" dirty="0" smtClean="0"/>
              <a:t> direnci %20 dolayındadır. </a:t>
            </a:r>
            <a:endParaRPr lang="tr-TR" sz="2400" dirty="0" smtClean="0"/>
          </a:p>
          <a:p>
            <a:pPr>
              <a:buFont typeface="Wingdings" pitchFamily="2" charset="2"/>
              <a:buChar char="Ø"/>
            </a:pPr>
            <a:r>
              <a:rPr lang="tr-TR" sz="3300" dirty="0" err="1" smtClean="0"/>
              <a:t>Diabetes</a:t>
            </a:r>
            <a:r>
              <a:rPr lang="tr-TR" sz="3300" dirty="0" smtClean="0"/>
              <a:t> </a:t>
            </a:r>
            <a:r>
              <a:rPr lang="tr-TR" sz="3300" dirty="0" err="1" smtClean="0"/>
              <a:t>Mellitus</a:t>
            </a:r>
            <a:r>
              <a:rPr lang="tr-TR" sz="3300" dirty="0" smtClean="0"/>
              <a:t> (DM) </a:t>
            </a:r>
          </a:p>
          <a:p>
            <a:pPr>
              <a:buFont typeface="Wingdings" pitchFamily="2" charset="2"/>
              <a:buChar char="Ø"/>
            </a:pPr>
            <a:r>
              <a:rPr lang="tr-TR" sz="3300" dirty="0" err="1" smtClean="0"/>
              <a:t>Metabolik</a:t>
            </a:r>
            <a:r>
              <a:rPr lang="tr-TR" sz="3300" dirty="0" smtClean="0"/>
              <a:t> Sendrom (MS</a:t>
            </a:r>
            <a:r>
              <a:rPr lang="tr-TR" sz="3300" dirty="0" smtClean="0"/>
              <a:t>)</a:t>
            </a:r>
          </a:p>
          <a:p>
            <a:pPr>
              <a:buFont typeface="Wingdings" pitchFamily="2" charset="2"/>
              <a:buChar char="Ø"/>
            </a:pPr>
            <a:r>
              <a:rPr lang="tr-TR" dirty="0" err="1" smtClean="0"/>
              <a:t>İmpotans</a:t>
            </a:r>
            <a:r>
              <a:rPr lang="tr-TR" dirty="0" smtClean="0"/>
              <a:t> </a:t>
            </a:r>
          </a:p>
          <a:p>
            <a:pPr>
              <a:buNone/>
            </a:pPr>
            <a:r>
              <a:rPr lang="tr-TR" dirty="0" smtClean="0"/>
              <a:t> </a:t>
            </a:r>
            <a:endParaRPr lang="tr-T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Komplikasyonlar </a:t>
            </a:r>
            <a:endParaRPr lang="tr-TR" dirty="0"/>
          </a:p>
        </p:txBody>
      </p:sp>
      <p:sp>
        <p:nvSpPr>
          <p:cNvPr id="3" name="2 İçerik Yer Tutucusu"/>
          <p:cNvSpPr>
            <a:spLocks noGrp="1"/>
          </p:cNvSpPr>
          <p:nvPr>
            <p:ph idx="1"/>
          </p:nvPr>
        </p:nvSpPr>
        <p:spPr>
          <a:xfrm>
            <a:off x="611560" y="1340769"/>
            <a:ext cx="8147248" cy="4680520"/>
          </a:xfrm>
        </p:spPr>
        <p:txBody>
          <a:bodyPr>
            <a:normAutofit/>
          </a:bodyPr>
          <a:lstStyle/>
          <a:p>
            <a:r>
              <a:rPr lang="tr-TR" dirty="0" err="1" smtClean="0"/>
              <a:t>Nöro</a:t>
            </a:r>
            <a:r>
              <a:rPr lang="tr-TR" dirty="0" smtClean="0"/>
              <a:t>-psikiyatrik komplikasyonlar;</a:t>
            </a:r>
          </a:p>
          <a:p>
            <a:pPr>
              <a:buFont typeface="Wingdings" pitchFamily="2" charset="2"/>
              <a:buChar char="Ø"/>
            </a:pPr>
            <a:r>
              <a:rPr lang="tr-TR" sz="2400" dirty="0" smtClean="0"/>
              <a:t>Depresyon</a:t>
            </a:r>
          </a:p>
          <a:p>
            <a:pPr>
              <a:buFont typeface="Wingdings" pitchFamily="2" charset="2"/>
              <a:buChar char="Ø"/>
            </a:pPr>
            <a:r>
              <a:rPr lang="tr-TR" sz="2400" dirty="0" err="1" smtClean="0"/>
              <a:t>Anksiyete</a:t>
            </a:r>
            <a:endParaRPr lang="tr-TR" sz="2400" dirty="0" smtClean="0"/>
          </a:p>
          <a:p>
            <a:pPr>
              <a:buFont typeface="Wingdings" pitchFamily="2" charset="2"/>
              <a:buChar char="Ø"/>
            </a:pPr>
            <a:r>
              <a:rPr lang="tr-TR" sz="2400" dirty="0" smtClean="0"/>
              <a:t>Bilişsel bozukluk</a:t>
            </a:r>
          </a:p>
          <a:p>
            <a:pPr>
              <a:buFont typeface="Wingdings" pitchFamily="2" charset="2"/>
              <a:buChar char="Ø"/>
            </a:pPr>
            <a:r>
              <a:rPr lang="tr-TR" sz="2400" dirty="0" smtClean="0"/>
              <a:t>Karar verme yeteneğinde azalma, </a:t>
            </a:r>
            <a:r>
              <a:rPr lang="tr-TR" sz="2400" dirty="0" smtClean="0"/>
              <a:t>hafızada zayıflama</a:t>
            </a:r>
            <a:r>
              <a:rPr lang="tr-TR" sz="2400" dirty="0" smtClean="0"/>
              <a:t>, unutkanlık, konsantrasyon güçlüğü, dikkat </a:t>
            </a:r>
            <a:r>
              <a:rPr lang="tr-TR" sz="2400" dirty="0" smtClean="0"/>
              <a:t>azalması </a:t>
            </a:r>
          </a:p>
          <a:p>
            <a:pPr>
              <a:buFont typeface="Wingdings" pitchFamily="2" charset="2"/>
              <a:buChar char="Ø"/>
            </a:pPr>
            <a:r>
              <a:rPr lang="tr-TR" sz="2400" dirty="0" smtClean="0"/>
              <a:t> </a:t>
            </a:r>
            <a:r>
              <a:rPr lang="tr-TR" sz="2400" dirty="0" smtClean="0"/>
              <a:t>Kişilik değişiklikleri </a:t>
            </a:r>
            <a:endParaRPr lang="tr-TR" sz="2400" dirty="0" smtClean="0"/>
          </a:p>
          <a:p>
            <a:pPr>
              <a:buFont typeface="Wingdings" pitchFamily="2" charset="2"/>
              <a:buChar char="Ø"/>
            </a:pPr>
            <a:r>
              <a:rPr lang="tr-TR" sz="2400" dirty="0" smtClean="0"/>
              <a:t> </a:t>
            </a:r>
            <a:r>
              <a:rPr lang="tr-TR" sz="2400" dirty="0" smtClean="0"/>
              <a:t>Diğer psikolojik bozukluklar (</a:t>
            </a:r>
            <a:r>
              <a:rPr lang="tr-TR" sz="2400" dirty="0" err="1" smtClean="0"/>
              <a:t>somatizasyon</a:t>
            </a:r>
            <a:r>
              <a:rPr lang="tr-TR" sz="2400" dirty="0" smtClean="0"/>
              <a:t>,</a:t>
            </a:r>
            <a:r>
              <a:rPr lang="tr-TR" sz="2400" dirty="0" err="1" smtClean="0"/>
              <a:t>obsesyonkompulsiyon</a:t>
            </a:r>
            <a:r>
              <a:rPr lang="tr-TR" sz="2400" dirty="0" smtClean="0"/>
              <a:t>, düşmanlık, </a:t>
            </a:r>
            <a:r>
              <a:rPr lang="tr-TR" sz="2400" dirty="0" err="1" smtClean="0"/>
              <a:t>noktürnal</a:t>
            </a:r>
            <a:r>
              <a:rPr lang="tr-TR" sz="2400" dirty="0" smtClean="0"/>
              <a:t> panik ataklar, </a:t>
            </a:r>
            <a:r>
              <a:rPr lang="tr-TR" sz="2400" dirty="0" err="1" smtClean="0"/>
              <a:t>psikotik</a:t>
            </a:r>
            <a:r>
              <a:rPr lang="tr-TR" sz="2400" dirty="0" smtClean="0"/>
              <a:t> </a:t>
            </a:r>
            <a:r>
              <a:rPr lang="tr-TR" sz="2400" dirty="0" err="1" smtClean="0"/>
              <a:t>epizodlar</a:t>
            </a:r>
            <a:r>
              <a:rPr lang="tr-TR" sz="2400" dirty="0" smtClean="0"/>
              <a:t>.)</a:t>
            </a:r>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467544" y="1628801"/>
            <a:ext cx="7990656" cy="1728191"/>
          </a:xfrm>
        </p:spPr>
        <p:txBody>
          <a:bodyPr/>
          <a:lstStyle/>
          <a:p>
            <a:r>
              <a:rPr lang="tr-TR" dirty="0" err="1" smtClean="0">
                <a:solidFill>
                  <a:schemeClr val="bg2">
                    <a:lumMod val="10000"/>
                  </a:schemeClr>
                </a:solidFill>
              </a:rPr>
              <a:t>Obstruktif</a:t>
            </a:r>
            <a:r>
              <a:rPr lang="tr-TR" dirty="0" smtClean="0">
                <a:solidFill>
                  <a:schemeClr val="bg2">
                    <a:lumMod val="10000"/>
                  </a:schemeClr>
                </a:solidFill>
              </a:rPr>
              <a:t> Uyku </a:t>
            </a:r>
            <a:r>
              <a:rPr lang="tr-TR" dirty="0" err="1" smtClean="0">
                <a:solidFill>
                  <a:schemeClr val="bg2">
                    <a:lumMod val="10000"/>
                  </a:schemeClr>
                </a:solidFill>
              </a:rPr>
              <a:t>Apne</a:t>
            </a:r>
            <a:r>
              <a:rPr lang="tr-TR" dirty="0" smtClean="0">
                <a:solidFill>
                  <a:schemeClr val="bg2">
                    <a:lumMod val="10000"/>
                  </a:schemeClr>
                </a:solidFill>
              </a:rPr>
              <a:t> </a:t>
            </a:r>
            <a:br>
              <a:rPr lang="tr-TR" dirty="0" smtClean="0">
                <a:solidFill>
                  <a:schemeClr val="bg2">
                    <a:lumMod val="10000"/>
                  </a:schemeClr>
                </a:solidFill>
              </a:rPr>
            </a:br>
            <a:r>
              <a:rPr lang="tr-TR" dirty="0" smtClean="0">
                <a:solidFill>
                  <a:schemeClr val="bg2">
                    <a:lumMod val="10000"/>
                  </a:schemeClr>
                </a:solidFill>
              </a:rPr>
              <a:t>Sendromu</a:t>
            </a:r>
            <a:endParaRPr lang="tr-TR" dirty="0">
              <a:solidFill>
                <a:schemeClr val="bg2">
                  <a:lumMod val="10000"/>
                </a:schemeClr>
              </a:solidFill>
            </a:endParaRPr>
          </a:p>
        </p:txBody>
      </p:sp>
      <p:sp>
        <p:nvSpPr>
          <p:cNvPr id="3" name="2 Alt Başlık"/>
          <p:cNvSpPr>
            <a:spLocks noGrp="1"/>
          </p:cNvSpPr>
          <p:nvPr>
            <p:ph type="subTitle" idx="1"/>
          </p:nvPr>
        </p:nvSpPr>
        <p:spPr>
          <a:xfrm>
            <a:off x="3347864" y="3933056"/>
            <a:ext cx="5472608" cy="1656184"/>
          </a:xfrm>
        </p:spPr>
        <p:txBody>
          <a:bodyPr>
            <a:normAutofit lnSpcReduction="10000"/>
          </a:bodyPr>
          <a:lstStyle/>
          <a:p>
            <a:r>
              <a:rPr lang="tr-TR" dirty="0" smtClean="0">
                <a:solidFill>
                  <a:schemeClr val="tx1">
                    <a:lumMod val="85000"/>
                    <a:lumOff val="15000"/>
                  </a:schemeClr>
                </a:solidFill>
              </a:rPr>
              <a:t>Araş. Gör. Buket </a:t>
            </a:r>
            <a:r>
              <a:rPr lang="tr-TR" dirty="0" smtClean="0">
                <a:solidFill>
                  <a:schemeClr val="tx1">
                    <a:lumMod val="85000"/>
                    <a:lumOff val="15000"/>
                  </a:schemeClr>
                </a:solidFill>
              </a:rPr>
              <a:t>E</a:t>
            </a:r>
            <a:r>
              <a:rPr lang="tr-TR" dirty="0" smtClean="0">
                <a:solidFill>
                  <a:schemeClr val="tx1">
                    <a:lumMod val="85000"/>
                    <a:lumOff val="15000"/>
                  </a:schemeClr>
                </a:solidFill>
              </a:rPr>
              <a:t>rden</a:t>
            </a:r>
            <a:endParaRPr lang="tr-TR" dirty="0" smtClean="0">
              <a:solidFill>
                <a:schemeClr val="tx1">
                  <a:lumMod val="85000"/>
                  <a:lumOff val="15000"/>
                </a:schemeClr>
              </a:solidFill>
            </a:endParaRPr>
          </a:p>
          <a:p>
            <a:r>
              <a:rPr lang="tr-TR" dirty="0" smtClean="0">
                <a:solidFill>
                  <a:schemeClr val="tx1">
                    <a:lumMod val="85000"/>
                    <a:lumOff val="15000"/>
                  </a:schemeClr>
                </a:solidFill>
              </a:rPr>
              <a:t>KTÜ Aile </a:t>
            </a:r>
            <a:r>
              <a:rPr lang="tr-TR" dirty="0" smtClean="0">
                <a:solidFill>
                  <a:schemeClr val="tx1">
                    <a:lumMod val="85000"/>
                    <a:lumOff val="15000"/>
                  </a:schemeClr>
                </a:solidFill>
              </a:rPr>
              <a:t>H</a:t>
            </a:r>
            <a:r>
              <a:rPr lang="tr-TR" dirty="0" smtClean="0">
                <a:solidFill>
                  <a:schemeClr val="tx1">
                    <a:lumMod val="85000"/>
                    <a:lumOff val="15000"/>
                  </a:schemeClr>
                </a:solidFill>
              </a:rPr>
              <a:t>ekimliği </a:t>
            </a:r>
            <a:r>
              <a:rPr lang="tr-TR" dirty="0" smtClean="0">
                <a:solidFill>
                  <a:schemeClr val="tx1">
                    <a:lumMod val="85000"/>
                    <a:lumOff val="15000"/>
                  </a:schemeClr>
                </a:solidFill>
              </a:rPr>
              <a:t>AD</a:t>
            </a:r>
          </a:p>
          <a:p>
            <a:r>
              <a:rPr lang="tr-TR" dirty="0" smtClean="0">
                <a:solidFill>
                  <a:schemeClr val="tx1">
                    <a:lumMod val="85000"/>
                    <a:lumOff val="15000"/>
                  </a:schemeClr>
                </a:solidFill>
              </a:rPr>
              <a:t>05</a:t>
            </a:r>
            <a:r>
              <a:rPr lang="tr-TR" dirty="0" smtClean="0">
                <a:solidFill>
                  <a:schemeClr val="tx1">
                    <a:lumMod val="85000"/>
                    <a:lumOff val="15000"/>
                  </a:schemeClr>
                </a:solidFill>
              </a:rPr>
              <a:t>.07.2022</a:t>
            </a:r>
            <a:endParaRPr lang="tr-TR"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Komplikasyonlar</a:t>
            </a:r>
            <a:endParaRPr lang="tr-TR" dirty="0"/>
          </a:p>
        </p:txBody>
      </p:sp>
      <p:sp>
        <p:nvSpPr>
          <p:cNvPr id="3" name="2 İçerik Yer Tutucusu"/>
          <p:cNvSpPr>
            <a:spLocks noGrp="1"/>
          </p:cNvSpPr>
          <p:nvPr>
            <p:ph idx="1"/>
          </p:nvPr>
        </p:nvSpPr>
        <p:spPr>
          <a:xfrm>
            <a:off x="539552" y="1340768"/>
            <a:ext cx="8147248" cy="4785395"/>
          </a:xfrm>
        </p:spPr>
        <p:txBody>
          <a:bodyPr>
            <a:normAutofit/>
          </a:bodyPr>
          <a:lstStyle/>
          <a:p>
            <a:r>
              <a:rPr lang="tr-TR" dirty="0" err="1" smtClean="0"/>
              <a:t>Nefrolojik</a:t>
            </a:r>
            <a:r>
              <a:rPr lang="tr-TR" dirty="0" smtClean="0"/>
              <a:t> </a:t>
            </a:r>
            <a:r>
              <a:rPr lang="tr-TR" dirty="0" smtClean="0"/>
              <a:t>Komplikasyonlar</a:t>
            </a:r>
          </a:p>
          <a:p>
            <a:pPr>
              <a:buNone/>
            </a:pPr>
            <a:r>
              <a:rPr lang="tr-TR" sz="2200" dirty="0" smtClean="0"/>
              <a:t>     - </a:t>
            </a:r>
            <a:r>
              <a:rPr lang="tr-TR" sz="2200" dirty="0" err="1" smtClean="0"/>
              <a:t>Noktüri</a:t>
            </a:r>
            <a:r>
              <a:rPr lang="tr-TR" sz="2200" dirty="0" smtClean="0"/>
              <a:t> %28 oranında olup, oldukça sıktır</a:t>
            </a:r>
            <a:endParaRPr lang="tr-TR" sz="2200" dirty="0" smtClean="0"/>
          </a:p>
          <a:p>
            <a:r>
              <a:rPr lang="tr-TR" dirty="0" err="1" smtClean="0"/>
              <a:t>Gastrointestinal</a:t>
            </a:r>
            <a:r>
              <a:rPr lang="tr-TR" dirty="0" smtClean="0"/>
              <a:t> </a:t>
            </a:r>
            <a:r>
              <a:rPr lang="tr-TR" dirty="0" smtClean="0"/>
              <a:t>Komplikasyonlar</a:t>
            </a:r>
          </a:p>
          <a:p>
            <a:pPr>
              <a:buNone/>
            </a:pPr>
            <a:r>
              <a:rPr lang="tr-TR" sz="2400" dirty="0" smtClean="0"/>
              <a:t>     - </a:t>
            </a:r>
            <a:r>
              <a:rPr lang="tr-TR" sz="2200" dirty="0" smtClean="0"/>
              <a:t>Üst </a:t>
            </a:r>
            <a:r>
              <a:rPr lang="tr-TR" sz="2200" dirty="0" smtClean="0"/>
              <a:t>solunum yolu obstrüksiyonu sırasında, artmış solunum çabası ve </a:t>
            </a:r>
            <a:r>
              <a:rPr lang="tr-TR" sz="2200" dirty="0" err="1" smtClean="0"/>
              <a:t>abdominal</a:t>
            </a:r>
            <a:r>
              <a:rPr lang="tr-TR" sz="2200" dirty="0" smtClean="0"/>
              <a:t> basınçla </a:t>
            </a:r>
            <a:r>
              <a:rPr lang="tr-TR" sz="2200" dirty="0" err="1" smtClean="0"/>
              <a:t>gastrik</a:t>
            </a:r>
            <a:r>
              <a:rPr lang="tr-TR" sz="2200" dirty="0" smtClean="0"/>
              <a:t> basınç artışı </a:t>
            </a:r>
            <a:r>
              <a:rPr lang="tr-TR" sz="2200" dirty="0" err="1" smtClean="0"/>
              <a:t>gastro</a:t>
            </a:r>
            <a:r>
              <a:rPr lang="tr-TR" sz="2200" dirty="0" smtClean="0"/>
              <a:t>-</a:t>
            </a:r>
            <a:r>
              <a:rPr lang="tr-TR" sz="2200" dirty="0" err="1" smtClean="0"/>
              <a:t>özefajeal</a:t>
            </a:r>
            <a:r>
              <a:rPr lang="tr-TR" sz="2200" dirty="0" smtClean="0"/>
              <a:t> </a:t>
            </a:r>
            <a:r>
              <a:rPr lang="tr-TR" sz="2200" dirty="0" err="1" smtClean="0"/>
              <a:t>reflüye</a:t>
            </a:r>
            <a:r>
              <a:rPr lang="tr-TR" sz="2200" dirty="0" smtClean="0"/>
              <a:t> neden olur. Geceleri göğüste yanma yakınması belirgindir.</a:t>
            </a:r>
            <a:endParaRPr lang="tr-TR" sz="2200" dirty="0" smtClean="0"/>
          </a:p>
          <a:p>
            <a:r>
              <a:rPr lang="tr-TR" dirty="0" smtClean="0"/>
              <a:t>Hematolojik </a:t>
            </a:r>
            <a:r>
              <a:rPr lang="tr-TR" dirty="0" smtClean="0"/>
              <a:t>Komplikasyon</a:t>
            </a:r>
          </a:p>
          <a:p>
            <a:pPr>
              <a:buNone/>
            </a:pPr>
            <a:r>
              <a:rPr lang="tr-TR" sz="2000" dirty="0" smtClean="0"/>
              <a:t>     - </a:t>
            </a:r>
            <a:r>
              <a:rPr lang="tr-TR" sz="2000" dirty="0" err="1" smtClean="0"/>
              <a:t>Sekonder</a:t>
            </a:r>
            <a:r>
              <a:rPr lang="tr-TR" sz="2000" dirty="0" smtClean="0"/>
              <a:t> </a:t>
            </a:r>
            <a:r>
              <a:rPr lang="tr-TR" sz="2000" dirty="0" err="1" smtClean="0"/>
              <a:t>polisitemi</a:t>
            </a:r>
            <a:r>
              <a:rPr lang="tr-TR" sz="2000" dirty="0" smtClean="0"/>
              <a:t> %10 oranında görülür .</a:t>
            </a:r>
            <a:endParaRPr lang="tr-TR" sz="2000" dirty="0" smtClean="0"/>
          </a:p>
          <a:p>
            <a:pPr>
              <a:buNone/>
            </a:pPr>
            <a:endParaRPr lang="tr-TR" sz="20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Komlikasyonlar</a:t>
            </a:r>
            <a:r>
              <a:rPr lang="tr-TR" dirty="0" smtClean="0"/>
              <a:t> </a:t>
            </a:r>
            <a:endParaRPr lang="tr-TR" dirty="0"/>
          </a:p>
        </p:txBody>
      </p:sp>
      <p:sp>
        <p:nvSpPr>
          <p:cNvPr id="3" name="2 İçerik Yer Tutucusu"/>
          <p:cNvSpPr>
            <a:spLocks noGrp="1"/>
          </p:cNvSpPr>
          <p:nvPr>
            <p:ph idx="1"/>
          </p:nvPr>
        </p:nvSpPr>
        <p:spPr>
          <a:xfrm>
            <a:off x="683568" y="1628800"/>
            <a:ext cx="8075240" cy="4713387"/>
          </a:xfrm>
        </p:spPr>
        <p:txBody>
          <a:bodyPr/>
          <a:lstStyle/>
          <a:p>
            <a:r>
              <a:rPr lang="tr-TR" dirty="0" smtClean="0"/>
              <a:t>Sosyoekonomik sonuçlar;</a:t>
            </a:r>
            <a:endParaRPr lang="tr-TR" sz="2000" dirty="0" smtClean="0"/>
          </a:p>
          <a:p>
            <a:pPr>
              <a:buNone/>
            </a:pPr>
            <a:r>
              <a:rPr lang="tr-TR" sz="2000" dirty="0" smtClean="0"/>
              <a:t>  - Ekonomik kayıplar</a:t>
            </a:r>
          </a:p>
          <a:p>
            <a:pPr>
              <a:buNone/>
            </a:pPr>
            <a:r>
              <a:rPr lang="tr-TR" sz="2000" dirty="0" smtClean="0"/>
              <a:t>  - İş kaybı</a:t>
            </a:r>
          </a:p>
          <a:p>
            <a:pPr>
              <a:buNone/>
            </a:pPr>
            <a:r>
              <a:rPr lang="tr-TR" sz="2000" dirty="0" smtClean="0"/>
              <a:t>  - Evlilik sorunları</a:t>
            </a:r>
          </a:p>
          <a:p>
            <a:pPr>
              <a:buNone/>
            </a:pPr>
            <a:r>
              <a:rPr lang="tr-TR" sz="2000" dirty="0" smtClean="0"/>
              <a:t>  - Yaşam </a:t>
            </a:r>
            <a:r>
              <a:rPr lang="tr-TR" sz="2000" dirty="0" smtClean="0"/>
              <a:t>kalitesinde </a:t>
            </a:r>
            <a:r>
              <a:rPr lang="tr-TR" sz="2000" dirty="0" smtClean="0"/>
              <a:t>azalma</a:t>
            </a:r>
            <a:r>
              <a:rPr lang="tr-TR" sz="2000" dirty="0" smtClean="0"/>
              <a:t> </a:t>
            </a:r>
            <a:endParaRPr lang="tr-TR" sz="2000" dirty="0" smtClean="0"/>
          </a:p>
          <a:p>
            <a:pPr>
              <a:buNone/>
            </a:pPr>
            <a:r>
              <a:rPr lang="tr-TR" sz="2000" dirty="0" smtClean="0"/>
              <a:t> </a:t>
            </a:r>
            <a:r>
              <a:rPr lang="tr-TR" sz="2000" dirty="0" smtClean="0"/>
              <a:t> - Trafik </a:t>
            </a:r>
            <a:r>
              <a:rPr lang="tr-TR" sz="2000" dirty="0" smtClean="0"/>
              <a:t>ve iş </a:t>
            </a:r>
            <a:r>
              <a:rPr lang="tr-TR" sz="2000" dirty="0" smtClean="0"/>
              <a:t>kazaları</a:t>
            </a:r>
          </a:p>
          <a:p>
            <a:pPr>
              <a:buNone/>
            </a:pPr>
            <a:endParaRPr lang="tr-TR" sz="2000" dirty="0" smtClean="0"/>
          </a:p>
          <a:p>
            <a:pPr>
              <a:buNone/>
            </a:pPr>
            <a:endParaRPr lang="tr-TR" sz="2000"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Komplikasyonlar </a:t>
            </a:r>
            <a:endParaRPr lang="tr-TR" dirty="0"/>
          </a:p>
        </p:txBody>
      </p:sp>
      <p:sp>
        <p:nvSpPr>
          <p:cNvPr id="3" name="2 İçerik Yer Tutucusu"/>
          <p:cNvSpPr>
            <a:spLocks noGrp="1"/>
          </p:cNvSpPr>
          <p:nvPr>
            <p:ph idx="1"/>
          </p:nvPr>
        </p:nvSpPr>
        <p:spPr>
          <a:xfrm>
            <a:off x="467544" y="1412776"/>
            <a:ext cx="8229600" cy="4525963"/>
          </a:xfrm>
        </p:spPr>
        <p:txBody>
          <a:bodyPr/>
          <a:lstStyle/>
          <a:p>
            <a:pPr marL="0" indent="0" algn="ctr">
              <a:buNone/>
            </a:pPr>
            <a:r>
              <a:rPr lang="tr-TR" sz="2000" dirty="0" smtClean="0">
                <a:solidFill>
                  <a:srgbClr val="FF0000"/>
                </a:solidFill>
              </a:rPr>
              <a:t>Profesyonel ehliyet talep eden 45 yaşından büyük ve vücut kitle indeksi 25 ve üzerinde olanlardan ise mutlaka </a:t>
            </a:r>
            <a:r>
              <a:rPr lang="tr-TR" sz="2000" dirty="0" err="1" smtClean="0">
                <a:solidFill>
                  <a:srgbClr val="FF0000"/>
                </a:solidFill>
              </a:rPr>
              <a:t>polisomnografi</a:t>
            </a:r>
            <a:r>
              <a:rPr lang="tr-TR" sz="2000" dirty="0" smtClean="0">
                <a:solidFill>
                  <a:srgbClr val="FF0000"/>
                </a:solidFill>
              </a:rPr>
              <a:t> raporu istenir </a:t>
            </a:r>
          </a:p>
          <a:p>
            <a:pPr marL="0" indent="0" algn="ctr">
              <a:buNone/>
            </a:pPr>
            <a:r>
              <a:rPr lang="tr-TR" sz="2000" dirty="0" smtClean="0">
                <a:solidFill>
                  <a:srgbClr val="FF0000"/>
                </a:solidFill>
              </a:rPr>
              <a:t>(sürücü adayları ve sürücülerde aranacak sağlık şartları ile muayenelerine dair yönetmelik)</a:t>
            </a:r>
            <a:endParaRPr lang="tr-TR" altLang="tr-TR" sz="2000" dirty="0" smtClean="0">
              <a:solidFill>
                <a:srgbClr val="FF0000"/>
              </a:solidFill>
            </a:endParaRPr>
          </a:p>
          <a:p>
            <a:endParaRPr lang="tr-TR" dirty="0"/>
          </a:p>
        </p:txBody>
      </p:sp>
      <p:pic>
        <p:nvPicPr>
          <p:cNvPr id="4" name="Picture 4"/>
          <p:cNvPicPr>
            <a:picLocks noChangeAspect="1" noChangeArrowheads="1"/>
          </p:cNvPicPr>
          <p:nvPr/>
        </p:nvPicPr>
        <p:blipFill>
          <a:blip r:embed="rId2" cstate="print"/>
          <a:srcRect/>
          <a:stretch>
            <a:fillRect/>
          </a:stretch>
        </p:blipFill>
        <p:spPr bwMode="auto">
          <a:xfrm>
            <a:off x="3923928" y="2996952"/>
            <a:ext cx="3168352" cy="180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Tedavi </a:t>
            </a:r>
            <a:endParaRPr lang="tr-TR" dirty="0"/>
          </a:p>
        </p:txBody>
      </p:sp>
      <p:sp>
        <p:nvSpPr>
          <p:cNvPr id="3" name="2 İçerik Yer Tutucusu"/>
          <p:cNvSpPr>
            <a:spLocks noGrp="1"/>
          </p:cNvSpPr>
          <p:nvPr>
            <p:ph idx="1"/>
          </p:nvPr>
        </p:nvSpPr>
        <p:spPr>
          <a:xfrm>
            <a:off x="395536" y="1484784"/>
            <a:ext cx="8229600" cy="4785395"/>
          </a:xfrm>
        </p:spPr>
        <p:txBody>
          <a:bodyPr/>
          <a:lstStyle/>
          <a:p>
            <a:pPr>
              <a:buFont typeface="Wingdings" pitchFamily="2" charset="2"/>
              <a:buChar char="Ø"/>
            </a:pPr>
            <a:r>
              <a:rPr lang="tr-TR" dirty="0" smtClean="0"/>
              <a:t> Hasta eğitimi</a:t>
            </a:r>
          </a:p>
          <a:p>
            <a:pPr>
              <a:buNone/>
            </a:pPr>
            <a:r>
              <a:rPr lang="tr-TR" dirty="0" smtClean="0"/>
              <a:t>    -Davranış değişikliği</a:t>
            </a:r>
          </a:p>
          <a:p>
            <a:pPr>
              <a:buFont typeface="Wingdings" pitchFamily="2" charset="2"/>
              <a:buChar char="Ø"/>
            </a:pPr>
            <a:r>
              <a:rPr lang="tr-TR" dirty="0" smtClean="0"/>
              <a:t> PAP  tedavisi</a:t>
            </a:r>
          </a:p>
          <a:p>
            <a:pPr>
              <a:buFont typeface="Wingdings" pitchFamily="2" charset="2"/>
              <a:buChar char="Ø"/>
            </a:pPr>
            <a:r>
              <a:rPr lang="tr-TR" dirty="0" smtClean="0"/>
              <a:t> Ağız içi araç (AİA) tedavisi</a:t>
            </a:r>
          </a:p>
          <a:p>
            <a:pPr>
              <a:buFont typeface="Wingdings" pitchFamily="2" charset="2"/>
              <a:buChar char="Ø"/>
            </a:pPr>
            <a:r>
              <a:rPr lang="tr-TR" dirty="0" smtClean="0"/>
              <a:t> Üst solunum yolu cerrahisi</a:t>
            </a:r>
          </a:p>
          <a:p>
            <a:pPr>
              <a:buFont typeface="Wingdings" pitchFamily="2" charset="2"/>
              <a:buChar char="Ø"/>
            </a:pPr>
            <a:r>
              <a:rPr lang="tr-TR" dirty="0" smtClean="0"/>
              <a:t> Farmakolojik tedavi</a:t>
            </a:r>
          </a:p>
          <a:p>
            <a:pPr>
              <a:buFont typeface="Wingdings" pitchFamily="2" charset="2"/>
              <a:buChar char="Ø"/>
            </a:pPr>
            <a:endParaRPr lang="tr-TR"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Tedavi </a:t>
            </a:r>
            <a:endParaRPr lang="tr-TR" dirty="0"/>
          </a:p>
        </p:txBody>
      </p:sp>
      <p:sp>
        <p:nvSpPr>
          <p:cNvPr id="3" name="2 İçerik Yer Tutucusu"/>
          <p:cNvSpPr>
            <a:spLocks noGrp="1"/>
          </p:cNvSpPr>
          <p:nvPr>
            <p:ph idx="1"/>
          </p:nvPr>
        </p:nvSpPr>
        <p:spPr/>
        <p:txBody>
          <a:bodyPr>
            <a:normAutofit/>
          </a:bodyPr>
          <a:lstStyle/>
          <a:p>
            <a:r>
              <a:rPr lang="tr-TR" dirty="0" smtClean="0"/>
              <a:t>Davranışsal </a:t>
            </a:r>
            <a:r>
              <a:rPr lang="tr-TR" dirty="0" smtClean="0"/>
              <a:t>Değişiklikler;</a:t>
            </a:r>
          </a:p>
          <a:p>
            <a:pPr>
              <a:buNone/>
            </a:pPr>
            <a:r>
              <a:rPr lang="tr-TR" sz="2600" dirty="0" smtClean="0"/>
              <a:t>  </a:t>
            </a:r>
            <a:r>
              <a:rPr lang="tr-TR" sz="2000" dirty="0" smtClean="0"/>
              <a:t>- Hastaların </a:t>
            </a:r>
            <a:r>
              <a:rPr lang="tr-TR" sz="2000" dirty="0" smtClean="0"/>
              <a:t>trafik, iş ve ev kazaları konusunda uyarılması </a:t>
            </a:r>
            <a:r>
              <a:rPr lang="tr-TR" sz="2000" dirty="0" smtClean="0"/>
              <a:t>gerekmektedir.</a:t>
            </a:r>
          </a:p>
          <a:p>
            <a:pPr>
              <a:buNone/>
            </a:pPr>
            <a:r>
              <a:rPr lang="tr-TR" sz="2000" dirty="0" smtClean="0"/>
              <a:t>   - OSAS </a:t>
            </a:r>
            <a:r>
              <a:rPr lang="tr-TR" sz="2000" dirty="0" smtClean="0"/>
              <a:t>ciddiyetine bakılmaksızın tüm hastalara sigara ve yatmadan önce alkol kullanmamaları </a:t>
            </a:r>
            <a:r>
              <a:rPr lang="tr-TR" sz="2000" dirty="0" smtClean="0"/>
              <a:t>söylenmelidir.</a:t>
            </a:r>
          </a:p>
          <a:p>
            <a:pPr>
              <a:buNone/>
            </a:pPr>
            <a:r>
              <a:rPr lang="tr-TR" sz="2000" dirty="0" smtClean="0"/>
              <a:t>  - Merkezi </a:t>
            </a:r>
            <a:r>
              <a:rPr lang="tr-TR" sz="2000" dirty="0" smtClean="0"/>
              <a:t>sinir sistemi üzerinde inhibitör etkileri olan bazı ilaçlardan kaçınılması </a:t>
            </a:r>
            <a:r>
              <a:rPr lang="tr-TR" sz="2000" dirty="0" smtClean="0"/>
              <a:t>gerektiği söylenmelidir.</a:t>
            </a:r>
          </a:p>
          <a:p>
            <a:pPr>
              <a:buNone/>
            </a:pPr>
            <a:r>
              <a:rPr lang="tr-TR" sz="2000" dirty="0" smtClean="0"/>
              <a:t> </a:t>
            </a:r>
            <a:r>
              <a:rPr lang="tr-TR" sz="2000" dirty="0" smtClean="0"/>
              <a:t>     (</a:t>
            </a:r>
            <a:r>
              <a:rPr lang="tr-TR" sz="2000" dirty="0" err="1" smtClean="0"/>
              <a:t>benzodiazepin</a:t>
            </a:r>
            <a:r>
              <a:rPr lang="tr-TR" sz="2000" dirty="0" smtClean="0"/>
              <a:t> </a:t>
            </a:r>
            <a:r>
              <a:rPr lang="tr-TR" sz="2000" dirty="0" smtClean="0"/>
              <a:t>reseptör </a:t>
            </a:r>
            <a:r>
              <a:rPr lang="tr-TR" sz="2000" dirty="0" err="1" smtClean="0"/>
              <a:t>agonistleri</a:t>
            </a:r>
            <a:r>
              <a:rPr lang="tr-TR" sz="2000" dirty="0" smtClean="0"/>
              <a:t>, </a:t>
            </a:r>
            <a:r>
              <a:rPr lang="tr-TR" sz="2000" dirty="0" err="1" smtClean="0"/>
              <a:t>barbitüratlar</a:t>
            </a:r>
            <a:r>
              <a:rPr lang="tr-TR" sz="2000" dirty="0" smtClean="0"/>
              <a:t>, diğer </a:t>
            </a:r>
            <a:r>
              <a:rPr lang="tr-TR" sz="2000" dirty="0" err="1" smtClean="0"/>
              <a:t>antiepileptik</a:t>
            </a:r>
            <a:r>
              <a:rPr lang="tr-TR" sz="2000" dirty="0" smtClean="0"/>
              <a:t> ilaçlar, yatıştırıcı </a:t>
            </a:r>
            <a:r>
              <a:rPr lang="tr-TR" sz="2000" dirty="0" err="1" smtClean="0"/>
              <a:t>antidepresanlar</a:t>
            </a:r>
            <a:r>
              <a:rPr lang="tr-TR" sz="2000" dirty="0" smtClean="0"/>
              <a:t>, </a:t>
            </a:r>
            <a:r>
              <a:rPr lang="tr-TR" sz="2000" dirty="0" err="1" smtClean="0"/>
              <a:t>antihistaminikler</a:t>
            </a:r>
            <a:r>
              <a:rPr lang="tr-TR" sz="2000" dirty="0" smtClean="0"/>
              <a:t> ve </a:t>
            </a:r>
            <a:r>
              <a:rPr lang="tr-TR" sz="2000" dirty="0" err="1" smtClean="0"/>
              <a:t>opiyatlar</a:t>
            </a:r>
            <a:r>
              <a:rPr lang="tr-TR" sz="2000" dirty="0" smtClean="0"/>
              <a:t>.)</a:t>
            </a:r>
            <a:endParaRPr lang="tr-TR" sz="2000" dirty="0" smtClean="0"/>
          </a:p>
          <a:p>
            <a:endParaRPr lang="tr-TR" sz="2600" dirty="0" smtClean="0"/>
          </a:p>
          <a:p>
            <a:pPr>
              <a:buNone/>
            </a:pPr>
            <a:endParaRPr lang="tr-TR" sz="26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Tedavi </a:t>
            </a:r>
            <a:endParaRPr lang="tr-TR" dirty="0"/>
          </a:p>
        </p:txBody>
      </p:sp>
      <p:sp>
        <p:nvSpPr>
          <p:cNvPr id="3" name="2 İçerik Yer Tutucusu"/>
          <p:cNvSpPr>
            <a:spLocks noGrp="1"/>
          </p:cNvSpPr>
          <p:nvPr>
            <p:ph idx="1"/>
          </p:nvPr>
        </p:nvSpPr>
        <p:spPr>
          <a:xfrm>
            <a:off x="539552" y="1412776"/>
            <a:ext cx="8229600" cy="4525963"/>
          </a:xfrm>
        </p:spPr>
        <p:txBody>
          <a:bodyPr>
            <a:normAutofit/>
          </a:bodyPr>
          <a:lstStyle/>
          <a:p>
            <a:r>
              <a:rPr lang="tr-TR" sz="3800" dirty="0" smtClean="0"/>
              <a:t>Kilo kaybı ve egzersiz</a:t>
            </a:r>
            <a:r>
              <a:rPr lang="tr-TR" sz="3800" dirty="0" smtClean="0"/>
              <a:t> </a:t>
            </a:r>
            <a:endParaRPr lang="tr-TR" sz="3800" dirty="0" smtClean="0"/>
          </a:p>
          <a:p>
            <a:pPr>
              <a:buNone/>
            </a:pPr>
            <a:r>
              <a:rPr lang="tr-TR" sz="3300" dirty="0" smtClean="0"/>
              <a:t> </a:t>
            </a:r>
            <a:r>
              <a:rPr lang="tr-TR" sz="2600" dirty="0" smtClean="0"/>
              <a:t>- </a:t>
            </a:r>
            <a:r>
              <a:rPr lang="tr-TR" sz="2000" dirty="0" smtClean="0"/>
              <a:t>Kilolu </a:t>
            </a:r>
            <a:r>
              <a:rPr lang="tr-TR" sz="2000" dirty="0" smtClean="0"/>
              <a:t>ve </a:t>
            </a:r>
            <a:r>
              <a:rPr lang="tr-TR" sz="2000" dirty="0" err="1" smtClean="0"/>
              <a:t>obez</a:t>
            </a:r>
            <a:r>
              <a:rPr lang="tr-TR" sz="2000" dirty="0" smtClean="0"/>
              <a:t> uyku </a:t>
            </a:r>
            <a:r>
              <a:rPr lang="tr-TR" sz="2000" dirty="0" err="1" smtClean="0"/>
              <a:t>apne</a:t>
            </a:r>
            <a:r>
              <a:rPr lang="tr-TR" sz="2000" dirty="0" smtClean="0"/>
              <a:t> hastalarına kilo verdirmek amacıyla egzersiz, yaşam tarzı değişiklikleri, düşük kalorili diyet, farmakolojik tedavi veya </a:t>
            </a:r>
            <a:r>
              <a:rPr lang="tr-TR" sz="2000" dirty="0" err="1" smtClean="0"/>
              <a:t>bariyatrik</a:t>
            </a:r>
            <a:r>
              <a:rPr lang="tr-TR" sz="2000" dirty="0" smtClean="0"/>
              <a:t> cerrahi </a:t>
            </a:r>
            <a:r>
              <a:rPr lang="tr-TR" sz="2000" dirty="0" smtClean="0"/>
              <a:t>programları önerilmelidir.</a:t>
            </a:r>
          </a:p>
          <a:p>
            <a:pPr>
              <a:buNone/>
            </a:pPr>
            <a:r>
              <a:rPr lang="tr-TR" sz="2000" dirty="0" smtClean="0"/>
              <a:t>- </a:t>
            </a:r>
            <a:r>
              <a:rPr lang="tr-TR" sz="2000" dirty="0" smtClean="0"/>
              <a:t>  Bu </a:t>
            </a:r>
            <a:r>
              <a:rPr lang="tr-TR" sz="2000" dirty="0" smtClean="0"/>
              <a:t>programlar için endokrinolog, cerrah, diyetisyen ve fizyoterapistin de işin içinde olduğu </a:t>
            </a:r>
            <a:r>
              <a:rPr lang="tr-TR" sz="2000" dirty="0" err="1" smtClean="0"/>
              <a:t>multidisipliner</a:t>
            </a:r>
            <a:r>
              <a:rPr lang="tr-TR" sz="2000" dirty="0" smtClean="0"/>
              <a:t> bir yaklaşım gereklidir </a:t>
            </a:r>
            <a:r>
              <a:rPr lang="tr-TR" sz="2000" dirty="0" smtClean="0"/>
              <a:t>.</a:t>
            </a:r>
          </a:p>
          <a:p>
            <a:pPr>
              <a:buFontTx/>
              <a:buChar char="-"/>
            </a:pPr>
            <a:endParaRPr lang="tr-TR" sz="2600"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Tedavi </a:t>
            </a:r>
            <a:endParaRPr lang="tr-TR" dirty="0"/>
          </a:p>
        </p:txBody>
      </p:sp>
      <p:sp>
        <p:nvSpPr>
          <p:cNvPr id="3" name="2 İçerik Yer Tutucusu"/>
          <p:cNvSpPr>
            <a:spLocks noGrp="1"/>
          </p:cNvSpPr>
          <p:nvPr>
            <p:ph idx="1"/>
          </p:nvPr>
        </p:nvSpPr>
        <p:spPr>
          <a:xfrm>
            <a:off x="683568" y="1412776"/>
            <a:ext cx="8157592" cy="4525963"/>
          </a:xfrm>
        </p:spPr>
        <p:txBody>
          <a:bodyPr>
            <a:normAutofit/>
          </a:bodyPr>
          <a:lstStyle/>
          <a:p>
            <a:r>
              <a:rPr lang="tr-TR" dirty="0" smtClean="0"/>
              <a:t>Pozisyon </a:t>
            </a:r>
            <a:r>
              <a:rPr lang="tr-TR" dirty="0" smtClean="0"/>
              <a:t>Tedavisi</a:t>
            </a:r>
          </a:p>
          <a:p>
            <a:pPr>
              <a:buNone/>
            </a:pPr>
            <a:r>
              <a:rPr lang="tr-TR" sz="2000" dirty="0" smtClean="0"/>
              <a:t>  - </a:t>
            </a:r>
            <a:r>
              <a:rPr lang="tr-TR" sz="2000" dirty="0" err="1" smtClean="0"/>
              <a:t>Supin</a:t>
            </a:r>
            <a:r>
              <a:rPr lang="tr-TR" sz="2000" dirty="0" smtClean="0"/>
              <a:t> </a:t>
            </a:r>
            <a:r>
              <a:rPr lang="tr-TR" sz="2000" dirty="0" smtClean="0"/>
              <a:t>pozisyonda yatıldığında </a:t>
            </a:r>
            <a:r>
              <a:rPr lang="tr-TR" sz="2000" dirty="0" smtClean="0"/>
              <a:t>havayolu </a:t>
            </a:r>
            <a:r>
              <a:rPr lang="tr-TR" sz="2000" dirty="0" smtClean="0"/>
              <a:t>obstrüksiyon </a:t>
            </a:r>
            <a:r>
              <a:rPr lang="tr-TR" sz="2000" dirty="0" smtClean="0"/>
              <a:t>riski arttırmaktadır</a:t>
            </a:r>
            <a:r>
              <a:rPr lang="tr-TR" sz="2000" dirty="0" smtClean="0"/>
              <a:t>. </a:t>
            </a:r>
            <a:endParaRPr lang="tr-TR" sz="2000" dirty="0" smtClean="0"/>
          </a:p>
          <a:p>
            <a:pPr>
              <a:buNone/>
            </a:pPr>
            <a:r>
              <a:rPr lang="tr-TR" sz="2000" dirty="0" smtClean="0"/>
              <a:t>  - Genç</a:t>
            </a:r>
            <a:r>
              <a:rPr lang="tr-TR" sz="2000" dirty="0" smtClean="0"/>
              <a:t>, OSAS ciddiyeti ve beden kitle indeksi daha düşük hastalar, pozisyon tedavisinden daha fazla yarar görürler. </a:t>
            </a:r>
            <a:endParaRPr lang="tr-TR" sz="2000" dirty="0" smtClean="0"/>
          </a:p>
          <a:p>
            <a:pPr>
              <a:buNone/>
            </a:pPr>
            <a:r>
              <a:rPr lang="tr-TR" sz="2000" dirty="0" smtClean="0"/>
              <a:t>  - Pozisyon </a:t>
            </a:r>
            <a:r>
              <a:rPr lang="tr-TR" sz="2000" dirty="0" smtClean="0"/>
              <a:t>tedavisi PAP cihazları kadar etkili değildir ve uzun dönem uyum oranları düşüktür. </a:t>
            </a:r>
            <a:r>
              <a:rPr lang="tr-TR" sz="2000" dirty="0" err="1" smtClean="0"/>
              <a:t>Primer</a:t>
            </a:r>
            <a:r>
              <a:rPr lang="tr-TR" sz="2000" dirty="0" smtClean="0"/>
              <a:t> tedavi olarak </a:t>
            </a:r>
            <a:r>
              <a:rPr lang="tr-TR" sz="2000" dirty="0" smtClean="0"/>
              <a:t>kullanılmamalıdır.</a:t>
            </a:r>
          </a:p>
          <a:p>
            <a:pPr>
              <a:buNone/>
            </a:pPr>
            <a:endParaRPr lang="tr-TR" sz="2400" dirty="0"/>
          </a:p>
        </p:txBody>
      </p:sp>
      <p:pic>
        <p:nvPicPr>
          <p:cNvPr id="16388" name="Picture 4"/>
          <p:cNvPicPr>
            <a:picLocks noChangeAspect="1" noChangeArrowheads="1"/>
          </p:cNvPicPr>
          <p:nvPr/>
        </p:nvPicPr>
        <p:blipFill>
          <a:blip r:embed="rId2" cstate="print"/>
          <a:srcRect/>
          <a:stretch>
            <a:fillRect/>
          </a:stretch>
        </p:blipFill>
        <p:spPr bwMode="auto">
          <a:xfrm>
            <a:off x="4499992" y="4005064"/>
            <a:ext cx="3960440" cy="2088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Tedavi </a:t>
            </a:r>
            <a:endParaRPr lang="tr-TR" dirty="0"/>
          </a:p>
        </p:txBody>
      </p:sp>
      <p:sp>
        <p:nvSpPr>
          <p:cNvPr id="3" name="2 İçerik Yer Tutucusu"/>
          <p:cNvSpPr>
            <a:spLocks noGrp="1"/>
          </p:cNvSpPr>
          <p:nvPr>
            <p:ph idx="1"/>
          </p:nvPr>
        </p:nvSpPr>
        <p:spPr>
          <a:xfrm>
            <a:off x="457200" y="1484784"/>
            <a:ext cx="8229600" cy="4641379"/>
          </a:xfrm>
        </p:spPr>
        <p:txBody>
          <a:bodyPr/>
          <a:lstStyle/>
          <a:p>
            <a:r>
              <a:rPr lang="tr-TR" sz="2400" dirty="0" err="1" smtClean="0"/>
              <a:t>Obstrüktif</a:t>
            </a:r>
            <a:r>
              <a:rPr lang="tr-TR" sz="2400" dirty="0" smtClean="0"/>
              <a:t> Uyku </a:t>
            </a:r>
            <a:r>
              <a:rPr lang="tr-TR" sz="2400" dirty="0" err="1" smtClean="0"/>
              <a:t>Apne</a:t>
            </a:r>
            <a:r>
              <a:rPr lang="tr-TR" sz="2400" dirty="0" smtClean="0"/>
              <a:t> Sendromu’nda altın </a:t>
            </a:r>
            <a:r>
              <a:rPr lang="tr-TR" sz="2400" dirty="0" err="1" smtClean="0"/>
              <a:t>stardart</a:t>
            </a:r>
            <a:r>
              <a:rPr lang="tr-TR" sz="2400" dirty="0" smtClean="0"/>
              <a:t> tedavi yöntemi pozitif havayolu basıncı (PAP) tedavisidir</a:t>
            </a:r>
            <a:r>
              <a:rPr lang="tr-TR" altLang="tr-TR" sz="2400" dirty="0" smtClean="0"/>
              <a:t>.</a:t>
            </a:r>
          </a:p>
          <a:p>
            <a:pPr lvl="1"/>
            <a:r>
              <a:rPr lang="tr-TR" altLang="tr-TR" sz="2000" dirty="0" smtClean="0"/>
              <a:t>PAP tedavisini </a:t>
            </a:r>
            <a:r>
              <a:rPr lang="tr-TR" altLang="tr-TR" sz="2000" dirty="0" err="1" smtClean="0"/>
              <a:t>tolere</a:t>
            </a:r>
            <a:r>
              <a:rPr lang="tr-TR" altLang="tr-TR" sz="2000" dirty="0" smtClean="0"/>
              <a:t> edemeyenlerde ağız içi araç tedavisi denenebilir</a:t>
            </a:r>
          </a:p>
          <a:p>
            <a:pPr lvl="1"/>
            <a:r>
              <a:rPr lang="tr-TR" altLang="tr-TR" sz="2000" dirty="0" smtClean="0"/>
              <a:t>Burada amaç </a:t>
            </a:r>
            <a:r>
              <a:rPr lang="tr-TR" sz="2000" dirty="0" smtClean="0"/>
              <a:t>hastalığın verdiği zararın en aza indirilmesidir</a:t>
            </a:r>
            <a:endParaRPr lang="tr-TR" altLang="tr-TR" sz="2000" dirty="0" smtClean="0"/>
          </a:p>
          <a:p>
            <a:endParaRPr lang="tr-TR" dirty="0"/>
          </a:p>
        </p:txBody>
      </p:sp>
      <p:pic>
        <p:nvPicPr>
          <p:cNvPr id="17410" name="Picture 2"/>
          <p:cNvPicPr>
            <a:picLocks noChangeAspect="1" noChangeArrowheads="1"/>
          </p:cNvPicPr>
          <p:nvPr/>
        </p:nvPicPr>
        <p:blipFill>
          <a:blip r:embed="rId2" cstate="print"/>
          <a:srcRect/>
          <a:stretch>
            <a:fillRect/>
          </a:stretch>
        </p:blipFill>
        <p:spPr bwMode="auto">
          <a:xfrm>
            <a:off x="4572000" y="3212976"/>
            <a:ext cx="3960440" cy="2448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Tedavi </a:t>
            </a:r>
            <a:endParaRPr lang="tr-TR" dirty="0"/>
          </a:p>
        </p:txBody>
      </p:sp>
      <p:sp>
        <p:nvSpPr>
          <p:cNvPr id="3" name="2 İçerik Yer Tutucusu"/>
          <p:cNvSpPr>
            <a:spLocks noGrp="1"/>
          </p:cNvSpPr>
          <p:nvPr>
            <p:ph idx="1"/>
          </p:nvPr>
        </p:nvSpPr>
        <p:spPr/>
        <p:txBody>
          <a:bodyPr/>
          <a:lstStyle/>
          <a:p>
            <a:r>
              <a:rPr lang="tr-TR" sz="2400" dirty="0" smtClean="0"/>
              <a:t>PAP </a:t>
            </a:r>
            <a:r>
              <a:rPr lang="tr-TR" sz="2400" dirty="0" smtClean="0"/>
              <a:t>kullanamayan veya </a:t>
            </a:r>
            <a:r>
              <a:rPr lang="tr-TR" sz="2400" dirty="0" err="1" smtClean="0"/>
              <a:t>tolere</a:t>
            </a:r>
            <a:r>
              <a:rPr lang="tr-TR" sz="2400" dirty="0" smtClean="0"/>
              <a:t> edemeyen hastalar ile hafif uyku </a:t>
            </a:r>
            <a:r>
              <a:rPr lang="tr-TR" sz="2400" dirty="0" err="1" smtClean="0"/>
              <a:t>apneli</a:t>
            </a:r>
            <a:r>
              <a:rPr lang="tr-TR" sz="2400" dirty="0" smtClean="0"/>
              <a:t> hastalarda cerrahi tedavi ilk seçenek olabilir. </a:t>
            </a:r>
            <a:endParaRPr lang="tr-TR" sz="2400" dirty="0" smtClean="0"/>
          </a:p>
          <a:p>
            <a:r>
              <a:rPr lang="tr-TR" sz="2400" dirty="0" smtClean="0"/>
              <a:t>Cerrahi tedavi </a:t>
            </a:r>
            <a:r>
              <a:rPr lang="tr-TR" sz="2400" dirty="0" err="1" smtClean="0"/>
              <a:t>ÜSY’de</a:t>
            </a:r>
            <a:r>
              <a:rPr lang="tr-TR" sz="2400" dirty="0" smtClean="0"/>
              <a:t> </a:t>
            </a:r>
            <a:r>
              <a:rPr lang="tr-TR" sz="2400" dirty="0" smtClean="0"/>
              <a:t>tıkanıklığa neden olabilen  </a:t>
            </a:r>
            <a:r>
              <a:rPr lang="tr-TR" sz="2400" dirty="0" smtClean="0"/>
              <a:t>yapısal anormalliklerin giderilmesini amaçlar</a:t>
            </a:r>
            <a:r>
              <a:rPr lang="tr-TR" sz="2400" dirty="0" smtClean="0"/>
              <a:t>.</a:t>
            </a:r>
          </a:p>
          <a:p>
            <a:r>
              <a:rPr lang="tr-TR" sz="2400" dirty="0" smtClean="0"/>
              <a:t>Farmakolojik tedavi;</a:t>
            </a:r>
          </a:p>
          <a:p>
            <a:pPr>
              <a:buNone/>
            </a:pPr>
            <a:r>
              <a:rPr lang="tr-TR" sz="2400" dirty="0" smtClean="0"/>
              <a:t>     </a:t>
            </a:r>
            <a:r>
              <a:rPr lang="tr-TR" sz="2000" dirty="0" smtClean="0"/>
              <a:t>- Herhangi </a:t>
            </a:r>
            <a:r>
              <a:rPr lang="tr-TR" sz="2000" dirty="0" smtClean="0"/>
              <a:t>bir ilacın OSAS tedavisinde başarı ile kullanılabileceğine ilişkin </a:t>
            </a:r>
            <a:r>
              <a:rPr lang="tr-TR" sz="2000" dirty="0" smtClean="0"/>
              <a:t>    yeterli </a:t>
            </a:r>
            <a:r>
              <a:rPr lang="tr-TR" sz="2000" dirty="0" smtClean="0"/>
              <a:t>kanıt bulunmamaktadır. </a:t>
            </a:r>
            <a:endParaRPr lang="tr-TR" sz="2000" dirty="0" smtClean="0"/>
          </a:p>
          <a:p>
            <a:pPr>
              <a:buNone/>
            </a:pPr>
            <a:r>
              <a:rPr lang="tr-TR" sz="2000" dirty="0" smtClean="0"/>
              <a:t>     - </a:t>
            </a:r>
            <a:r>
              <a:rPr lang="tr-TR" sz="2000" dirty="0" err="1" smtClean="0"/>
              <a:t>Obstrüktif</a:t>
            </a:r>
            <a:r>
              <a:rPr lang="tr-TR" sz="2000" dirty="0" smtClean="0"/>
              <a:t> </a:t>
            </a:r>
            <a:r>
              <a:rPr lang="tr-TR" sz="2000" dirty="0" err="1" smtClean="0"/>
              <a:t>uylu</a:t>
            </a:r>
            <a:r>
              <a:rPr lang="tr-TR" sz="2000" dirty="0" smtClean="0"/>
              <a:t> </a:t>
            </a:r>
            <a:r>
              <a:rPr lang="tr-TR" sz="2000" dirty="0" err="1" smtClean="0"/>
              <a:t>apne</a:t>
            </a:r>
            <a:r>
              <a:rPr lang="tr-TR" sz="2000" dirty="0" smtClean="0"/>
              <a:t> sendromlu hastalarda </a:t>
            </a:r>
            <a:r>
              <a:rPr lang="tr-TR" sz="2000" dirty="0" err="1" smtClean="0"/>
              <a:t>benzodiazepinler</a:t>
            </a:r>
            <a:r>
              <a:rPr lang="tr-TR" sz="2000" dirty="0" smtClean="0"/>
              <a:t>, narkotik ajanlar, kas gevşeticiler, yanı sıra alkol ve sigara kullanımından kaçınılmalıdır. </a:t>
            </a:r>
            <a:endParaRPr lang="tr-TR" sz="20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Sevk </a:t>
            </a:r>
            <a:endParaRPr lang="tr-TR" dirty="0"/>
          </a:p>
        </p:txBody>
      </p:sp>
      <p:sp>
        <p:nvSpPr>
          <p:cNvPr id="3" name="2 İçerik Yer Tutucusu"/>
          <p:cNvSpPr>
            <a:spLocks noGrp="1"/>
          </p:cNvSpPr>
          <p:nvPr>
            <p:ph idx="1"/>
          </p:nvPr>
        </p:nvSpPr>
        <p:spPr/>
        <p:txBody>
          <a:bodyPr/>
          <a:lstStyle/>
          <a:p>
            <a:r>
              <a:rPr lang="tr-TR" altLang="tr-TR" dirty="0" err="1" smtClean="0"/>
              <a:t>Anamnez</a:t>
            </a:r>
            <a:r>
              <a:rPr lang="tr-TR" altLang="tr-TR" dirty="0" smtClean="0"/>
              <a:t> ve fizik muayene sonucunda </a:t>
            </a:r>
            <a:r>
              <a:rPr lang="tr-TR" altLang="tr-TR" dirty="0" err="1" smtClean="0"/>
              <a:t>OSAS’tan</a:t>
            </a:r>
            <a:r>
              <a:rPr lang="tr-TR" altLang="tr-TR" dirty="0" smtClean="0"/>
              <a:t> şüphelenilen tüm hastalar tanı ve tedavi için uyku merkezi olan bir üst merkeze sevk edilmelidir</a:t>
            </a:r>
          </a:p>
          <a:p>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Sunum Planı </a:t>
            </a:r>
            <a:endParaRPr lang="tr-TR" dirty="0"/>
          </a:p>
        </p:txBody>
      </p:sp>
      <p:sp>
        <p:nvSpPr>
          <p:cNvPr id="3" name="2 İçerik Yer Tutucusu"/>
          <p:cNvSpPr>
            <a:spLocks noGrp="1"/>
          </p:cNvSpPr>
          <p:nvPr>
            <p:ph idx="1"/>
          </p:nvPr>
        </p:nvSpPr>
        <p:spPr>
          <a:xfrm>
            <a:off x="457200" y="1412776"/>
            <a:ext cx="8229600" cy="4713387"/>
          </a:xfrm>
        </p:spPr>
        <p:txBody>
          <a:bodyPr>
            <a:normAutofit/>
          </a:bodyPr>
          <a:lstStyle/>
          <a:p>
            <a:r>
              <a:rPr lang="tr-TR" sz="2000" dirty="0" smtClean="0">
                <a:solidFill>
                  <a:schemeClr val="tx1">
                    <a:lumMod val="85000"/>
                    <a:lumOff val="15000"/>
                  </a:schemeClr>
                </a:solidFill>
              </a:rPr>
              <a:t>Amaç</a:t>
            </a:r>
          </a:p>
          <a:p>
            <a:r>
              <a:rPr lang="tr-TR" sz="2000" dirty="0" smtClean="0">
                <a:solidFill>
                  <a:schemeClr val="tx1">
                    <a:lumMod val="85000"/>
                    <a:lumOff val="15000"/>
                  </a:schemeClr>
                </a:solidFill>
              </a:rPr>
              <a:t> </a:t>
            </a:r>
            <a:r>
              <a:rPr lang="tr-TR" sz="2000" dirty="0" smtClean="0">
                <a:solidFill>
                  <a:schemeClr val="tx1">
                    <a:lumMod val="85000"/>
                    <a:lumOff val="15000"/>
                  </a:schemeClr>
                </a:solidFill>
              </a:rPr>
              <a:t>Öğrenim h</a:t>
            </a:r>
            <a:r>
              <a:rPr lang="tr-TR" sz="2000" dirty="0" smtClean="0">
                <a:solidFill>
                  <a:schemeClr val="tx1">
                    <a:lumMod val="85000"/>
                    <a:lumOff val="15000"/>
                  </a:schemeClr>
                </a:solidFill>
              </a:rPr>
              <a:t>edefleri</a:t>
            </a:r>
            <a:endParaRPr lang="tr-TR" sz="2000" dirty="0" smtClean="0">
              <a:solidFill>
                <a:schemeClr val="tx1">
                  <a:lumMod val="85000"/>
                  <a:lumOff val="15000"/>
                </a:schemeClr>
              </a:solidFill>
            </a:endParaRPr>
          </a:p>
          <a:p>
            <a:r>
              <a:rPr lang="tr-TR" sz="2000" dirty="0" smtClean="0">
                <a:solidFill>
                  <a:schemeClr val="tx1">
                    <a:lumMod val="85000"/>
                    <a:lumOff val="15000"/>
                  </a:schemeClr>
                </a:solidFill>
              </a:rPr>
              <a:t>Tanım</a:t>
            </a:r>
          </a:p>
          <a:p>
            <a:r>
              <a:rPr lang="tr-TR" sz="2000" dirty="0" err="1" smtClean="0">
                <a:solidFill>
                  <a:schemeClr val="tx1">
                    <a:lumMod val="85000"/>
                    <a:lumOff val="15000"/>
                  </a:schemeClr>
                </a:solidFill>
              </a:rPr>
              <a:t>Patogenez</a:t>
            </a:r>
            <a:endParaRPr lang="tr-TR" sz="2000" dirty="0" smtClean="0">
              <a:solidFill>
                <a:schemeClr val="tx1">
                  <a:lumMod val="85000"/>
                  <a:lumOff val="15000"/>
                </a:schemeClr>
              </a:solidFill>
            </a:endParaRPr>
          </a:p>
          <a:p>
            <a:r>
              <a:rPr lang="tr-TR" sz="2000" dirty="0" smtClean="0">
                <a:solidFill>
                  <a:schemeClr val="tx1">
                    <a:lumMod val="85000"/>
                    <a:lumOff val="15000"/>
                  </a:schemeClr>
                </a:solidFill>
              </a:rPr>
              <a:t>Epidemiyoloji</a:t>
            </a:r>
          </a:p>
          <a:p>
            <a:r>
              <a:rPr lang="tr-TR" sz="2000" dirty="0" smtClean="0">
                <a:solidFill>
                  <a:schemeClr val="tx1">
                    <a:lumMod val="85000"/>
                    <a:lumOff val="15000"/>
                  </a:schemeClr>
                </a:solidFill>
              </a:rPr>
              <a:t>Risk </a:t>
            </a:r>
            <a:r>
              <a:rPr lang="tr-TR" sz="2000" dirty="0" smtClean="0">
                <a:solidFill>
                  <a:schemeClr val="tx1">
                    <a:lumMod val="85000"/>
                    <a:lumOff val="15000"/>
                  </a:schemeClr>
                </a:solidFill>
              </a:rPr>
              <a:t>faktörleri</a:t>
            </a:r>
            <a:endParaRPr lang="tr-TR" sz="2000" dirty="0" smtClean="0">
              <a:solidFill>
                <a:schemeClr val="tx1">
                  <a:lumMod val="85000"/>
                  <a:lumOff val="15000"/>
                </a:schemeClr>
              </a:solidFill>
            </a:endParaRPr>
          </a:p>
          <a:p>
            <a:r>
              <a:rPr lang="tr-TR" sz="2000" dirty="0" smtClean="0">
                <a:solidFill>
                  <a:schemeClr val="tx1">
                    <a:lumMod val="85000"/>
                    <a:lumOff val="15000"/>
                  </a:schemeClr>
                </a:solidFill>
              </a:rPr>
              <a:t>Klinik bulgular</a:t>
            </a:r>
          </a:p>
          <a:p>
            <a:r>
              <a:rPr lang="tr-TR" sz="2000" dirty="0" smtClean="0">
                <a:solidFill>
                  <a:schemeClr val="tx1">
                    <a:lumMod val="85000"/>
                    <a:lumOff val="15000"/>
                  </a:schemeClr>
                </a:solidFill>
              </a:rPr>
              <a:t>Fizik muayene </a:t>
            </a:r>
          </a:p>
          <a:p>
            <a:r>
              <a:rPr lang="tr-TR" sz="2000" dirty="0" smtClean="0">
                <a:solidFill>
                  <a:schemeClr val="tx1">
                    <a:lumMod val="85000"/>
                    <a:lumOff val="15000"/>
                  </a:schemeClr>
                </a:solidFill>
              </a:rPr>
              <a:t>Tanı </a:t>
            </a:r>
            <a:r>
              <a:rPr lang="tr-TR" sz="2000" dirty="0" smtClean="0">
                <a:solidFill>
                  <a:schemeClr val="tx1">
                    <a:lumMod val="85000"/>
                    <a:lumOff val="15000"/>
                  </a:schemeClr>
                </a:solidFill>
              </a:rPr>
              <a:t>ve tarama</a:t>
            </a:r>
            <a:endParaRPr lang="tr-TR" sz="2000" dirty="0" smtClean="0">
              <a:solidFill>
                <a:schemeClr val="tx1">
                  <a:lumMod val="85000"/>
                  <a:lumOff val="15000"/>
                </a:schemeClr>
              </a:solidFill>
            </a:endParaRPr>
          </a:p>
          <a:p>
            <a:r>
              <a:rPr lang="tr-TR" sz="2000" dirty="0" smtClean="0">
                <a:solidFill>
                  <a:schemeClr val="tx1">
                    <a:lumMod val="85000"/>
                    <a:lumOff val="15000"/>
                  </a:schemeClr>
                </a:solidFill>
              </a:rPr>
              <a:t>Komplikasyonlar</a:t>
            </a:r>
            <a:endParaRPr lang="tr-TR" sz="2000" dirty="0" smtClean="0">
              <a:solidFill>
                <a:schemeClr val="tx1">
                  <a:lumMod val="85000"/>
                  <a:lumOff val="15000"/>
                </a:schemeClr>
              </a:solidFill>
            </a:endParaRPr>
          </a:p>
          <a:p>
            <a:r>
              <a:rPr lang="tr-TR" sz="2000" dirty="0" smtClean="0">
                <a:solidFill>
                  <a:schemeClr val="tx1">
                    <a:lumMod val="85000"/>
                    <a:lumOff val="15000"/>
                  </a:schemeClr>
                </a:solidFill>
              </a:rPr>
              <a:t>Tedavi</a:t>
            </a:r>
          </a:p>
          <a:p>
            <a:pPr>
              <a:buNone/>
            </a:pPr>
            <a:endParaRPr lang="tr-TR" sz="2000" dirty="0" smtClean="0">
              <a:solidFill>
                <a:schemeClr val="tx1">
                  <a:lumMod val="85000"/>
                  <a:lumOff val="15000"/>
                </a:schemeClr>
              </a:solidFill>
            </a:endParaRPr>
          </a:p>
          <a:p>
            <a:endParaRPr lang="tr-TR" sz="2000" dirty="0" smtClean="0">
              <a:solidFill>
                <a:schemeClr val="tx1">
                  <a:lumMod val="85000"/>
                  <a:lumOff val="15000"/>
                </a:schemeClr>
              </a:solidFill>
            </a:endParaRPr>
          </a:p>
          <a:p>
            <a:endParaRPr lang="tr-TR" sz="2000" dirty="0" smtClean="0">
              <a:solidFill>
                <a:schemeClr val="tx1">
                  <a:lumMod val="85000"/>
                  <a:lumOff val="15000"/>
                </a:schemeClr>
              </a:solidFill>
            </a:endParaRPr>
          </a:p>
          <a:p>
            <a:endParaRPr lang="tr-TR" dirty="0" smtClean="0">
              <a:solidFill>
                <a:schemeClr val="tx1">
                  <a:lumMod val="85000"/>
                  <a:lumOff val="15000"/>
                </a:schemeClr>
              </a:solidFill>
            </a:endParaRPr>
          </a:p>
          <a:p>
            <a:endParaRPr lang="tr-TR" dirty="0" smtClean="0">
              <a:solidFill>
                <a:schemeClr val="tx1">
                  <a:lumMod val="85000"/>
                  <a:lumOff val="15000"/>
                </a:schemeClr>
              </a:solidFill>
            </a:endParaRPr>
          </a:p>
          <a:p>
            <a:endParaRPr lang="tr-TR"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Kaynaklar </a:t>
            </a:r>
            <a:endParaRPr lang="tr-TR" dirty="0"/>
          </a:p>
        </p:txBody>
      </p:sp>
      <p:sp>
        <p:nvSpPr>
          <p:cNvPr id="3" name="2 İçerik Yer Tutucusu"/>
          <p:cNvSpPr>
            <a:spLocks noGrp="1"/>
          </p:cNvSpPr>
          <p:nvPr>
            <p:ph idx="1"/>
          </p:nvPr>
        </p:nvSpPr>
        <p:spPr/>
        <p:txBody>
          <a:bodyPr>
            <a:normAutofit/>
          </a:bodyPr>
          <a:lstStyle/>
          <a:p>
            <a:endParaRPr lang="tr-TR" sz="1600" dirty="0" smtClean="0"/>
          </a:p>
          <a:p>
            <a:r>
              <a:rPr lang="tr-TR" sz="1800" dirty="0" smtClean="0"/>
              <a:t>Türk </a:t>
            </a:r>
            <a:r>
              <a:rPr lang="tr-TR" sz="1800" dirty="0" err="1" smtClean="0"/>
              <a:t>Toraks</a:t>
            </a:r>
            <a:r>
              <a:rPr lang="tr-TR" sz="1800" dirty="0" smtClean="0"/>
              <a:t> Derneği </a:t>
            </a:r>
            <a:r>
              <a:rPr lang="tr-TR" sz="1800" dirty="0" err="1" smtClean="0"/>
              <a:t>Obstrüktif</a:t>
            </a:r>
            <a:r>
              <a:rPr lang="tr-TR" sz="1800" dirty="0" smtClean="0"/>
              <a:t> Uyku </a:t>
            </a:r>
            <a:r>
              <a:rPr lang="tr-TR" sz="1800" dirty="0" err="1" smtClean="0"/>
              <a:t>Apne</a:t>
            </a:r>
            <a:r>
              <a:rPr lang="tr-TR" sz="1800" dirty="0" smtClean="0"/>
              <a:t> Sendromu </a:t>
            </a:r>
            <a:r>
              <a:rPr lang="it-IT" sz="1800" dirty="0" smtClean="0"/>
              <a:t>Tanı Ve Tedavi Uzlaşı Raporu</a:t>
            </a:r>
            <a:r>
              <a:rPr lang="tr-TR" sz="1800" dirty="0" smtClean="0"/>
              <a:t> 2012</a:t>
            </a:r>
          </a:p>
          <a:p>
            <a:r>
              <a:rPr lang="tr-TR" altLang="tr-TR" sz="1800" dirty="0" smtClean="0">
                <a:hlinkClick r:id="rId2"/>
              </a:rPr>
              <a:t>https://</a:t>
            </a:r>
            <a:r>
              <a:rPr lang="tr-TR" altLang="tr-TR" sz="1800" dirty="0" smtClean="0">
                <a:hlinkClick r:id="rId2"/>
              </a:rPr>
              <a:t>www.uptodate.com/contents/clinical-presentation-and-diagnosis-of-obstructive-sleep-apnea-in-adults?search=osas&amp;source=search_result&amp;selectedTitle=1~150&amp;usage_type=default&amp;display_rank=1#H4</a:t>
            </a:r>
            <a:endParaRPr lang="tr-TR" altLang="tr-TR" sz="1800" dirty="0" smtClean="0"/>
          </a:p>
          <a:p>
            <a:r>
              <a:rPr lang="tr-TR" sz="1800" dirty="0" smtClean="0">
                <a:hlinkClick r:id="rId3"/>
              </a:rPr>
              <a:t>www.</a:t>
            </a:r>
            <a:r>
              <a:rPr lang="tr-TR" sz="1800" dirty="0" err="1" smtClean="0">
                <a:hlinkClick r:id="rId3"/>
              </a:rPr>
              <a:t>turkailehekderg</a:t>
            </a:r>
            <a:r>
              <a:rPr lang="tr-TR" sz="1800" dirty="0" smtClean="0">
                <a:hlinkClick r:id="rId3"/>
              </a:rPr>
              <a:t>.org</a:t>
            </a:r>
            <a:endParaRPr lang="tr-TR" sz="1800" dirty="0" smtClean="0"/>
          </a:p>
          <a:p>
            <a:r>
              <a:rPr lang="tr-TR" sz="1800" dirty="0" smtClean="0"/>
              <a:t>Amerikan </a:t>
            </a:r>
            <a:r>
              <a:rPr lang="tr-TR" sz="1800" dirty="0" err="1" smtClean="0"/>
              <a:t>college</a:t>
            </a:r>
            <a:r>
              <a:rPr lang="tr-TR" sz="1800" dirty="0" smtClean="0"/>
              <a:t> of </a:t>
            </a:r>
            <a:r>
              <a:rPr lang="tr-TR" sz="1800" dirty="0" err="1" smtClean="0"/>
              <a:t>physicians</a:t>
            </a:r>
            <a:r>
              <a:rPr lang="tr-TR" sz="1800" dirty="0" smtClean="0"/>
              <a:t> 2019/(</a:t>
            </a:r>
            <a:r>
              <a:rPr lang="tr-TR" sz="1800" dirty="0" err="1" smtClean="0"/>
              <a:t>Physician</a:t>
            </a:r>
            <a:r>
              <a:rPr lang="tr-TR" sz="1800" dirty="0" smtClean="0"/>
              <a:t> </a:t>
            </a:r>
            <a:r>
              <a:rPr lang="tr-TR" sz="1800" dirty="0" err="1" smtClean="0"/>
              <a:t>Writer</a:t>
            </a:r>
            <a:r>
              <a:rPr lang="tr-TR" sz="1800" dirty="0" smtClean="0"/>
              <a:t> </a:t>
            </a:r>
            <a:r>
              <a:rPr lang="tr-TR" sz="1800" dirty="0" err="1" smtClean="0"/>
              <a:t>Sanjayr</a:t>
            </a:r>
            <a:r>
              <a:rPr lang="tr-TR" sz="1800" dirty="0" smtClean="0"/>
              <a:t>.</a:t>
            </a:r>
            <a:r>
              <a:rPr lang="tr-TR" sz="1800" dirty="0" err="1" smtClean="0"/>
              <a:t>Patel</a:t>
            </a:r>
            <a:r>
              <a:rPr lang="tr-TR" sz="1800" dirty="0" smtClean="0"/>
              <a:t>,MD,MS </a:t>
            </a:r>
            <a:r>
              <a:rPr lang="tr-TR" sz="1800" dirty="0" err="1" smtClean="0"/>
              <a:t>from</a:t>
            </a:r>
            <a:r>
              <a:rPr lang="tr-TR" sz="1800" dirty="0" smtClean="0"/>
              <a:t> </a:t>
            </a:r>
            <a:r>
              <a:rPr lang="tr-TR" sz="1800" dirty="0" err="1" smtClean="0"/>
              <a:t>University</a:t>
            </a:r>
            <a:r>
              <a:rPr lang="tr-TR" sz="1800" dirty="0" smtClean="0"/>
              <a:t> of </a:t>
            </a:r>
            <a:r>
              <a:rPr lang="tr-TR" sz="1800" dirty="0" err="1" smtClean="0"/>
              <a:t>Pittsburg</a:t>
            </a:r>
            <a:r>
              <a:rPr lang="tr-TR" sz="1800" dirty="0" smtClean="0"/>
              <a:t>,</a:t>
            </a:r>
            <a:r>
              <a:rPr lang="tr-TR" sz="1800" dirty="0" err="1" smtClean="0"/>
              <a:t>Pittsburg</a:t>
            </a:r>
            <a:r>
              <a:rPr lang="tr-TR" sz="1800" dirty="0" smtClean="0"/>
              <a:t>,</a:t>
            </a:r>
            <a:r>
              <a:rPr lang="tr-TR" sz="1800" dirty="0" err="1" smtClean="0"/>
              <a:t>Pennsylvaniav</a:t>
            </a:r>
            <a:r>
              <a:rPr lang="tr-TR" sz="1800" dirty="0" smtClean="0"/>
              <a:t>(S.R.P))</a:t>
            </a:r>
          </a:p>
          <a:p>
            <a:endParaRPr lang="tr-TR" sz="1600" dirty="0" smtClean="0"/>
          </a:p>
          <a:p>
            <a:endParaRPr lang="tr-TR"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Amaç</a:t>
            </a:r>
            <a:endParaRPr lang="tr-TR" dirty="0"/>
          </a:p>
        </p:txBody>
      </p:sp>
      <p:sp>
        <p:nvSpPr>
          <p:cNvPr id="3" name="2 İçerik Yer Tutucusu"/>
          <p:cNvSpPr>
            <a:spLocks noGrp="1"/>
          </p:cNvSpPr>
          <p:nvPr>
            <p:ph idx="1"/>
          </p:nvPr>
        </p:nvSpPr>
        <p:spPr>
          <a:xfrm>
            <a:off x="467544" y="1556792"/>
            <a:ext cx="8229600" cy="4525963"/>
          </a:xfrm>
        </p:spPr>
        <p:txBody>
          <a:bodyPr/>
          <a:lstStyle/>
          <a:p>
            <a:r>
              <a:rPr lang="tr-TR" sz="2800" dirty="0" err="1" smtClean="0">
                <a:solidFill>
                  <a:schemeClr val="tx1">
                    <a:lumMod val="85000"/>
                    <a:lumOff val="15000"/>
                  </a:schemeClr>
                </a:solidFill>
              </a:rPr>
              <a:t>Obstruktif</a:t>
            </a:r>
            <a:r>
              <a:rPr lang="tr-TR" sz="2800" dirty="0" smtClean="0">
                <a:solidFill>
                  <a:schemeClr val="tx1">
                    <a:lumMod val="85000"/>
                    <a:lumOff val="15000"/>
                  </a:schemeClr>
                </a:solidFill>
              </a:rPr>
              <a:t> </a:t>
            </a:r>
            <a:r>
              <a:rPr lang="tr-TR" sz="2800" dirty="0" smtClean="0">
                <a:solidFill>
                  <a:schemeClr val="tx1">
                    <a:lumMod val="85000"/>
                    <a:lumOff val="15000"/>
                  </a:schemeClr>
                </a:solidFill>
              </a:rPr>
              <a:t> Uyku </a:t>
            </a:r>
            <a:r>
              <a:rPr lang="tr-TR" sz="2800" dirty="0" err="1" smtClean="0">
                <a:solidFill>
                  <a:schemeClr val="tx1">
                    <a:lumMod val="85000"/>
                    <a:lumOff val="15000"/>
                  </a:schemeClr>
                </a:solidFill>
              </a:rPr>
              <a:t>Apne</a:t>
            </a:r>
            <a:r>
              <a:rPr lang="tr-TR" sz="2800" dirty="0" smtClean="0">
                <a:solidFill>
                  <a:schemeClr val="tx1">
                    <a:lumMod val="85000"/>
                    <a:lumOff val="15000"/>
                  </a:schemeClr>
                </a:solidFill>
              </a:rPr>
              <a:t> Sendromu (OSAS)  </a:t>
            </a:r>
            <a:r>
              <a:rPr lang="tr-TR" sz="2800" dirty="0" smtClean="0">
                <a:solidFill>
                  <a:schemeClr val="tx1">
                    <a:lumMod val="85000"/>
                    <a:lumOff val="15000"/>
                  </a:schemeClr>
                </a:solidFill>
              </a:rPr>
              <a:t>hakkında bilgi  vermek </a:t>
            </a:r>
          </a:p>
          <a:p>
            <a:pPr>
              <a:buNone/>
            </a:pPr>
            <a:endParaRPr lang="tr-TR"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Öğrenim Hedefleri</a:t>
            </a:r>
            <a:endParaRPr lang="tr-TR" dirty="0"/>
          </a:p>
        </p:txBody>
      </p:sp>
      <p:sp>
        <p:nvSpPr>
          <p:cNvPr id="3" name="2 İçerik Yer Tutucusu"/>
          <p:cNvSpPr>
            <a:spLocks noGrp="1"/>
          </p:cNvSpPr>
          <p:nvPr>
            <p:ph idx="1"/>
          </p:nvPr>
        </p:nvSpPr>
        <p:spPr/>
        <p:txBody>
          <a:bodyPr/>
          <a:lstStyle/>
          <a:p>
            <a:r>
              <a:rPr lang="tr-TR" sz="2400" dirty="0" smtClean="0">
                <a:solidFill>
                  <a:schemeClr val="tx1">
                    <a:lumMod val="85000"/>
                    <a:lumOff val="15000"/>
                  </a:schemeClr>
                </a:solidFill>
              </a:rPr>
              <a:t>OSAS tanımını yapabilmek</a:t>
            </a:r>
          </a:p>
          <a:p>
            <a:r>
              <a:rPr lang="tr-TR" sz="2400" dirty="0" smtClean="0">
                <a:solidFill>
                  <a:schemeClr val="tx1">
                    <a:lumMod val="85000"/>
                    <a:lumOff val="15000"/>
                  </a:schemeClr>
                </a:solidFill>
              </a:rPr>
              <a:t>OSAS </a:t>
            </a:r>
            <a:r>
              <a:rPr lang="tr-TR" sz="2400" dirty="0" err="1" smtClean="0">
                <a:solidFill>
                  <a:schemeClr val="tx1">
                    <a:lumMod val="85000"/>
                    <a:lumOff val="15000"/>
                  </a:schemeClr>
                </a:solidFill>
              </a:rPr>
              <a:t>patofizyolojisini</a:t>
            </a:r>
            <a:r>
              <a:rPr lang="tr-TR" sz="2400" dirty="0" smtClean="0">
                <a:solidFill>
                  <a:schemeClr val="tx1">
                    <a:lumMod val="85000"/>
                    <a:lumOff val="15000"/>
                  </a:schemeClr>
                </a:solidFill>
              </a:rPr>
              <a:t> </a:t>
            </a:r>
            <a:r>
              <a:rPr lang="tr-TR" sz="2400" dirty="0" err="1" smtClean="0">
                <a:solidFill>
                  <a:schemeClr val="tx1">
                    <a:lumMod val="85000"/>
                    <a:lumOff val="15000"/>
                  </a:schemeClr>
                </a:solidFill>
              </a:rPr>
              <a:t>açıkyabilmek</a:t>
            </a:r>
            <a:endParaRPr lang="tr-TR" sz="2400" dirty="0" smtClean="0">
              <a:solidFill>
                <a:schemeClr val="tx1">
                  <a:lumMod val="85000"/>
                  <a:lumOff val="15000"/>
                </a:schemeClr>
              </a:solidFill>
            </a:endParaRPr>
          </a:p>
          <a:p>
            <a:r>
              <a:rPr lang="tr-TR" sz="2400" dirty="0" smtClean="0">
                <a:solidFill>
                  <a:schemeClr val="tx1">
                    <a:lumMod val="85000"/>
                    <a:lumOff val="15000"/>
                  </a:schemeClr>
                </a:solidFill>
              </a:rPr>
              <a:t>OSAS risk </a:t>
            </a:r>
            <a:r>
              <a:rPr lang="tr-TR" sz="2400" dirty="0" smtClean="0">
                <a:solidFill>
                  <a:schemeClr val="tx1">
                    <a:lumMod val="85000"/>
                    <a:lumOff val="15000"/>
                  </a:schemeClr>
                </a:solidFill>
              </a:rPr>
              <a:t>faktörlerini </a:t>
            </a:r>
            <a:r>
              <a:rPr lang="tr-TR" sz="2400" dirty="0" smtClean="0">
                <a:solidFill>
                  <a:schemeClr val="tx1">
                    <a:lumMod val="85000"/>
                    <a:lumOff val="15000"/>
                  </a:schemeClr>
                </a:solidFill>
              </a:rPr>
              <a:t>sayabilmek</a:t>
            </a:r>
          </a:p>
          <a:p>
            <a:r>
              <a:rPr lang="tr-TR" sz="2400" dirty="0" smtClean="0">
                <a:solidFill>
                  <a:schemeClr val="tx1">
                    <a:lumMod val="85000"/>
                    <a:lumOff val="15000"/>
                  </a:schemeClr>
                </a:solidFill>
              </a:rPr>
              <a:t>OSAS  </a:t>
            </a:r>
            <a:r>
              <a:rPr lang="tr-TR" sz="2400" dirty="0" smtClean="0">
                <a:solidFill>
                  <a:schemeClr val="tx1">
                    <a:lumMod val="85000"/>
                    <a:lumOff val="15000"/>
                  </a:schemeClr>
                </a:solidFill>
              </a:rPr>
              <a:t>komplikasyonlarını </a:t>
            </a:r>
            <a:r>
              <a:rPr lang="tr-TR" sz="2400" dirty="0" smtClean="0">
                <a:solidFill>
                  <a:schemeClr val="tx1">
                    <a:lumMod val="85000"/>
                    <a:lumOff val="15000"/>
                  </a:schemeClr>
                </a:solidFill>
              </a:rPr>
              <a:t>sayabilmek</a:t>
            </a:r>
          </a:p>
          <a:p>
            <a:r>
              <a:rPr lang="tr-TR" sz="2400" dirty="0" smtClean="0">
                <a:solidFill>
                  <a:schemeClr val="tx1">
                    <a:lumMod val="85000"/>
                    <a:lumOff val="15000"/>
                  </a:schemeClr>
                </a:solidFill>
              </a:rPr>
              <a:t>OSAS </a:t>
            </a:r>
            <a:r>
              <a:rPr lang="tr-TR" sz="2400" dirty="0" smtClean="0">
                <a:solidFill>
                  <a:schemeClr val="tx1">
                    <a:lumMod val="85000"/>
                    <a:lumOff val="15000"/>
                  </a:schemeClr>
                </a:solidFill>
              </a:rPr>
              <a:t> tedavi,</a:t>
            </a:r>
            <a:r>
              <a:rPr lang="tr-TR" sz="2400" dirty="0" smtClean="0">
                <a:solidFill>
                  <a:schemeClr val="tx1">
                    <a:lumMod val="85000"/>
                    <a:lumOff val="15000"/>
                  </a:schemeClr>
                </a:solidFill>
              </a:rPr>
              <a:t>tanı ve tarama konusunda bilgi verebilmek  </a:t>
            </a:r>
            <a:endParaRPr lang="tr-TR" sz="2400" dirty="0" smtClean="0">
              <a:solidFill>
                <a:schemeClr val="tx1">
                  <a:lumMod val="85000"/>
                  <a:lumOff val="15000"/>
                </a:schemeClr>
              </a:solidFill>
            </a:endParaRPr>
          </a:p>
          <a:p>
            <a:pPr>
              <a:buNone/>
            </a:pPr>
            <a:r>
              <a:rPr lang="tr-TR" dirty="0" smtClean="0">
                <a:solidFill>
                  <a:schemeClr val="tx1">
                    <a:lumMod val="85000"/>
                    <a:lumOff val="15000"/>
                  </a:schemeClr>
                </a:solidFill>
              </a:rPr>
              <a:t>  </a:t>
            </a:r>
          </a:p>
          <a:p>
            <a:endParaRPr lang="tr-TR" dirty="0" smtClean="0">
              <a:solidFill>
                <a:schemeClr val="tx1">
                  <a:lumMod val="85000"/>
                  <a:lumOff val="15000"/>
                </a:schemeClr>
              </a:solidFill>
            </a:endParaRPr>
          </a:p>
          <a:p>
            <a:endParaRPr lang="tr-TR" dirty="0" smtClean="0">
              <a:solidFill>
                <a:schemeClr val="tx1">
                  <a:lumMod val="85000"/>
                  <a:lumOff val="15000"/>
                </a:schemeClr>
              </a:solidFill>
            </a:endParaRPr>
          </a:p>
          <a:p>
            <a:endParaRPr lang="tr-TR"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260648"/>
            <a:ext cx="8229600" cy="1143000"/>
          </a:xfrm>
        </p:spPr>
        <p:txBody>
          <a:bodyPr>
            <a:normAutofit/>
          </a:bodyPr>
          <a:lstStyle/>
          <a:p>
            <a:r>
              <a:rPr lang="tr-TR" dirty="0" smtClean="0"/>
              <a:t>Tanım</a:t>
            </a:r>
            <a:endParaRPr lang="tr-TR" dirty="0"/>
          </a:p>
        </p:txBody>
      </p:sp>
      <p:sp>
        <p:nvSpPr>
          <p:cNvPr id="3" name="2 İçerik Yer Tutucusu"/>
          <p:cNvSpPr>
            <a:spLocks noGrp="1"/>
          </p:cNvSpPr>
          <p:nvPr>
            <p:ph idx="1"/>
          </p:nvPr>
        </p:nvSpPr>
        <p:spPr>
          <a:xfrm>
            <a:off x="467544" y="1772816"/>
            <a:ext cx="8219256" cy="4353347"/>
          </a:xfrm>
        </p:spPr>
        <p:txBody>
          <a:bodyPr>
            <a:normAutofit/>
          </a:bodyPr>
          <a:lstStyle/>
          <a:p>
            <a:r>
              <a:rPr lang="tr-TR" sz="2400" dirty="0" err="1" smtClean="0">
                <a:solidFill>
                  <a:schemeClr val="tx1">
                    <a:lumMod val="85000"/>
                    <a:lumOff val="15000"/>
                  </a:schemeClr>
                </a:solidFill>
              </a:rPr>
              <a:t>Obstruktif</a:t>
            </a:r>
            <a:r>
              <a:rPr lang="tr-TR" sz="2400" dirty="0" smtClean="0">
                <a:solidFill>
                  <a:schemeClr val="tx1">
                    <a:lumMod val="85000"/>
                    <a:lumOff val="15000"/>
                  </a:schemeClr>
                </a:solidFill>
              </a:rPr>
              <a:t> </a:t>
            </a:r>
            <a:r>
              <a:rPr lang="tr-TR" sz="2400" dirty="0" smtClean="0">
                <a:solidFill>
                  <a:schemeClr val="tx1">
                    <a:lumMod val="85000"/>
                    <a:lumOff val="15000"/>
                  </a:schemeClr>
                </a:solidFill>
              </a:rPr>
              <a:t>uyku </a:t>
            </a:r>
            <a:r>
              <a:rPr lang="tr-TR" sz="2400" dirty="0" err="1" smtClean="0">
                <a:solidFill>
                  <a:schemeClr val="tx1">
                    <a:lumMod val="85000"/>
                    <a:lumOff val="15000"/>
                  </a:schemeClr>
                </a:solidFill>
              </a:rPr>
              <a:t>apnesi</a:t>
            </a:r>
            <a:r>
              <a:rPr lang="tr-TR" sz="2400" dirty="0" smtClean="0">
                <a:solidFill>
                  <a:schemeClr val="tx1">
                    <a:lumMod val="85000"/>
                    <a:lumOff val="15000"/>
                  </a:schemeClr>
                </a:solidFill>
              </a:rPr>
              <a:t> (OSA ) </a:t>
            </a:r>
            <a:r>
              <a:rPr lang="tr-TR" sz="2400" dirty="0" smtClean="0"/>
              <a:t>,  uyku sırasında tekrarlayan </a:t>
            </a:r>
            <a:r>
              <a:rPr lang="tr-TR" sz="2400" dirty="0" smtClean="0"/>
              <a:t>ü</a:t>
            </a:r>
            <a:r>
              <a:rPr lang="tr-TR" sz="2400" dirty="0" smtClean="0"/>
              <a:t>st </a:t>
            </a:r>
            <a:r>
              <a:rPr lang="tr-TR" sz="2400" dirty="0" smtClean="0"/>
              <a:t>solunum yolu </a:t>
            </a:r>
            <a:r>
              <a:rPr lang="tr-TR" sz="2400" dirty="0" smtClean="0"/>
              <a:t>obstrüksiyonu epizotları </a:t>
            </a:r>
            <a:r>
              <a:rPr lang="tr-TR" sz="2400" dirty="0" smtClean="0"/>
              <a:t>ve sıklıkla kan </a:t>
            </a:r>
            <a:r>
              <a:rPr lang="tr-TR" sz="2400" dirty="0" smtClean="0"/>
              <a:t>oksijen </a:t>
            </a:r>
            <a:r>
              <a:rPr lang="tr-TR" sz="2400" dirty="0" err="1" smtClean="0"/>
              <a:t>satürasyonunda</a:t>
            </a:r>
            <a:r>
              <a:rPr lang="tr-TR" sz="2400" dirty="0" smtClean="0"/>
              <a:t> </a:t>
            </a:r>
            <a:r>
              <a:rPr lang="tr-TR" sz="2400" dirty="0" smtClean="0"/>
              <a:t>azalma ile karakterize bir sendromdur .</a:t>
            </a:r>
          </a:p>
          <a:p>
            <a:endParaRPr lang="tr-TR" sz="2000" dirty="0" smtClean="0">
              <a:solidFill>
                <a:schemeClr val="tx1">
                  <a:lumMod val="85000"/>
                  <a:lumOff val="15000"/>
                </a:schemeClr>
              </a:solidFill>
            </a:endParaRPr>
          </a:p>
          <a:p>
            <a:pPr>
              <a:buNone/>
            </a:pPr>
            <a:endParaRPr lang="tr-TR" sz="2400" dirty="0" smtClean="0">
              <a:solidFill>
                <a:schemeClr val="tx1">
                  <a:lumMod val="85000"/>
                  <a:lumOff val="15000"/>
                </a:schemeClr>
              </a:solidFill>
            </a:endParaRPr>
          </a:p>
          <a:p>
            <a:pPr>
              <a:buNone/>
            </a:pPr>
            <a:endParaRPr lang="tr-TR" sz="2400" dirty="0" smtClean="0">
              <a:solidFill>
                <a:schemeClr val="tx1">
                  <a:lumMod val="85000"/>
                  <a:lumOff val="15000"/>
                </a:schemeClr>
              </a:solidFill>
            </a:endParaRPr>
          </a:p>
          <a:p>
            <a:pPr>
              <a:buNone/>
            </a:pPr>
            <a:endParaRPr lang="tr-TR" sz="24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39743</TotalTime>
  <Words>2442</Words>
  <Application>Microsoft Office PowerPoint</Application>
  <PresentationFormat>Ekran Gösterisi (4:3)</PresentationFormat>
  <Paragraphs>381</Paragraphs>
  <Slides>60</Slides>
  <Notes>8</Notes>
  <HiddenSlides>0</HiddenSlides>
  <MMClips>0</MMClips>
  <ScaleCrop>false</ScaleCrop>
  <HeadingPairs>
    <vt:vector size="4" baseType="variant">
      <vt:variant>
        <vt:lpstr>Tema</vt:lpstr>
      </vt:variant>
      <vt:variant>
        <vt:i4>1</vt:i4>
      </vt:variant>
      <vt:variant>
        <vt:lpstr>Slayt Başlıkları</vt:lpstr>
      </vt:variant>
      <vt:variant>
        <vt:i4>60</vt:i4>
      </vt:variant>
    </vt:vector>
  </HeadingPairs>
  <TitlesOfParts>
    <vt:vector size="61" baseType="lpstr">
      <vt:lpstr>Ofis Teması</vt:lpstr>
      <vt:lpstr>OLGU</vt:lpstr>
      <vt:lpstr>OLGU</vt:lpstr>
      <vt:lpstr>OLGU </vt:lpstr>
      <vt:lpstr>Olgu </vt:lpstr>
      <vt:lpstr>Obstruktif Uyku Apne  Sendromu</vt:lpstr>
      <vt:lpstr>Sunum Planı </vt:lpstr>
      <vt:lpstr>Amaç</vt:lpstr>
      <vt:lpstr>Öğrenim Hedefleri</vt:lpstr>
      <vt:lpstr>Tanım</vt:lpstr>
      <vt:lpstr>Tanım</vt:lpstr>
      <vt:lpstr>Tanım</vt:lpstr>
      <vt:lpstr>Patogenez</vt:lpstr>
      <vt:lpstr>Epidemiyoloji</vt:lpstr>
      <vt:lpstr>Epidemiyoloji</vt:lpstr>
      <vt:lpstr>Risk Faktörleri</vt:lpstr>
      <vt:lpstr>Risk Faktörleri</vt:lpstr>
      <vt:lpstr>Risk Faktörleri</vt:lpstr>
      <vt:lpstr>Risk Faktörleri</vt:lpstr>
      <vt:lpstr>Semptomlar</vt:lpstr>
      <vt:lpstr>Semptomlar</vt:lpstr>
      <vt:lpstr>Semptomlar </vt:lpstr>
      <vt:lpstr>Semptomlar</vt:lpstr>
      <vt:lpstr>Semptomlar</vt:lpstr>
      <vt:lpstr>Semptomlar </vt:lpstr>
      <vt:lpstr>Semptomlar</vt:lpstr>
      <vt:lpstr>Semptomlar</vt:lpstr>
      <vt:lpstr>Semptomlar </vt:lpstr>
      <vt:lpstr>Anamnez </vt:lpstr>
      <vt:lpstr>Fizik Muayene</vt:lpstr>
      <vt:lpstr>Fizik muayene</vt:lpstr>
      <vt:lpstr>Fizik Muayene </vt:lpstr>
      <vt:lpstr>Fizik muayene</vt:lpstr>
      <vt:lpstr>Tanı ve Tarama </vt:lpstr>
      <vt:lpstr>Tanı Tarama </vt:lpstr>
      <vt:lpstr>Tanı ve Tarama </vt:lpstr>
      <vt:lpstr>Tanı ve Tarama</vt:lpstr>
      <vt:lpstr>Tanı ve Tarama</vt:lpstr>
      <vt:lpstr>Tanı ve Tarama</vt:lpstr>
      <vt:lpstr>Tanı ve Tarama</vt:lpstr>
      <vt:lpstr>Tanı ve Tarama </vt:lpstr>
      <vt:lpstr>Tanı ve Tarama</vt:lpstr>
      <vt:lpstr>Tanı ve Tarama</vt:lpstr>
      <vt:lpstr>Komplikasyonlar </vt:lpstr>
      <vt:lpstr>Komplikasyonlar </vt:lpstr>
      <vt:lpstr>Komplikasyonlar</vt:lpstr>
      <vt:lpstr>Komplikasyonlar </vt:lpstr>
      <vt:lpstr>Komplikasyonlar </vt:lpstr>
      <vt:lpstr>Komplikasyonlar</vt:lpstr>
      <vt:lpstr>Komplikasyonlar </vt:lpstr>
      <vt:lpstr>Komplikasyonlar</vt:lpstr>
      <vt:lpstr>Komlikasyonlar </vt:lpstr>
      <vt:lpstr>Komplikasyonlar </vt:lpstr>
      <vt:lpstr>Tedavi </vt:lpstr>
      <vt:lpstr>Tedavi </vt:lpstr>
      <vt:lpstr>Tedavi </vt:lpstr>
      <vt:lpstr>Tedavi </vt:lpstr>
      <vt:lpstr>Tedavi </vt:lpstr>
      <vt:lpstr>Tedavi </vt:lpstr>
      <vt:lpstr>Sevk </vt:lpstr>
      <vt:lpstr>Kaynaklar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KARIN SISKILIGI VE GAZ TANI TEDAVISNINE PRATIK YAKLASIM</dc:title>
  <dc:creator>user</dc:creator>
  <cp:lastModifiedBy>user</cp:lastModifiedBy>
  <cp:revision>412</cp:revision>
  <dcterms:created xsi:type="dcterms:W3CDTF">2022-05-14T19:53:43Z</dcterms:created>
  <dcterms:modified xsi:type="dcterms:W3CDTF">2022-07-04T07:05:26Z</dcterms:modified>
</cp:coreProperties>
</file>