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93" r:id="rId3"/>
    <p:sldId id="292" r:id="rId4"/>
    <p:sldId id="311" r:id="rId5"/>
    <p:sldId id="318" r:id="rId6"/>
    <p:sldId id="270" r:id="rId7"/>
    <p:sldId id="272" r:id="rId8"/>
    <p:sldId id="267" r:id="rId9"/>
    <p:sldId id="325" r:id="rId10"/>
    <p:sldId id="319" r:id="rId11"/>
    <p:sldId id="320" r:id="rId12"/>
    <p:sldId id="326" r:id="rId13"/>
    <p:sldId id="335" r:id="rId14"/>
    <p:sldId id="283" r:id="rId15"/>
    <p:sldId id="282" r:id="rId16"/>
    <p:sldId id="310" r:id="rId17"/>
    <p:sldId id="287" r:id="rId18"/>
    <p:sldId id="285" r:id="rId19"/>
    <p:sldId id="312" r:id="rId20"/>
    <p:sldId id="296" r:id="rId21"/>
    <p:sldId id="288" r:id="rId22"/>
    <p:sldId id="291" r:id="rId23"/>
    <p:sldId id="290" r:id="rId24"/>
    <p:sldId id="327" r:id="rId25"/>
    <p:sldId id="328" r:id="rId26"/>
    <p:sldId id="356" r:id="rId27"/>
    <p:sldId id="330" r:id="rId28"/>
    <p:sldId id="306" r:id="rId29"/>
    <p:sldId id="274" r:id="rId30"/>
    <p:sldId id="331" r:id="rId31"/>
    <p:sldId id="329" r:id="rId32"/>
    <p:sldId id="350" r:id="rId33"/>
    <p:sldId id="332" r:id="rId34"/>
    <p:sldId id="261" r:id="rId35"/>
    <p:sldId id="309" r:id="rId36"/>
    <p:sldId id="260" r:id="rId37"/>
    <p:sldId id="307" r:id="rId38"/>
    <p:sldId id="360" r:id="rId39"/>
    <p:sldId id="277" r:id="rId40"/>
    <p:sldId id="333" r:id="rId41"/>
    <p:sldId id="334" r:id="rId42"/>
    <p:sldId id="351" r:id="rId43"/>
    <p:sldId id="336" r:id="rId44"/>
    <p:sldId id="281" r:id="rId45"/>
    <p:sldId id="280" r:id="rId46"/>
    <p:sldId id="300" r:id="rId47"/>
    <p:sldId id="337" r:id="rId48"/>
    <p:sldId id="303" r:id="rId49"/>
    <p:sldId id="302" r:id="rId50"/>
    <p:sldId id="301" r:id="rId51"/>
    <p:sldId id="361" r:id="rId52"/>
    <p:sldId id="338" r:id="rId53"/>
    <p:sldId id="339" r:id="rId54"/>
    <p:sldId id="362" r:id="rId55"/>
    <p:sldId id="340" r:id="rId56"/>
    <p:sldId id="341" r:id="rId57"/>
    <p:sldId id="352" r:id="rId58"/>
    <p:sldId id="342" r:id="rId59"/>
    <p:sldId id="343" r:id="rId60"/>
    <p:sldId id="353" r:id="rId61"/>
    <p:sldId id="344" r:id="rId62"/>
    <p:sldId id="348" r:id="rId63"/>
    <p:sldId id="354" r:id="rId64"/>
    <p:sldId id="345" r:id="rId65"/>
    <p:sldId id="349" r:id="rId66"/>
    <p:sldId id="363" r:id="rId67"/>
    <p:sldId id="364" r:id="rId68"/>
    <p:sldId id="346" r:id="rId69"/>
    <p:sldId id="357" r:id="rId70"/>
    <p:sldId id="355" r:id="rId71"/>
    <p:sldId id="347" r:id="rId72"/>
    <p:sldId id="358" r:id="rId73"/>
    <p:sldId id="359" r:id="rId74"/>
    <p:sldId id="278" r:id="rId7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2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DF2A9-1293-47CA-B218-A753C7DF2FA3}" type="doc">
      <dgm:prSet loTypeId="urn:microsoft.com/office/officeart/2005/8/layout/hList7#1" loCatId="list" qsTypeId="urn:microsoft.com/office/officeart/2005/8/quickstyle/simple1#1" qsCatId="simple" csTypeId="urn:microsoft.com/office/officeart/2005/8/colors/accent1_2#1" csCatId="accent1" phldr="1"/>
      <dgm:spPr/>
    </dgm:pt>
    <dgm:pt modelId="{B24E3207-9D75-48F4-81F2-ECAF8ED47A8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GB" sz="1400" baseline="0" dirty="0" err="1" smtClean="0"/>
            <a:t>Alternati</a:t>
          </a:r>
          <a:r>
            <a:rPr lang="tr-TR" sz="1400" baseline="0" dirty="0" smtClean="0"/>
            <a:t>f</a:t>
          </a:r>
          <a:r>
            <a:rPr lang="en-GB" sz="1400" baseline="0" dirty="0" smtClean="0"/>
            <a:t> </a:t>
          </a:r>
        </a:p>
        <a:p>
          <a:pPr algn="ctr"/>
          <a:r>
            <a:rPr lang="tr-TR" sz="1400" baseline="0" dirty="0" smtClean="0"/>
            <a:t>Tıbbi</a:t>
          </a:r>
          <a:r>
            <a:rPr lang="en-GB" sz="1400" baseline="0" dirty="0" smtClean="0"/>
            <a:t> S</a:t>
          </a:r>
          <a:r>
            <a:rPr lang="tr-TR" sz="1400" baseline="0" dirty="0" smtClean="0"/>
            <a:t>i</a:t>
          </a:r>
          <a:r>
            <a:rPr lang="en-GB" sz="1400" baseline="0" dirty="0" smtClean="0"/>
            <a:t>stem</a:t>
          </a:r>
          <a:r>
            <a:rPr lang="tr-TR" sz="1400" baseline="0" dirty="0" smtClean="0"/>
            <a:t>ler</a:t>
          </a:r>
          <a:endParaRPr lang="en-GB" sz="1400" baseline="0" dirty="0" smtClean="0"/>
        </a:p>
        <a:p>
          <a:pPr algn="r"/>
          <a:endParaRPr lang="en-US" sz="1200" baseline="0" dirty="0"/>
        </a:p>
      </dgm:t>
    </dgm:pt>
    <dgm:pt modelId="{B26CE795-D984-496C-8A32-7E16360005B7}" type="parTrans" cxnId="{2128134A-A6F1-4901-8B91-6276183B4BA6}">
      <dgm:prSet/>
      <dgm:spPr/>
      <dgm:t>
        <a:bodyPr/>
        <a:lstStyle/>
        <a:p>
          <a:endParaRPr lang="en-US"/>
        </a:p>
      </dgm:t>
    </dgm:pt>
    <dgm:pt modelId="{69CE7AC1-37C5-46AA-A507-588FEE7EE04D}" type="sibTrans" cxnId="{2128134A-A6F1-4901-8B91-6276183B4BA6}">
      <dgm:prSet/>
      <dgm:spPr/>
      <dgm:t>
        <a:bodyPr/>
        <a:lstStyle/>
        <a:p>
          <a:endParaRPr lang="en-US"/>
        </a:p>
      </dgm:t>
    </dgm:pt>
    <dgm:pt modelId="{6F93DF53-92F0-4C2E-9F13-0CDB13C5E51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r-TR" sz="1400" baseline="0" dirty="0" smtClean="0"/>
            <a:t>Zihin</a:t>
          </a:r>
          <a:r>
            <a:rPr lang="en-GB" sz="1400" baseline="0" dirty="0" smtClean="0"/>
            <a:t>-</a:t>
          </a:r>
          <a:r>
            <a:rPr lang="tr-TR" sz="1400" baseline="0" dirty="0" smtClean="0"/>
            <a:t>Vücut</a:t>
          </a:r>
          <a:r>
            <a:rPr lang="en-GB" sz="1600" baseline="0" dirty="0" smtClean="0"/>
            <a:t> </a:t>
          </a:r>
          <a:r>
            <a:rPr lang="tr-TR" sz="1600" baseline="0" dirty="0" smtClean="0"/>
            <a:t>etkileşimi</a:t>
          </a:r>
          <a:endParaRPr lang="en-GB" sz="1400" baseline="0" dirty="0" smtClean="0"/>
        </a:p>
        <a:p>
          <a:endParaRPr lang="en-US" sz="1400" baseline="0" dirty="0"/>
        </a:p>
      </dgm:t>
    </dgm:pt>
    <dgm:pt modelId="{A6E1782F-A821-4AA9-A910-D8F325F4232C}" type="parTrans" cxnId="{B1B806AA-0C0E-4E61-8D83-DAFDBB63BD0B}">
      <dgm:prSet/>
      <dgm:spPr/>
      <dgm:t>
        <a:bodyPr/>
        <a:lstStyle/>
        <a:p>
          <a:endParaRPr lang="en-US"/>
        </a:p>
      </dgm:t>
    </dgm:pt>
    <dgm:pt modelId="{EDAF70C2-BF3A-4D9D-A544-13A13BC894E8}" type="sibTrans" cxnId="{B1B806AA-0C0E-4E61-8D83-DAFDBB63BD0B}">
      <dgm:prSet/>
      <dgm:spPr/>
      <dgm:t>
        <a:bodyPr/>
        <a:lstStyle/>
        <a:p>
          <a:endParaRPr lang="en-US"/>
        </a:p>
      </dgm:t>
    </dgm:pt>
    <dgm:pt modelId="{A2FF6B18-6273-4032-9700-3C9DC97CBE1B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400" baseline="0" dirty="0" smtClean="0"/>
            <a:t>Bi</a:t>
          </a:r>
          <a:r>
            <a:rPr lang="tr-TR" sz="1400" baseline="0" dirty="0" smtClean="0"/>
            <a:t>y</a:t>
          </a:r>
          <a:r>
            <a:rPr lang="en-GB" sz="1400" baseline="0" dirty="0" err="1" smtClean="0"/>
            <a:t>olo</a:t>
          </a:r>
          <a:r>
            <a:rPr lang="tr-TR" sz="1400" baseline="0" dirty="0" smtClean="0"/>
            <a:t>jik</a:t>
          </a:r>
          <a:endParaRPr lang="en-GB" sz="1400" baseline="0" dirty="0" smtClean="0"/>
        </a:p>
        <a:p>
          <a:r>
            <a:rPr lang="tr-TR" sz="1400" baseline="0" dirty="0" smtClean="0"/>
            <a:t>temelli</a:t>
          </a:r>
          <a:r>
            <a:rPr lang="en-GB" sz="1400" baseline="0" dirty="0" smtClean="0"/>
            <a:t> </a:t>
          </a:r>
        </a:p>
        <a:p>
          <a:r>
            <a:rPr lang="en-GB" sz="1400" baseline="0" dirty="0" smtClean="0"/>
            <a:t>t</a:t>
          </a:r>
          <a:r>
            <a:rPr lang="tr-TR" sz="1400" baseline="0" dirty="0" smtClean="0"/>
            <a:t>edaviler</a:t>
          </a:r>
          <a:endParaRPr lang="en-GB" sz="1400" baseline="0" dirty="0" smtClean="0"/>
        </a:p>
        <a:p>
          <a:endParaRPr lang="en-US" sz="1400" baseline="0" dirty="0"/>
        </a:p>
      </dgm:t>
    </dgm:pt>
    <dgm:pt modelId="{4820A04A-57BF-418A-88CB-C04BB8528990}" type="parTrans" cxnId="{717F6C9C-31E5-4A10-A5E4-ED7B0D8E5A1F}">
      <dgm:prSet/>
      <dgm:spPr/>
      <dgm:t>
        <a:bodyPr/>
        <a:lstStyle/>
        <a:p>
          <a:endParaRPr lang="en-US"/>
        </a:p>
      </dgm:t>
    </dgm:pt>
    <dgm:pt modelId="{E5CC5989-B274-46CD-BD90-38D0D93A8A92}" type="sibTrans" cxnId="{717F6C9C-31E5-4A10-A5E4-ED7B0D8E5A1F}">
      <dgm:prSet/>
      <dgm:spPr/>
      <dgm:t>
        <a:bodyPr/>
        <a:lstStyle/>
        <a:p>
          <a:endParaRPr lang="en-US"/>
        </a:p>
      </dgm:t>
    </dgm:pt>
    <dgm:pt modelId="{EBA0CC72-BFD2-4EED-A1B9-158CF9B49A9C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400" baseline="0" dirty="0" err="1" smtClean="0"/>
            <a:t>Manip</a:t>
          </a:r>
          <a:r>
            <a:rPr lang="tr-TR" sz="1400" baseline="0" dirty="0" smtClean="0"/>
            <a:t>ülatif</a:t>
          </a:r>
          <a:r>
            <a:rPr lang="en-GB" sz="1400" baseline="0" dirty="0" smtClean="0"/>
            <a:t>/</a:t>
          </a:r>
        </a:p>
        <a:p>
          <a:r>
            <a:rPr lang="tr-TR" sz="1400" baseline="0" dirty="0" smtClean="0"/>
            <a:t>Vücut Tabanlı</a:t>
          </a:r>
          <a:endParaRPr lang="en-GB" sz="1400" baseline="0" dirty="0" smtClean="0"/>
        </a:p>
        <a:p>
          <a:r>
            <a:rPr lang="tr-TR" sz="1400" baseline="0" dirty="0" smtClean="0"/>
            <a:t>Yöntemleri</a:t>
          </a:r>
          <a:endParaRPr lang="en-GB" sz="1400" baseline="0" dirty="0" smtClean="0"/>
        </a:p>
        <a:p>
          <a:endParaRPr lang="en-US" sz="1400" baseline="0" dirty="0"/>
        </a:p>
      </dgm:t>
    </dgm:pt>
    <dgm:pt modelId="{9B8F8112-C75A-4D5C-86B6-A5CC3A276EC0}" type="parTrans" cxnId="{05CF980C-5E6C-4C83-9EDB-50ABDB4F6CB1}">
      <dgm:prSet/>
      <dgm:spPr/>
      <dgm:t>
        <a:bodyPr/>
        <a:lstStyle/>
        <a:p>
          <a:endParaRPr lang="en-US"/>
        </a:p>
      </dgm:t>
    </dgm:pt>
    <dgm:pt modelId="{6046ACE5-458D-4DD5-90A5-254D3BFCE63F}" type="sibTrans" cxnId="{05CF980C-5E6C-4C83-9EDB-50ABDB4F6CB1}">
      <dgm:prSet/>
      <dgm:spPr/>
      <dgm:t>
        <a:bodyPr/>
        <a:lstStyle/>
        <a:p>
          <a:endParaRPr lang="en-US"/>
        </a:p>
      </dgm:t>
    </dgm:pt>
    <dgm:pt modelId="{BD0CA725-D2C5-49A6-BB98-291FE545436A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400" baseline="0" dirty="0" err="1" smtClean="0"/>
            <a:t>Ener</a:t>
          </a:r>
          <a:r>
            <a:rPr lang="tr-TR" sz="1400" baseline="0" dirty="0" smtClean="0"/>
            <a:t>ji</a:t>
          </a:r>
          <a:r>
            <a:rPr lang="en-GB" sz="1400" baseline="0" dirty="0" smtClean="0"/>
            <a:t> t</a:t>
          </a:r>
          <a:r>
            <a:rPr lang="tr-TR" sz="1400" baseline="0" dirty="0" smtClean="0"/>
            <a:t>edavileri</a:t>
          </a:r>
          <a:endParaRPr lang="en-GB" sz="1400" baseline="0" dirty="0" smtClean="0"/>
        </a:p>
        <a:p>
          <a:endParaRPr lang="en-US" sz="1400" baseline="0" dirty="0"/>
        </a:p>
      </dgm:t>
    </dgm:pt>
    <dgm:pt modelId="{D5E74F23-67CF-495F-B7A0-67383E398B87}" type="parTrans" cxnId="{D77012C4-25C7-4DCC-9109-D3AA77D3C62E}">
      <dgm:prSet/>
      <dgm:spPr/>
      <dgm:t>
        <a:bodyPr/>
        <a:lstStyle/>
        <a:p>
          <a:endParaRPr lang="en-US"/>
        </a:p>
      </dgm:t>
    </dgm:pt>
    <dgm:pt modelId="{CA326CF6-BAD0-4474-A7B5-A83FF90892E6}" type="sibTrans" cxnId="{D77012C4-25C7-4DCC-9109-D3AA77D3C62E}">
      <dgm:prSet/>
      <dgm:spPr/>
      <dgm:t>
        <a:bodyPr/>
        <a:lstStyle/>
        <a:p>
          <a:endParaRPr lang="en-US"/>
        </a:p>
      </dgm:t>
    </dgm:pt>
    <dgm:pt modelId="{B9A61E40-1031-47D0-BFEE-D85FDEEF2A9B}" type="pres">
      <dgm:prSet presAssocID="{1C6DF2A9-1293-47CA-B218-A753C7DF2FA3}" presName="Name0" presStyleCnt="0">
        <dgm:presLayoutVars>
          <dgm:dir/>
          <dgm:resizeHandles val="exact"/>
        </dgm:presLayoutVars>
      </dgm:prSet>
      <dgm:spPr/>
    </dgm:pt>
    <dgm:pt modelId="{8A16E8F6-1C45-44E0-ABCA-97B62DFD6D2D}" type="pres">
      <dgm:prSet presAssocID="{1C6DF2A9-1293-47CA-B218-A753C7DF2FA3}" presName="fgShape" presStyleLbl="fgShp" presStyleIdx="0" presStyleCnt="1"/>
      <dgm:spPr/>
    </dgm:pt>
    <dgm:pt modelId="{CE29A9F3-04A1-46DB-9AE7-315A85D5254D}" type="pres">
      <dgm:prSet presAssocID="{1C6DF2A9-1293-47CA-B218-A753C7DF2FA3}" presName="linComp" presStyleCnt="0"/>
      <dgm:spPr/>
    </dgm:pt>
    <dgm:pt modelId="{56D35E03-A118-469E-BB3B-CB4E017C82E1}" type="pres">
      <dgm:prSet presAssocID="{B24E3207-9D75-48F4-81F2-ECAF8ED47A89}" presName="compNode" presStyleCnt="0"/>
      <dgm:spPr/>
    </dgm:pt>
    <dgm:pt modelId="{A2496163-5F66-47FB-B6FD-3F6A211698FF}" type="pres">
      <dgm:prSet presAssocID="{B24E3207-9D75-48F4-81F2-ECAF8ED47A89}" presName="bkgdShape" presStyleLbl="node1" presStyleIdx="0" presStyleCnt="5" custLinFactNeighborX="-5069" custLinFactNeighborY="-161"/>
      <dgm:spPr/>
      <dgm:t>
        <a:bodyPr/>
        <a:lstStyle/>
        <a:p>
          <a:endParaRPr lang="en-US"/>
        </a:p>
      </dgm:t>
    </dgm:pt>
    <dgm:pt modelId="{9BFFAB0F-21A8-4240-88FD-D6D0666A3959}" type="pres">
      <dgm:prSet presAssocID="{B24E3207-9D75-48F4-81F2-ECAF8ED47A8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F0E08-1C4D-4677-8557-BE2963C71B6C}" type="pres">
      <dgm:prSet presAssocID="{B24E3207-9D75-48F4-81F2-ECAF8ED47A89}" presName="invisiNode" presStyleLbl="node1" presStyleIdx="0" presStyleCnt="5"/>
      <dgm:spPr/>
    </dgm:pt>
    <dgm:pt modelId="{750D8C1F-6309-424B-9D10-148693F80670}" type="pres">
      <dgm:prSet presAssocID="{B24E3207-9D75-48F4-81F2-ECAF8ED47A89}" presName="imagNode" presStyleLbl="fgImgPlace1" presStyleIdx="0" presStyleCnt="5"/>
      <dgm:spPr/>
    </dgm:pt>
    <dgm:pt modelId="{E23B246F-613B-4806-8F6D-0441FA8FD150}" type="pres">
      <dgm:prSet presAssocID="{69CE7AC1-37C5-46AA-A507-588FEE7EE0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784552-0EB9-4685-83CD-E320D499D25E}" type="pres">
      <dgm:prSet presAssocID="{6F93DF53-92F0-4C2E-9F13-0CDB13C5E51E}" presName="compNode" presStyleCnt="0"/>
      <dgm:spPr/>
    </dgm:pt>
    <dgm:pt modelId="{24CBC6AF-F53D-4E36-A7E7-585743C9032B}" type="pres">
      <dgm:prSet presAssocID="{6F93DF53-92F0-4C2E-9F13-0CDB13C5E51E}" presName="bkgdShape" presStyleLbl="node1" presStyleIdx="1" presStyleCnt="5"/>
      <dgm:spPr/>
      <dgm:t>
        <a:bodyPr/>
        <a:lstStyle/>
        <a:p>
          <a:endParaRPr lang="en-US"/>
        </a:p>
      </dgm:t>
    </dgm:pt>
    <dgm:pt modelId="{9026C7B0-28DD-4180-B63D-AB31FC193502}" type="pres">
      <dgm:prSet presAssocID="{6F93DF53-92F0-4C2E-9F13-0CDB13C5E51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48C45-AB88-4B20-9E3E-00B74FE575B2}" type="pres">
      <dgm:prSet presAssocID="{6F93DF53-92F0-4C2E-9F13-0CDB13C5E51E}" presName="invisiNode" presStyleLbl="node1" presStyleIdx="1" presStyleCnt="5"/>
      <dgm:spPr/>
    </dgm:pt>
    <dgm:pt modelId="{505AD57C-89D6-4397-BC63-230F5C72375C}" type="pres">
      <dgm:prSet presAssocID="{6F93DF53-92F0-4C2E-9F13-0CDB13C5E51E}" presName="imagNode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BBF61E-0DB1-4CE9-A721-4BF403BFC306}" type="pres">
      <dgm:prSet presAssocID="{EDAF70C2-BF3A-4D9D-A544-13A13BC894E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28ED4B-323F-495B-A5B4-B6D73725FDF5}" type="pres">
      <dgm:prSet presAssocID="{A2FF6B18-6273-4032-9700-3C9DC97CBE1B}" presName="compNode" presStyleCnt="0"/>
      <dgm:spPr/>
    </dgm:pt>
    <dgm:pt modelId="{6920D8F5-5019-421D-B71C-3713E0A525E7}" type="pres">
      <dgm:prSet presAssocID="{A2FF6B18-6273-4032-9700-3C9DC97CBE1B}" presName="bkgdShape" presStyleLbl="node1" presStyleIdx="2" presStyleCnt="5"/>
      <dgm:spPr/>
      <dgm:t>
        <a:bodyPr/>
        <a:lstStyle/>
        <a:p>
          <a:endParaRPr lang="en-US"/>
        </a:p>
      </dgm:t>
    </dgm:pt>
    <dgm:pt modelId="{8D8BD2E6-3F7A-43B5-90C5-7930B44205C3}" type="pres">
      <dgm:prSet presAssocID="{A2FF6B18-6273-4032-9700-3C9DC97CBE1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7EDB2-15DE-416F-8070-6508169FDDF5}" type="pres">
      <dgm:prSet presAssocID="{A2FF6B18-6273-4032-9700-3C9DC97CBE1B}" presName="invisiNode" presStyleLbl="node1" presStyleIdx="2" presStyleCnt="5"/>
      <dgm:spPr/>
    </dgm:pt>
    <dgm:pt modelId="{B6B628FB-7850-45F5-B7C9-F8BDB501B0DA}" type="pres">
      <dgm:prSet presAssocID="{A2FF6B18-6273-4032-9700-3C9DC97CBE1B}" presName="imagNode" presStyleLbl="fgImgPlace1" presStyleIdx="2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5410DC-3CFC-4CAB-8598-5169123E23BA}" type="pres">
      <dgm:prSet presAssocID="{E5CC5989-B274-46CD-BD90-38D0D93A8A9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6E8C45-5588-4F2C-9E2B-B5C241D7C665}" type="pres">
      <dgm:prSet presAssocID="{EBA0CC72-BFD2-4EED-A1B9-158CF9B49A9C}" presName="compNode" presStyleCnt="0"/>
      <dgm:spPr/>
    </dgm:pt>
    <dgm:pt modelId="{2D3296EF-67E2-40B8-A5D1-C1F7A69E6688}" type="pres">
      <dgm:prSet presAssocID="{EBA0CC72-BFD2-4EED-A1B9-158CF9B49A9C}" presName="bkgdShape" presStyleLbl="node1" presStyleIdx="3" presStyleCnt="5" custLinFactNeighborX="1000"/>
      <dgm:spPr/>
      <dgm:t>
        <a:bodyPr/>
        <a:lstStyle/>
        <a:p>
          <a:endParaRPr lang="en-US"/>
        </a:p>
      </dgm:t>
    </dgm:pt>
    <dgm:pt modelId="{2408C735-D99F-47B4-859B-AA0AD8EFA1E1}" type="pres">
      <dgm:prSet presAssocID="{EBA0CC72-BFD2-4EED-A1B9-158CF9B49A9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2EF05-9723-4E73-B857-D16C39C7653D}" type="pres">
      <dgm:prSet presAssocID="{EBA0CC72-BFD2-4EED-A1B9-158CF9B49A9C}" presName="invisiNode" presStyleLbl="node1" presStyleIdx="3" presStyleCnt="5"/>
      <dgm:spPr/>
    </dgm:pt>
    <dgm:pt modelId="{B73AA526-683B-4A45-BA5B-9F5A5C31799E}" type="pres">
      <dgm:prSet presAssocID="{EBA0CC72-BFD2-4EED-A1B9-158CF9B49A9C}" presName="imagNode" presStyleLbl="fgImgPlace1" presStyleIdx="3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B26C528-A721-4F2E-A61B-67F5927F8A27}" type="pres">
      <dgm:prSet presAssocID="{6046ACE5-458D-4DD5-90A5-254D3BFCE6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F2E488-7A29-4E9E-B8FA-7B1FFD5EE9F0}" type="pres">
      <dgm:prSet presAssocID="{BD0CA725-D2C5-49A6-BB98-291FE545436A}" presName="compNode" presStyleCnt="0"/>
      <dgm:spPr/>
    </dgm:pt>
    <dgm:pt modelId="{6CEC38C8-C7E3-4EA4-B885-28FF6977566D}" type="pres">
      <dgm:prSet presAssocID="{BD0CA725-D2C5-49A6-BB98-291FE545436A}" presName="bkgdShape" presStyleLbl="node1" presStyleIdx="4" presStyleCnt="5" custLinFactNeighborX="1"/>
      <dgm:spPr/>
      <dgm:t>
        <a:bodyPr/>
        <a:lstStyle/>
        <a:p>
          <a:endParaRPr lang="en-US"/>
        </a:p>
      </dgm:t>
    </dgm:pt>
    <dgm:pt modelId="{894BA892-F4A0-41E7-953A-0156AA2B2CB3}" type="pres">
      <dgm:prSet presAssocID="{BD0CA725-D2C5-49A6-BB98-291FE545436A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9A945-92BC-49F1-99F5-4D8448B8203A}" type="pres">
      <dgm:prSet presAssocID="{BD0CA725-D2C5-49A6-BB98-291FE545436A}" presName="invisiNode" presStyleLbl="node1" presStyleIdx="4" presStyleCnt="5"/>
      <dgm:spPr/>
    </dgm:pt>
    <dgm:pt modelId="{2CF2528E-1DA0-4B36-A004-60356087A4D9}" type="pres">
      <dgm:prSet presAssocID="{BD0CA725-D2C5-49A6-BB98-291FE545436A}" presName="imagNode" presStyleLbl="fgImgPlace1" presStyleIdx="4" presStyleCnt="5"/>
      <dgm:spPr/>
    </dgm:pt>
  </dgm:ptLst>
  <dgm:cxnLst>
    <dgm:cxn modelId="{12E83FF3-4D27-4C87-A4E3-A847A8E9ED3E}" type="presOf" srcId="{6F93DF53-92F0-4C2E-9F13-0CDB13C5E51E}" destId="{24CBC6AF-F53D-4E36-A7E7-585743C9032B}" srcOrd="0" destOrd="0" presId="urn:microsoft.com/office/officeart/2005/8/layout/hList7#1"/>
    <dgm:cxn modelId="{84CF4239-6397-4594-8ECE-7AABE86B8C24}" type="presOf" srcId="{A2FF6B18-6273-4032-9700-3C9DC97CBE1B}" destId="{8D8BD2E6-3F7A-43B5-90C5-7930B44205C3}" srcOrd="1" destOrd="0" presId="urn:microsoft.com/office/officeart/2005/8/layout/hList7#1"/>
    <dgm:cxn modelId="{05CF980C-5E6C-4C83-9EDB-50ABDB4F6CB1}" srcId="{1C6DF2A9-1293-47CA-B218-A753C7DF2FA3}" destId="{EBA0CC72-BFD2-4EED-A1B9-158CF9B49A9C}" srcOrd="3" destOrd="0" parTransId="{9B8F8112-C75A-4D5C-86B6-A5CC3A276EC0}" sibTransId="{6046ACE5-458D-4DD5-90A5-254D3BFCE63F}"/>
    <dgm:cxn modelId="{A92B1CE9-C6BF-4A9E-889A-456DF9F6D4C7}" type="presOf" srcId="{A2FF6B18-6273-4032-9700-3C9DC97CBE1B}" destId="{6920D8F5-5019-421D-B71C-3713E0A525E7}" srcOrd="0" destOrd="0" presId="urn:microsoft.com/office/officeart/2005/8/layout/hList7#1"/>
    <dgm:cxn modelId="{FD6CE4D9-0090-44B0-B393-DB465A20B0C6}" type="presOf" srcId="{BD0CA725-D2C5-49A6-BB98-291FE545436A}" destId="{6CEC38C8-C7E3-4EA4-B885-28FF6977566D}" srcOrd="0" destOrd="0" presId="urn:microsoft.com/office/officeart/2005/8/layout/hList7#1"/>
    <dgm:cxn modelId="{7121F12F-DC01-40F4-BF06-407B9F00E25D}" type="presOf" srcId="{EBA0CC72-BFD2-4EED-A1B9-158CF9B49A9C}" destId="{2408C735-D99F-47B4-859B-AA0AD8EFA1E1}" srcOrd="1" destOrd="0" presId="urn:microsoft.com/office/officeart/2005/8/layout/hList7#1"/>
    <dgm:cxn modelId="{91963889-9F3A-48B0-9E43-4A819B6ED07A}" type="presOf" srcId="{EBA0CC72-BFD2-4EED-A1B9-158CF9B49A9C}" destId="{2D3296EF-67E2-40B8-A5D1-C1F7A69E6688}" srcOrd="0" destOrd="0" presId="urn:microsoft.com/office/officeart/2005/8/layout/hList7#1"/>
    <dgm:cxn modelId="{D1F7A26B-A6E4-4370-B407-E3CE8A807520}" type="presOf" srcId="{BD0CA725-D2C5-49A6-BB98-291FE545436A}" destId="{894BA892-F4A0-41E7-953A-0156AA2B2CB3}" srcOrd="1" destOrd="0" presId="urn:microsoft.com/office/officeart/2005/8/layout/hList7#1"/>
    <dgm:cxn modelId="{D77012C4-25C7-4DCC-9109-D3AA77D3C62E}" srcId="{1C6DF2A9-1293-47CA-B218-A753C7DF2FA3}" destId="{BD0CA725-D2C5-49A6-BB98-291FE545436A}" srcOrd="4" destOrd="0" parTransId="{D5E74F23-67CF-495F-B7A0-67383E398B87}" sibTransId="{CA326CF6-BAD0-4474-A7B5-A83FF90892E6}"/>
    <dgm:cxn modelId="{717F6C9C-31E5-4A10-A5E4-ED7B0D8E5A1F}" srcId="{1C6DF2A9-1293-47CA-B218-A753C7DF2FA3}" destId="{A2FF6B18-6273-4032-9700-3C9DC97CBE1B}" srcOrd="2" destOrd="0" parTransId="{4820A04A-57BF-418A-88CB-C04BB8528990}" sibTransId="{E5CC5989-B274-46CD-BD90-38D0D93A8A92}"/>
    <dgm:cxn modelId="{B1B806AA-0C0E-4E61-8D83-DAFDBB63BD0B}" srcId="{1C6DF2A9-1293-47CA-B218-A753C7DF2FA3}" destId="{6F93DF53-92F0-4C2E-9F13-0CDB13C5E51E}" srcOrd="1" destOrd="0" parTransId="{A6E1782F-A821-4AA9-A910-D8F325F4232C}" sibTransId="{EDAF70C2-BF3A-4D9D-A544-13A13BC894E8}"/>
    <dgm:cxn modelId="{2128134A-A6F1-4901-8B91-6276183B4BA6}" srcId="{1C6DF2A9-1293-47CA-B218-A753C7DF2FA3}" destId="{B24E3207-9D75-48F4-81F2-ECAF8ED47A89}" srcOrd="0" destOrd="0" parTransId="{B26CE795-D984-496C-8A32-7E16360005B7}" sibTransId="{69CE7AC1-37C5-46AA-A507-588FEE7EE04D}"/>
    <dgm:cxn modelId="{96F67BB1-2561-48C4-87F8-6FC075CF1475}" type="presOf" srcId="{6046ACE5-458D-4DD5-90A5-254D3BFCE63F}" destId="{8B26C528-A721-4F2E-A61B-67F5927F8A27}" srcOrd="0" destOrd="0" presId="urn:microsoft.com/office/officeart/2005/8/layout/hList7#1"/>
    <dgm:cxn modelId="{5D462AD4-653D-4E8F-8F34-6705C0A12270}" type="presOf" srcId="{B24E3207-9D75-48F4-81F2-ECAF8ED47A89}" destId="{9BFFAB0F-21A8-4240-88FD-D6D0666A3959}" srcOrd="1" destOrd="0" presId="urn:microsoft.com/office/officeart/2005/8/layout/hList7#1"/>
    <dgm:cxn modelId="{C8597F5D-6ABD-4297-B449-386AE6066F7B}" type="presOf" srcId="{6F93DF53-92F0-4C2E-9F13-0CDB13C5E51E}" destId="{9026C7B0-28DD-4180-B63D-AB31FC193502}" srcOrd="1" destOrd="0" presId="urn:microsoft.com/office/officeart/2005/8/layout/hList7#1"/>
    <dgm:cxn modelId="{D230F34D-B889-4DC8-8A21-F50F0E6BD772}" type="presOf" srcId="{B24E3207-9D75-48F4-81F2-ECAF8ED47A89}" destId="{A2496163-5F66-47FB-B6FD-3F6A211698FF}" srcOrd="0" destOrd="0" presId="urn:microsoft.com/office/officeart/2005/8/layout/hList7#1"/>
    <dgm:cxn modelId="{90AE2CA3-E2BD-434A-B1B3-661C90C76362}" type="presOf" srcId="{1C6DF2A9-1293-47CA-B218-A753C7DF2FA3}" destId="{B9A61E40-1031-47D0-BFEE-D85FDEEF2A9B}" srcOrd="0" destOrd="0" presId="urn:microsoft.com/office/officeart/2005/8/layout/hList7#1"/>
    <dgm:cxn modelId="{0E4D7AF4-DF6B-46A1-A4CB-90B3D5CB96D4}" type="presOf" srcId="{69CE7AC1-37C5-46AA-A507-588FEE7EE04D}" destId="{E23B246F-613B-4806-8F6D-0441FA8FD150}" srcOrd="0" destOrd="0" presId="urn:microsoft.com/office/officeart/2005/8/layout/hList7#1"/>
    <dgm:cxn modelId="{C54A5B92-5247-4080-B898-BA62478CF11E}" type="presOf" srcId="{E5CC5989-B274-46CD-BD90-38D0D93A8A92}" destId="{FD5410DC-3CFC-4CAB-8598-5169123E23BA}" srcOrd="0" destOrd="0" presId="urn:microsoft.com/office/officeart/2005/8/layout/hList7#1"/>
    <dgm:cxn modelId="{2DACED2F-3C4B-430C-BBE2-62EBABA7BFD6}" type="presOf" srcId="{EDAF70C2-BF3A-4D9D-A544-13A13BC894E8}" destId="{5BBBF61E-0DB1-4CE9-A721-4BF403BFC306}" srcOrd="0" destOrd="0" presId="urn:microsoft.com/office/officeart/2005/8/layout/hList7#1"/>
    <dgm:cxn modelId="{E91B07B2-F5CC-4068-829C-31A01A7F1CA3}" type="presParOf" srcId="{B9A61E40-1031-47D0-BFEE-D85FDEEF2A9B}" destId="{8A16E8F6-1C45-44E0-ABCA-97B62DFD6D2D}" srcOrd="0" destOrd="0" presId="urn:microsoft.com/office/officeart/2005/8/layout/hList7#1"/>
    <dgm:cxn modelId="{22F11DE4-3EFD-4395-B376-D2FD722F8DEB}" type="presParOf" srcId="{B9A61E40-1031-47D0-BFEE-D85FDEEF2A9B}" destId="{CE29A9F3-04A1-46DB-9AE7-315A85D5254D}" srcOrd="1" destOrd="0" presId="urn:microsoft.com/office/officeart/2005/8/layout/hList7#1"/>
    <dgm:cxn modelId="{2F195691-FB97-4881-B3E6-D24543BB11AD}" type="presParOf" srcId="{CE29A9F3-04A1-46DB-9AE7-315A85D5254D}" destId="{56D35E03-A118-469E-BB3B-CB4E017C82E1}" srcOrd="0" destOrd="0" presId="urn:microsoft.com/office/officeart/2005/8/layout/hList7#1"/>
    <dgm:cxn modelId="{ED70F21C-BFC3-4C9F-80FD-258E28A91EF0}" type="presParOf" srcId="{56D35E03-A118-469E-BB3B-CB4E017C82E1}" destId="{A2496163-5F66-47FB-B6FD-3F6A211698FF}" srcOrd="0" destOrd="0" presId="urn:microsoft.com/office/officeart/2005/8/layout/hList7#1"/>
    <dgm:cxn modelId="{0BC36D4C-B813-4853-9B57-81C288B6CB94}" type="presParOf" srcId="{56D35E03-A118-469E-BB3B-CB4E017C82E1}" destId="{9BFFAB0F-21A8-4240-88FD-D6D0666A3959}" srcOrd="1" destOrd="0" presId="urn:microsoft.com/office/officeart/2005/8/layout/hList7#1"/>
    <dgm:cxn modelId="{21783086-7552-4E5F-8B50-4689EE6DDFC8}" type="presParOf" srcId="{56D35E03-A118-469E-BB3B-CB4E017C82E1}" destId="{D4DF0E08-1C4D-4677-8557-BE2963C71B6C}" srcOrd="2" destOrd="0" presId="urn:microsoft.com/office/officeart/2005/8/layout/hList7#1"/>
    <dgm:cxn modelId="{30C2F7B0-973E-4728-AB11-C4073300011B}" type="presParOf" srcId="{56D35E03-A118-469E-BB3B-CB4E017C82E1}" destId="{750D8C1F-6309-424B-9D10-148693F80670}" srcOrd="3" destOrd="0" presId="urn:microsoft.com/office/officeart/2005/8/layout/hList7#1"/>
    <dgm:cxn modelId="{56DE28D9-9917-40EF-92BF-EB4C05EB1D4D}" type="presParOf" srcId="{CE29A9F3-04A1-46DB-9AE7-315A85D5254D}" destId="{E23B246F-613B-4806-8F6D-0441FA8FD150}" srcOrd="1" destOrd="0" presId="urn:microsoft.com/office/officeart/2005/8/layout/hList7#1"/>
    <dgm:cxn modelId="{CD77241B-6E1F-406E-B5B9-9AD9F4C573C4}" type="presParOf" srcId="{CE29A9F3-04A1-46DB-9AE7-315A85D5254D}" destId="{37784552-0EB9-4685-83CD-E320D499D25E}" srcOrd="2" destOrd="0" presId="urn:microsoft.com/office/officeart/2005/8/layout/hList7#1"/>
    <dgm:cxn modelId="{C0D794A9-E31D-4268-8C1A-5473B870F2B0}" type="presParOf" srcId="{37784552-0EB9-4685-83CD-E320D499D25E}" destId="{24CBC6AF-F53D-4E36-A7E7-585743C9032B}" srcOrd="0" destOrd="0" presId="urn:microsoft.com/office/officeart/2005/8/layout/hList7#1"/>
    <dgm:cxn modelId="{3487FE15-AC8E-4911-B55F-C832EFE0FA5F}" type="presParOf" srcId="{37784552-0EB9-4685-83CD-E320D499D25E}" destId="{9026C7B0-28DD-4180-B63D-AB31FC193502}" srcOrd="1" destOrd="0" presId="urn:microsoft.com/office/officeart/2005/8/layout/hList7#1"/>
    <dgm:cxn modelId="{BC0451D0-98FF-4726-AB9C-40A12B9DF607}" type="presParOf" srcId="{37784552-0EB9-4685-83CD-E320D499D25E}" destId="{FB648C45-AB88-4B20-9E3E-00B74FE575B2}" srcOrd="2" destOrd="0" presId="urn:microsoft.com/office/officeart/2005/8/layout/hList7#1"/>
    <dgm:cxn modelId="{7E51211E-C32D-4276-86B5-9999FBE77D38}" type="presParOf" srcId="{37784552-0EB9-4685-83CD-E320D499D25E}" destId="{505AD57C-89D6-4397-BC63-230F5C72375C}" srcOrd="3" destOrd="0" presId="urn:microsoft.com/office/officeart/2005/8/layout/hList7#1"/>
    <dgm:cxn modelId="{0B766605-8C9E-4348-81BD-8C4EE329BAE9}" type="presParOf" srcId="{CE29A9F3-04A1-46DB-9AE7-315A85D5254D}" destId="{5BBBF61E-0DB1-4CE9-A721-4BF403BFC306}" srcOrd="3" destOrd="0" presId="urn:microsoft.com/office/officeart/2005/8/layout/hList7#1"/>
    <dgm:cxn modelId="{73E4D7A4-1924-4E7E-B9DD-F9372B8C6C93}" type="presParOf" srcId="{CE29A9F3-04A1-46DB-9AE7-315A85D5254D}" destId="{0E28ED4B-323F-495B-A5B4-B6D73725FDF5}" srcOrd="4" destOrd="0" presId="urn:microsoft.com/office/officeart/2005/8/layout/hList7#1"/>
    <dgm:cxn modelId="{7361F7E0-C505-4D69-9C3C-0FCAC88BD774}" type="presParOf" srcId="{0E28ED4B-323F-495B-A5B4-B6D73725FDF5}" destId="{6920D8F5-5019-421D-B71C-3713E0A525E7}" srcOrd="0" destOrd="0" presId="urn:microsoft.com/office/officeart/2005/8/layout/hList7#1"/>
    <dgm:cxn modelId="{1FE5883A-A4FA-4247-A077-E683F521FD00}" type="presParOf" srcId="{0E28ED4B-323F-495B-A5B4-B6D73725FDF5}" destId="{8D8BD2E6-3F7A-43B5-90C5-7930B44205C3}" srcOrd="1" destOrd="0" presId="urn:microsoft.com/office/officeart/2005/8/layout/hList7#1"/>
    <dgm:cxn modelId="{892B7780-7598-4A2B-BF88-6AD9FAF44D4C}" type="presParOf" srcId="{0E28ED4B-323F-495B-A5B4-B6D73725FDF5}" destId="{6827EDB2-15DE-416F-8070-6508169FDDF5}" srcOrd="2" destOrd="0" presId="urn:microsoft.com/office/officeart/2005/8/layout/hList7#1"/>
    <dgm:cxn modelId="{EE8CA485-7741-43DF-9C93-FA96CA01D603}" type="presParOf" srcId="{0E28ED4B-323F-495B-A5B4-B6D73725FDF5}" destId="{B6B628FB-7850-45F5-B7C9-F8BDB501B0DA}" srcOrd="3" destOrd="0" presId="urn:microsoft.com/office/officeart/2005/8/layout/hList7#1"/>
    <dgm:cxn modelId="{CCB9ABBA-CB35-4C49-88EE-6FD52C39AD03}" type="presParOf" srcId="{CE29A9F3-04A1-46DB-9AE7-315A85D5254D}" destId="{FD5410DC-3CFC-4CAB-8598-5169123E23BA}" srcOrd="5" destOrd="0" presId="urn:microsoft.com/office/officeart/2005/8/layout/hList7#1"/>
    <dgm:cxn modelId="{C7A2A248-5680-4951-87FD-34A39B6E563A}" type="presParOf" srcId="{CE29A9F3-04A1-46DB-9AE7-315A85D5254D}" destId="{0C6E8C45-5588-4F2C-9E2B-B5C241D7C665}" srcOrd="6" destOrd="0" presId="urn:microsoft.com/office/officeart/2005/8/layout/hList7#1"/>
    <dgm:cxn modelId="{5BC6295B-31DC-47EE-8307-EDB296055EF7}" type="presParOf" srcId="{0C6E8C45-5588-4F2C-9E2B-B5C241D7C665}" destId="{2D3296EF-67E2-40B8-A5D1-C1F7A69E6688}" srcOrd="0" destOrd="0" presId="urn:microsoft.com/office/officeart/2005/8/layout/hList7#1"/>
    <dgm:cxn modelId="{8F20DE0F-7A24-41F8-8510-AA8E3E254A25}" type="presParOf" srcId="{0C6E8C45-5588-4F2C-9E2B-B5C241D7C665}" destId="{2408C735-D99F-47B4-859B-AA0AD8EFA1E1}" srcOrd="1" destOrd="0" presId="urn:microsoft.com/office/officeart/2005/8/layout/hList7#1"/>
    <dgm:cxn modelId="{891D0DBB-F414-48DD-AF7A-CD5AE540E4BB}" type="presParOf" srcId="{0C6E8C45-5588-4F2C-9E2B-B5C241D7C665}" destId="{C992EF05-9723-4E73-B857-D16C39C7653D}" srcOrd="2" destOrd="0" presId="urn:microsoft.com/office/officeart/2005/8/layout/hList7#1"/>
    <dgm:cxn modelId="{57B2D71A-9580-405F-82A7-827B210F355A}" type="presParOf" srcId="{0C6E8C45-5588-4F2C-9E2B-B5C241D7C665}" destId="{B73AA526-683B-4A45-BA5B-9F5A5C31799E}" srcOrd="3" destOrd="0" presId="urn:microsoft.com/office/officeart/2005/8/layout/hList7#1"/>
    <dgm:cxn modelId="{562E31B6-9C07-4C1B-9935-3961B4A2550F}" type="presParOf" srcId="{CE29A9F3-04A1-46DB-9AE7-315A85D5254D}" destId="{8B26C528-A721-4F2E-A61B-67F5927F8A27}" srcOrd="7" destOrd="0" presId="urn:microsoft.com/office/officeart/2005/8/layout/hList7#1"/>
    <dgm:cxn modelId="{1091DD64-0B16-4206-BC84-0191889EEBDB}" type="presParOf" srcId="{CE29A9F3-04A1-46DB-9AE7-315A85D5254D}" destId="{D6F2E488-7A29-4E9E-B8FA-7B1FFD5EE9F0}" srcOrd="8" destOrd="0" presId="urn:microsoft.com/office/officeart/2005/8/layout/hList7#1"/>
    <dgm:cxn modelId="{D55DA6EA-4499-4655-9E12-16AA2D677C89}" type="presParOf" srcId="{D6F2E488-7A29-4E9E-B8FA-7B1FFD5EE9F0}" destId="{6CEC38C8-C7E3-4EA4-B885-28FF6977566D}" srcOrd="0" destOrd="0" presId="urn:microsoft.com/office/officeart/2005/8/layout/hList7#1"/>
    <dgm:cxn modelId="{4D8ADECF-578D-4B71-97DA-DCDB78D973E5}" type="presParOf" srcId="{D6F2E488-7A29-4E9E-B8FA-7B1FFD5EE9F0}" destId="{894BA892-F4A0-41E7-953A-0156AA2B2CB3}" srcOrd="1" destOrd="0" presId="urn:microsoft.com/office/officeart/2005/8/layout/hList7#1"/>
    <dgm:cxn modelId="{808DF315-ACD3-4F75-85D2-1D013393393C}" type="presParOf" srcId="{D6F2E488-7A29-4E9E-B8FA-7B1FFD5EE9F0}" destId="{C669A945-92BC-49F1-99F5-4D8448B8203A}" srcOrd="2" destOrd="0" presId="urn:microsoft.com/office/officeart/2005/8/layout/hList7#1"/>
    <dgm:cxn modelId="{2CF53A7F-60E4-4256-8E3B-DBFEC09DC13A}" type="presParOf" srcId="{D6F2E488-7A29-4E9E-B8FA-7B1FFD5EE9F0}" destId="{2CF2528E-1DA0-4B36-A004-60356087A4D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47903C-57A2-4302-9E31-3423DC18EB8E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CB19B4-769A-4D35-81BB-0728A2CE30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Tarihte akupunktura ait ilk kayıt 4700 yıl önce Shen Nung’a ait olan “Sarı İmparator'un İç Hastalıkları Kitabı” nda bulunmuştur. Bu kitabın dünyanın en eski tıp kitabı olduğu söylenir. </a:t>
            </a:r>
          </a:p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867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E8F57C-1712-47A2-A2C9-5C6B1E0B507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Akupunktur, Shen Nung tarafından da desteklenen temel olarak vücudumuzda dolaşan Qi (çi) adı verilen bir enerjinin varlığını kabul eder. </a:t>
            </a:r>
            <a:endParaRPr lang="tr-TR" smtClean="0"/>
          </a:p>
          <a:p>
            <a:pPr lvl="1">
              <a:spcBef>
                <a:spcPct val="0"/>
              </a:spcBef>
            </a:pPr>
            <a:r>
              <a:rPr lang="en-US" smtClean="0"/>
              <a:t>Bu enerji bireyin ruhsal, duygusal, zihinsel ve fiziksel yönlerini içeren tüm temel yaşam aktivitelerinden oluşmaktadır. </a:t>
            </a:r>
            <a:endParaRPr lang="tr-TR" smtClean="0"/>
          </a:p>
          <a:p>
            <a:pPr>
              <a:spcBef>
                <a:spcPct val="0"/>
              </a:spcBef>
            </a:pPr>
            <a:r>
              <a:rPr lang="en-US" smtClean="0"/>
              <a:t>Bir kişinin sağlığı Yin ve Yang evrensel kuvvetleri ile birlikte, vücuttaki Qi </a:t>
            </a:r>
            <a:r>
              <a:rPr lang="tr-TR" smtClean="0"/>
              <a:t> </a:t>
            </a:r>
            <a:r>
              <a:rPr lang="en-US" smtClean="0"/>
              <a:t>akışından etkilenir. Qi akışı, yetersiz veya dengesizse, Yin ve Yang enerjileri de dengesiz hale gelir ve hastalıklar oluşur. Qi enerjisi, meridyen dediğimiz özel kanallarda vücut boyunca hareket eder. </a:t>
            </a:r>
            <a:endParaRPr lang="tr-TR" smtClean="0"/>
          </a:p>
          <a:p>
            <a:pPr>
              <a:spcBef>
                <a:spcPct val="0"/>
              </a:spcBef>
            </a:pPr>
            <a:r>
              <a:rPr lang="en-US" smtClean="0"/>
              <a:t>Vücutta 14 adet meridyen bulunur. Bu meridyenler Yin ya da Yang özelliği taşırlar. </a:t>
            </a:r>
            <a:endParaRPr lang="tr-TR" smtClean="0"/>
          </a:p>
          <a:p>
            <a:pPr>
              <a:spcBef>
                <a:spcPct val="0"/>
              </a:spcBef>
            </a:pPr>
            <a:r>
              <a:rPr lang="en-US" smtClean="0"/>
              <a:t>Her bir meridyen üzerinde cilde açılan akupunktur noktaları bulunur. Yaklaşık 600 adet akupunktur noktası mevcuttur. </a:t>
            </a:r>
          </a:p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3072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4BFA9-4CC3-4390-8B38-B9F848B623C4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6639-ACA8-492F-8764-C77D813F844E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4AAA-0816-4507-AC17-5974965BB0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6372-E7DC-4258-9CDD-DB419BE4741A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46DD-1AC6-4421-9634-AECDB7FA0C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B3FCA-A943-468C-86EC-3CCE3DE40309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28DE-D77B-45D2-A929-F027964468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0AD9-8AAF-4838-9A45-60AE0CAF9CDD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FAF1-D72F-464B-BCB9-E4B30A62D9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AAC5-64E2-4E12-B729-69E19158FE1A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C035-5B20-4BDA-93C6-C5E6EA5647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1D61-9FC8-4278-9648-F970F8F840E3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6E91-8292-40BE-B541-6E1FF9B0E5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6DBB-8908-4BEE-9067-E69A3F15BA53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2D6C-42E5-459C-85ED-0F0FE1693F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9BF5-FB14-44ED-83E5-7FECFA96D4AD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1F64-56CC-4BB9-A53A-E54F71AE92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B4E2-E448-4384-991D-B1FB73F209C2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0354-7F04-4CD1-9773-B7A8924D3D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9EA3-E817-4367-A82C-F66481B8B8C4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3D97-4FC4-49B5-903C-808B299AA5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94F2-C6CE-4BBE-A261-88DAB3AA3007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2857-CCB8-4EF8-B54F-9AFE7D8F28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4F4CE9-FBC8-4C65-B540-C46CA597A56B}" type="datetimeFigureOut">
              <a:rPr lang="tr-TR"/>
              <a:pPr>
                <a:defRPr/>
              </a:pPr>
              <a:t>08.12.2015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E80E1-AA97-4CCE-839D-EABE95E682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>TAMAMLAYICI VE ALTERNATİF TIP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/>
            <a:endParaRPr lang="tr-TR" sz="2200" smtClean="0"/>
          </a:p>
          <a:p>
            <a:pPr marR="0"/>
            <a:r>
              <a:rPr lang="tr-TR" sz="2200" smtClean="0"/>
              <a:t>DR. H. NEJAT KÜÇÜKDAĞ</a:t>
            </a:r>
          </a:p>
          <a:p>
            <a:pPr marR="0"/>
            <a:r>
              <a:rPr lang="tr-TR" sz="2200" smtClean="0"/>
              <a:t>KTÜ TIP FAKÜLTESİ AİLE HEKİMLİĞİ ABD</a:t>
            </a:r>
            <a:endParaRPr lang="tr-TR" sz="2200" smtClean="0">
              <a:latin typeface="Arial" charset="0"/>
            </a:endParaRPr>
          </a:p>
          <a:p>
            <a:pPr marR="0"/>
            <a:r>
              <a:rPr lang="tr-TR" sz="2200" smtClean="0">
                <a:latin typeface="Arial" charset="0"/>
              </a:rPr>
              <a:t>08.12.2015</a:t>
            </a:r>
            <a:endParaRPr lang="en-US" sz="2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 l="19864" t="5637" r="29584" b="53072"/>
          <a:stretch>
            <a:fillRect/>
          </a:stretch>
        </p:blipFill>
        <p:spPr bwMode="auto">
          <a:xfrm>
            <a:off x="179388" y="1341438"/>
            <a:ext cx="86312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 l="22578" t="5824" r="29936" b="25237"/>
          <a:stretch>
            <a:fillRect/>
          </a:stretch>
        </p:blipFill>
        <p:spPr bwMode="auto">
          <a:xfrm>
            <a:off x="1042988" y="692150"/>
            <a:ext cx="7345362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“Ünite ve uygulama merkezlerinde yapılabilecek uygulamalar”</a:t>
            </a:r>
            <a:endParaRPr lang="en-US" sz="3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AKUPUNKTUR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APİTERAPİ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FİTOTERAPİ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HİPNOZ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SÜLÜK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HOMEOPATİ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KAYROPRAKTİK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KUPA UYGULAMASI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LARVA UYGULAMASI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MEZOTERAPİ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PROLOTERAPİ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OSTEOPATİ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OZON UYGULAMASI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REFLEKSOLOJİ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tr-TR" smtClean="0"/>
              <a:t>MÜZİKTERAPİ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Başlık 1"/>
          <p:cNvSpPr>
            <a:spLocks noGrp="1"/>
          </p:cNvSpPr>
          <p:nvPr>
            <p:ph type="title"/>
          </p:nvPr>
        </p:nvSpPr>
        <p:spPr>
          <a:xfrm>
            <a:off x="1908175" y="2781300"/>
            <a:ext cx="6716713" cy="1152525"/>
          </a:xfrm>
        </p:spPr>
        <p:txBody>
          <a:bodyPr/>
          <a:lstStyle/>
          <a:p>
            <a:r>
              <a:rPr lang="tr-TR" smtClean="0"/>
              <a:t>1) AKUPUNKTUR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AKUPUNKTUR TEDAVİSİ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Akupunktur</a:t>
            </a:r>
            <a:r>
              <a:rPr lang="en-US" dirty="0" smtClean="0"/>
              <a:t>; </a:t>
            </a:r>
            <a:r>
              <a:rPr lang="en-US" dirty="0" err="1" smtClean="0"/>
              <a:t>acus</a:t>
            </a:r>
            <a:r>
              <a:rPr lang="en-US" dirty="0" smtClean="0"/>
              <a:t> (</a:t>
            </a:r>
            <a:r>
              <a:rPr lang="en-US" dirty="0" err="1" smtClean="0"/>
              <a:t>iğne</a:t>
            </a:r>
            <a:r>
              <a:rPr lang="en-US" dirty="0" smtClean="0"/>
              <a:t>)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punctura</a:t>
            </a:r>
            <a:r>
              <a:rPr lang="en-US" dirty="0" smtClean="0"/>
              <a:t> (</a:t>
            </a:r>
            <a:r>
              <a:rPr lang="en-US" dirty="0" err="1" smtClean="0"/>
              <a:t>batırma</a:t>
            </a:r>
            <a:r>
              <a:rPr lang="en-US" dirty="0" smtClean="0"/>
              <a:t>)</a:t>
            </a:r>
            <a:endParaRPr lang="tr-TR" dirty="0" smtClean="0"/>
          </a:p>
          <a:p>
            <a:pPr marL="640080" lvl="1" indent="-246888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«</a:t>
            </a:r>
            <a:r>
              <a:rPr lang="tr-TR" dirty="0" smtClean="0"/>
              <a:t>İ</a:t>
            </a:r>
            <a:r>
              <a:rPr lang="en-US" dirty="0" err="1" smtClean="0"/>
              <a:t>ğne</a:t>
            </a:r>
            <a:r>
              <a:rPr lang="en-US" dirty="0" smtClean="0"/>
              <a:t> </a:t>
            </a:r>
            <a:r>
              <a:rPr lang="en-US" dirty="0" err="1" smtClean="0"/>
              <a:t>batırma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" </a:t>
            </a:r>
            <a:endParaRPr lang="tr-TR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Yaklaşık</a:t>
            </a:r>
            <a:r>
              <a:rPr lang="en-US" dirty="0" smtClean="0"/>
              <a:t> 5000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geçmişi</a:t>
            </a:r>
            <a:r>
              <a:rPr lang="tr-TR" dirty="0" smtClean="0"/>
              <a:t> vardır</a:t>
            </a:r>
            <a:endParaRPr lang="en-US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«</a:t>
            </a:r>
            <a:r>
              <a:rPr lang="en-US" dirty="0" smtClean="0"/>
              <a:t>Sarı </a:t>
            </a:r>
            <a:r>
              <a:rPr lang="en-US" dirty="0" err="1" smtClean="0"/>
              <a:t>İmparator'un</a:t>
            </a:r>
            <a:r>
              <a:rPr lang="en-US" dirty="0" smtClean="0"/>
              <a:t> </a:t>
            </a:r>
            <a:r>
              <a:rPr lang="en-US" dirty="0" err="1" smtClean="0"/>
              <a:t>İç</a:t>
            </a:r>
            <a:r>
              <a:rPr lang="en-US" dirty="0" smtClean="0"/>
              <a:t> </a:t>
            </a:r>
            <a:r>
              <a:rPr lang="en-US" dirty="0" err="1" smtClean="0"/>
              <a:t>Hastalıkları</a:t>
            </a:r>
            <a:r>
              <a:rPr lang="en-US" dirty="0" smtClean="0"/>
              <a:t> </a:t>
            </a:r>
            <a:r>
              <a:rPr lang="en-US" dirty="0" err="1" smtClean="0"/>
              <a:t>Kitabı</a:t>
            </a:r>
            <a:r>
              <a:rPr lang="tr-TR" dirty="0" smtClean="0"/>
              <a:t>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AKUPUNKTUR TEDAVİSİ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Qi (</a:t>
            </a:r>
            <a:r>
              <a:rPr lang="en-US" dirty="0" err="1" smtClean="0"/>
              <a:t>çi</a:t>
            </a:r>
            <a:r>
              <a:rPr lang="en-US" dirty="0" smtClean="0"/>
              <a:t>) </a:t>
            </a:r>
            <a:r>
              <a:rPr lang="tr-TR" dirty="0" smtClean="0"/>
              <a:t>enerjisi</a:t>
            </a:r>
            <a:r>
              <a:rPr lang="en-US" dirty="0" smtClean="0"/>
              <a:t> </a:t>
            </a:r>
            <a:endParaRPr lang="tr-TR" dirty="0" smtClean="0"/>
          </a:p>
          <a:p>
            <a:pPr marL="640080" lvl="1" indent="-246888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Bu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bireyin</a:t>
            </a:r>
            <a:r>
              <a:rPr lang="en-US" dirty="0" smtClean="0"/>
              <a:t> </a:t>
            </a:r>
            <a:r>
              <a:rPr lang="en-US" dirty="0" err="1" smtClean="0"/>
              <a:t>ruhsal</a:t>
            </a:r>
            <a:r>
              <a:rPr lang="en-US" dirty="0" smtClean="0"/>
              <a:t>, </a:t>
            </a:r>
            <a:r>
              <a:rPr lang="en-US" dirty="0" err="1" smtClean="0"/>
              <a:t>duygusal</a:t>
            </a:r>
            <a:r>
              <a:rPr lang="en-US" dirty="0" smtClean="0"/>
              <a:t>, </a:t>
            </a:r>
            <a:r>
              <a:rPr lang="en-US" dirty="0" err="1" smtClean="0"/>
              <a:t>zihinsel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 smtClean="0"/>
              <a:t>yönlerini</a:t>
            </a:r>
            <a:r>
              <a:rPr lang="en-US" dirty="0" smtClean="0"/>
              <a:t> </a:t>
            </a:r>
            <a:r>
              <a:rPr lang="en-US" dirty="0" err="1" smtClean="0"/>
              <a:t>içeren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aktivitelerinden</a:t>
            </a:r>
            <a:r>
              <a:rPr lang="en-US" dirty="0" smtClean="0"/>
              <a:t> </a:t>
            </a:r>
            <a:r>
              <a:rPr lang="en-US" dirty="0" err="1" smtClean="0"/>
              <a:t>oluşmaktadır</a:t>
            </a:r>
            <a:r>
              <a:rPr lang="en-US" dirty="0" smtClean="0"/>
              <a:t>. </a:t>
            </a:r>
            <a:endParaRPr lang="tr-TR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Yin </a:t>
            </a:r>
            <a:r>
              <a:rPr lang="en-US" dirty="0" err="1" smtClean="0"/>
              <a:t>ve</a:t>
            </a:r>
            <a:r>
              <a:rPr lang="en-US" dirty="0" smtClean="0"/>
              <a:t> Yang </a:t>
            </a:r>
            <a:r>
              <a:rPr lang="en-US" dirty="0" err="1" smtClean="0"/>
              <a:t>evrensel</a:t>
            </a:r>
            <a:r>
              <a:rPr lang="en-US" dirty="0" smtClean="0"/>
              <a:t> </a:t>
            </a:r>
            <a:r>
              <a:rPr lang="en-US" dirty="0" err="1" smtClean="0"/>
              <a:t>kuvvetleri</a:t>
            </a:r>
            <a:endParaRPr lang="tr-TR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Meridyenler</a:t>
            </a:r>
            <a:endParaRPr lang="tr-TR" dirty="0" smtClean="0"/>
          </a:p>
          <a:p>
            <a:pPr marL="640080" lvl="1" indent="-246888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Vücutta</a:t>
            </a:r>
            <a:r>
              <a:rPr lang="en-US" dirty="0" smtClean="0"/>
              <a:t> 14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 smtClean="0"/>
              <a:t>meridyen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 Bu </a:t>
            </a:r>
            <a:r>
              <a:rPr lang="en-US" dirty="0" err="1" smtClean="0"/>
              <a:t>meridyenler</a:t>
            </a:r>
            <a:r>
              <a:rPr lang="en-US" dirty="0" smtClean="0"/>
              <a:t> Yin </a:t>
            </a:r>
            <a:r>
              <a:rPr lang="en-US" dirty="0" err="1" smtClean="0"/>
              <a:t>ya</a:t>
            </a:r>
            <a:r>
              <a:rPr lang="en-US" dirty="0" smtClean="0"/>
              <a:t> da Yang </a:t>
            </a:r>
            <a:r>
              <a:rPr lang="en-US" dirty="0" err="1" smtClean="0"/>
              <a:t>özelliği</a:t>
            </a:r>
            <a:r>
              <a:rPr lang="en-US" dirty="0" smtClean="0"/>
              <a:t> </a:t>
            </a:r>
            <a:r>
              <a:rPr lang="en-US" dirty="0" err="1" smtClean="0"/>
              <a:t>taşırlar</a:t>
            </a:r>
            <a:r>
              <a:rPr lang="en-US" dirty="0" smtClean="0"/>
              <a:t>. </a:t>
            </a:r>
            <a:endParaRPr lang="tr-TR" dirty="0" smtClean="0"/>
          </a:p>
          <a:p>
            <a:pPr marL="640080" lvl="1" indent="-246888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Her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meridyen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akupunktur</a:t>
            </a:r>
            <a:r>
              <a:rPr lang="en-US" dirty="0" smtClean="0"/>
              <a:t> </a:t>
            </a:r>
            <a:r>
              <a:rPr lang="en-US" dirty="0" err="1" smtClean="0"/>
              <a:t>noktaları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  <a:endParaRPr lang="tr-TR" dirty="0" smtClean="0"/>
          </a:p>
        </p:txBody>
      </p:sp>
      <p:pic>
        <p:nvPicPr>
          <p:cNvPr id="29699" name="Picture 3" descr="C:\Users\Acer\Desktop\Tribal-Yin-Yang-Henna-Scrolls-Tattoo-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925" y="5468938"/>
            <a:ext cx="139065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31747" name="Picture 2" descr="C:\Users\Acer\Desktop\vucut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490537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Users\Acer\Desktop\vucutar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-762000"/>
            <a:ext cx="42672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AKUPUNKTUR TEDAVİSİ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V</a:t>
            </a:r>
            <a:r>
              <a:rPr lang="en-US" dirty="0" err="1" smtClean="0"/>
              <a:t>ücut</a:t>
            </a:r>
            <a:r>
              <a:rPr lang="en-US" dirty="0" smtClean="0"/>
              <a:t> </a:t>
            </a:r>
            <a:r>
              <a:rPr lang="en-US" dirty="0" err="1" smtClean="0"/>
              <a:t>yüzeyi</a:t>
            </a:r>
            <a:r>
              <a:rPr lang="en-US" dirty="0" smtClean="0"/>
              <a:t>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 smtClean="0"/>
              <a:t>akupunktur</a:t>
            </a:r>
            <a:r>
              <a:rPr lang="en-US" dirty="0" smtClean="0"/>
              <a:t> </a:t>
            </a:r>
            <a:r>
              <a:rPr lang="en-US" dirty="0" err="1" smtClean="0"/>
              <a:t>noktalarına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ince</a:t>
            </a:r>
            <a:r>
              <a:rPr lang="en-US" dirty="0" smtClean="0"/>
              <a:t> </a:t>
            </a:r>
            <a:r>
              <a:rPr lang="en-US" dirty="0" err="1" smtClean="0"/>
              <a:t>iğnelerle</a:t>
            </a:r>
            <a:r>
              <a:rPr lang="en-US" dirty="0" smtClean="0"/>
              <a:t> </a:t>
            </a:r>
            <a:r>
              <a:rPr lang="en-US" dirty="0" err="1" smtClean="0"/>
              <a:t>girilir</a:t>
            </a:r>
            <a:r>
              <a:rPr lang="en-US" dirty="0" smtClean="0"/>
              <a:t>. 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Böylece</a:t>
            </a:r>
            <a:r>
              <a:rPr lang="en-US" dirty="0" smtClean="0"/>
              <a:t> Qi, Yin </a:t>
            </a:r>
            <a:r>
              <a:rPr lang="en-US" dirty="0" err="1" smtClean="0"/>
              <a:t>ve</a:t>
            </a:r>
            <a:r>
              <a:rPr lang="en-US" dirty="0" smtClean="0"/>
              <a:t> Yang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oluşturularak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 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Bu </a:t>
            </a:r>
            <a:r>
              <a:rPr lang="en-US" dirty="0" err="1" smtClean="0"/>
              <a:t>felsefi</a:t>
            </a:r>
            <a:r>
              <a:rPr lang="en-US" dirty="0" smtClean="0"/>
              <a:t> </a:t>
            </a:r>
            <a:r>
              <a:rPr lang="en-US" dirty="0" err="1" smtClean="0"/>
              <a:t>açıklamaların</a:t>
            </a:r>
            <a:r>
              <a:rPr lang="en-US" dirty="0" smtClean="0"/>
              <a:t> </a:t>
            </a:r>
            <a:r>
              <a:rPr lang="en-US" dirty="0" err="1" smtClean="0"/>
              <a:t>dışında</a:t>
            </a:r>
            <a:r>
              <a:rPr lang="en-US" dirty="0" smtClean="0"/>
              <a:t> </a:t>
            </a:r>
            <a:r>
              <a:rPr lang="en-US" dirty="0" err="1" smtClean="0"/>
              <a:t>günümüzde</a:t>
            </a:r>
            <a:r>
              <a:rPr lang="en-US" dirty="0" smtClean="0"/>
              <a:t> </a:t>
            </a:r>
            <a:r>
              <a:rPr lang="en-US" dirty="0" err="1" smtClean="0"/>
              <a:t>akupunkturun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mekanizması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modern </a:t>
            </a:r>
            <a:r>
              <a:rPr lang="en-US" dirty="0" err="1" smtClean="0"/>
              <a:t>tıbba</a:t>
            </a:r>
            <a:r>
              <a:rPr lang="en-US" dirty="0" smtClean="0"/>
              <a:t> </a:t>
            </a:r>
            <a:r>
              <a:rPr lang="en-US" dirty="0" err="1" smtClean="0"/>
              <a:t>uyarlanmış</a:t>
            </a:r>
            <a:r>
              <a:rPr lang="en-US" dirty="0" smtClean="0"/>
              <a:t> </a:t>
            </a:r>
            <a:r>
              <a:rPr lang="en-US" dirty="0" err="1" smtClean="0"/>
              <a:t>bilgilerimiz</a:t>
            </a:r>
            <a:r>
              <a:rPr lang="en-US" dirty="0" smtClean="0"/>
              <a:t> de </a:t>
            </a:r>
            <a:r>
              <a:rPr lang="en-US" dirty="0" err="1" smtClean="0"/>
              <a:t>mevcuttur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Etki mekanizması</a:t>
            </a:r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Yin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smtClean="0"/>
              <a:t>Yang enerjisi</a:t>
            </a:r>
            <a:r>
              <a:rPr lang="tr-TR" smtClean="0"/>
              <a:t> </a:t>
            </a:r>
            <a:r>
              <a:rPr lang="tr-TR" smtClean="0">
                <a:sym typeface="Wingdings" pitchFamily="2" charset="2"/>
              </a:rPr>
              <a:t> </a:t>
            </a:r>
            <a:r>
              <a:rPr lang="en-US" smtClean="0"/>
              <a:t>sempatik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parasempatik</a:t>
            </a:r>
            <a:r>
              <a:rPr lang="en-US" dirty="0" smtClean="0"/>
              <a:t> </a:t>
            </a:r>
            <a:r>
              <a:rPr lang="en-US" err="1" smtClean="0"/>
              <a:t>sistem</a:t>
            </a:r>
            <a:r>
              <a:rPr lang="en-US" smtClean="0"/>
              <a:t> 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kapı-kontrol mekanizması 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endojen </a:t>
            </a:r>
            <a:r>
              <a:rPr lang="en-US" err="1" smtClean="0"/>
              <a:t>opioidlerin</a:t>
            </a:r>
            <a:r>
              <a:rPr lang="en-US" smtClean="0"/>
              <a:t> salınımı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nosiseptif </a:t>
            </a:r>
            <a:r>
              <a:rPr lang="en-US" dirty="0" smtClean="0"/>
              <a:t>afferent </a:t>
            </a:r>
            <a:r>
              <a:rPr lang="en-US" err="1" smtClean="0"/>
              <a:t>sistem</a:t>
            </a:r>
            <a:r>
              <a:rPr lang="en-US" smtClean="0"/>
              <a:t> etkileşimi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immüniteyi </a:t>
            </a:r>
            <a:r>
              <a:rPr lang="en-US" err="1" smtClean="0"/>
              <a:t>artırıcı</a:t>
            </a:r>
            <a:r>
              <a:rPr lang="en-US" smtClean="0"/>
              <a:t> etkisi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homeostatik etkisi</a:t>
            </a:r>
            <a:r>
              <a:rPr lang="tr-TR" smtClean="0"/>
              <a:t> de vardır.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34819" name="Picture 2" descr="C:\Users\Acer\Desktop\chines acupuncture in lahore, chinese acupuncture in pakistan, chines acupuncture treatment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0486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AMAÇ</a:t>
            </a:r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Geleneksel ve tamamlayıcı tıp yöntemleri hakkında ülkemizdeki yönetmelik çerçevesinde bilgi vermek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68800" y="0"/>
            <a:ext cx="4775200" cy="6281738"/>
          </a:xfrm>
        </p:spPr>
      </p:pic>
      <p:pic>
        <p:nvPicPr>
          <p:cNvPr id="35843" name="Picture 2" descr="KULA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0188"/>
            <a:ext cx="4356100" cy="708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Uygulanabilecek durumlar</a:t>
            </a:r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Ağrılar (diş ağrısı, nöropatik ağrı, kanser ağrısı, migren…)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Kas spazmı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Bulantı ve kusmalar (gebelik, ilaç yan etkisi…)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Allerjik rinit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İnfertilite, dismenore, premens sendrom, pcos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Anksiyete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Obezite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OLASI RİSKLERİ</a:t>
            </a:r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Akupunktur tedavisi sırasında hızlı enerji akışına bağlı senkop gelişebilir. </a:t>
            </a:r>
            <a:endParaRPr lang="tr-TR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Ayrıca kaşektik hastalarda pnömotraks, oksipital bölgede yapılan iğnelemede subaraknoid kanama ve akupunktur noktalarında kanama-ekimoz gibi yan etkiler görülebilir. </a:t>
            </a: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smtClean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846137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627313" y="2565400"/>
            <a:ext cx="4392612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2) APİTERAPİ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  <p:pic>
        <p:nvPicPr>
          <p:cNvPr id="39938" name="Picture 2" descr="C:\Users\Acer\Desktop\apiterapi giriş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429000"/>
            <a:ext cx="45132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Arı ve arı ürünlerinin bazı hastalıkların tedavisinde kullanılması.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Arı zehri intradermal ve subkutanöz olarak kas ağrısı, kızarıklık, hassasiyet gibi durumlarda ve  kas kontraktürlerinde,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Bal, polen, propolis ve arı sütü sekonder immün sistem yetmezliklerinde destekleyici olarak kullanılabilir.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ALLERJİYE DİKKAT!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41987" name="Picture 2" descr="C:\Users\Acer\Desktop\apiterapi gö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89363"/>
            <a:ext cx="410368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C:\Users\Acer\Desktop\apiterapi ay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836613"/>
            <a:ext cx="4143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627313" y="2565400"/>
            <a:ext cx="4392612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3) FİTOTERAPİ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FİTOTERAPİ</a:t>
            </a:r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Yunanca Phyton (Bitki) ile Therapeia (Tedavi)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Bitkisel ürünlerin doğal oluşu kullanıcıya hiçbir şekilde zararlı etkide bulunmayacağı anlamına gelmemektedir.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 Bitkilerin veya bitkisel ürünlerin bazı ilaçlarla birlikte kullanıldığıda toksikolojik etkilerin ortaya çıktığı belirlenmiştir.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mtClean="0">
                <a:solidFill>
                  <a:schemeClr val="accent2"/>
                </a:solidFill>
              </a:rPr>
              <a:t>Yan Etki ve Bazı İlaç Etkileşimleri</a:t>
            </a:r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8748712" cy="519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Başlık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tr-TR" sz="4400" smtClean="0"/>
              <a:t>ÖĞRENİM HEDEFLERİ</a:t>
            </a:r>
            <a:endParaRPr lang="en-US" sz="440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01825"/>
            <a:ext cx="8229600" cy="4695825"/>
          </a:xfrm>
        </p:spPr>
        <p:txBody>
          <a:bodyPr>
            <a:normAutofit/>
          </a:bodyPr>
          <a:lstStyle/>
          <a:p>
            <a:pPr marL="984250" lvl="1" indent="-350838" defTabSz="44926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dirty="0" smtClean="0"/>
              <a:t>DSÖ’ye göre ‘geleneksel tıp’ tanımını yapabilmek</a:t>
            </a:r>
          </a:p>
          <a:p>
            <a:pPr marL="984250" lvl="1" indent="-350838" defTabSz="44926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mtClean="0"/>
              <a:t>Tamamlayıcı ve alternatif tıp(TAT) </a:t>
            </a:r>
            <a:r>
              <a:rPr lang="tr-TR" dirty="0" smtClean="0"/>
              <a:t>sınıflamasını sayabilmek</a:t>
            </a:r>
          </a:p>
          <a:p>
            <a:pPr marL="984250" lvl="1" indent="-350838" defTabSz="44926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dirty="0" smtClean="0"/>
              <a:t>Ülkemizde yönetmelik çerçevesinde uygulanabilen TAT yöntemlerinden en az 5 tanesini sayabilmek</a:t>
            </a:r>
          </a:p>
          <a:p>
            <a:pPr marL="984250" lvl="1" indent="-350838" defTabSz="44926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dirty="0" smtClean="0"/>
              <a:t>Akupunktur etki mekanizmasını açıklayabilmek</a:t>
            </a:r>
          </a:p>
          <a:p>
            <a:pPr marL="984250" lvl="1" indent="-350838" defTabSz="44926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mtClean="0"/>
              <a:t>Sülük tedavisinde dikkatli olunması gereken başlıca hususları sayabilmek</a:t>
            </a:r>
          </a:p>
          <a:p>
            <a:pPr marL="984250" lvl="1" indent="-350838" defTabSz="44926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mtClean="0"/>
              <a:t>Ozon terapisi </a:t>
            </a:r>
            <a:r>
              <a:rPr lang="tr-TR" dirty="0" smtClean="0"/>
              <a:t>uygulama yollarını açıklayabilmek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411413" y="2565400"/>
            <a:ext cx="4392612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4) HİPNOZ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  <p:pic>
        <p:nvPicPr>
          <p:cNvPr id="46082" name="Picture 2" descr="C:\Users\Acer\Desktop\hipnoz sa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357563"/>
            <a:ext cx="4649787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Telkin yoluyla diğer bir kişinin bilinç ve farkındalık, vücut, hisler, duygular, düşünceler, hafıza veya davranışlarında değişiklik elde etmek üzere tasarlanmış veya bu sonucu çıkaran işlemdir.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Pre operatif ve post operatif anksiyete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Yemek bozuklukları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Sigara bırakmada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Akut- kronik ağrı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Atopik dermatit, seboreik dermatit, ürtiker (organik olmayan kaşıntılar)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Allerjik rinit – astım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PSİKOTİK DURUMLARA DİKKAT!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48131" name="Picture 2" descr="C:\Users\Acer\Desktop\uzay_zaman_bukulmesi_goz_yanilmasi_animasyon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627313" y="2565400"/>
            <a:ext cx="4392612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5) SÜLÜK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  <p:pic>
        <p:nvPicPr>
          <p:cNvPr id="49154" name="Picture 3" descr="C:\Users\Win7\Desktop\suluk-tedavis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357563"/>
            <a:ext cx="3440113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en-US" smtClean="0"/>
              <a:t>TIBB</a:t>
            </a:r>
            <a:r>
              <a:rPr lang="tr-TR" smtClean="0"/>
              <a:t>İ</a:t>
            </a:r>
            <a:r>
              <a:rPr lang="en-US" smtClean="0"/>
              <a:t> SÜLÜK TEDAVİSİ</a:t>
            </a:r>
            <a:br>
              <a:rPr lang="en-US" smtClean="0"/>
            </a:b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Tatlı </a:t>
            </a:r>
            <a:r>
              <a:rPr lang="en-US" smtClean="0"/>
              <a:t>su amfibi solucanı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Hirudo medicinalis ve Hirrudo verbane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</a:t>
            </a:r>
            <a:r>
              <a:rPr lang="en-US" smtClean="0"/>
              <a:t>ğzında yıldız şeklinde iz bırakan üç adet çene ve bu çenelerin her birinin üzerinde ise yaklaşık 100 minik diş</a:t>
            </a:r>
            <a:r>
              <a:rPr lang="tr-TR" smtClean="0"/>
              <a:t>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Ayrıca arka (kuyruk) kısmında sülüğün yapışmasını sağlayan bir emme aygıtı vardır. 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Tedavide sülük kullanılmasına tıbbi sülük tedavisi veya hirudoterapi denir.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8480425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TIBB</a:t>
            </a:r>
            <a:r>
              <a:rPr lang="tr-TR" smtClean="0"/>
              <a:t>İ</a:t>
            </a:r>
            <a:r>
              <a:rPr lang="en-US" smtClean="0"/>
              <a:t> SÜLÜK TEDAVİSİ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Yapılan çalışmalarda sülük salgısında 106 farklı kimyasal bileşen tespit edilmiştir. 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Sülüğün tükürük salgısı antikoagulatif, antiagregan ve vazodilatatör bileşenler ihtiva eder. 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Tıbbî sülüğün antibakteriyel analjezik, antiromatizmal, antihipertansif, antidepresan, antioksidan, myorelaksan, nörotrofik etkinliği kanıtlanmıştır.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10620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>Sülük salyasında tespit edilen başlıca biyo-aktif bileşenler</a:t>
            </a:r>
            <a:endParaRPr lang="en-US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492375"/>
            <a:ext cx="6124575" cy="3041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/>
          </a:p>
        </p:txBody>
      </p:sp>
      <p:pic>
        <p:nvPicPr>
          <p:cNvPr id="54275" name="Picture 4" descr="suluk-teda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7488"/>
            <a:ext cx="9432925" cy="70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3894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mtClean="0"/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Dejeneratif eklem hastalıkları (osteoartrit)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M</a:t>
            </a:r>
            <a:r>
              <a:rPr lang="en-US" smtClean="0"/>
              <a:t>igren tedavisi 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Alt ekstremite v</a:t>
            </a:r>
            <a:r>
              <a:rPr lang="en-US" smtClean="0"/>
              <a:t>ari</a:t>
            </a:r>
            <a:r>
              <a:rPr lang="tr-TR" smtClean="0"/>
              <a:t>köz ven hastalarında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H</a:t>
            </a:r>
            <a:r>
              <a:rPr lang="en-US" smtClean="0"/>
              <a:t>ipertansiyon ve iskemik kalp hastalıkları</a:t>
            </a:r>
            <a:r>
              <a:rPr lang="tr-TR" smtClean="0"/>
              <a:t>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Ç</a:t>
            </a:r>
            <a:r>
              <a:rPr lang="en-US" smtClean="0"/>
              <a:t>ene altı, koltukaltı, kasık gibi ana damarların bulunduğu bölgelere uygulanmamalıdır.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E</a:t>
            </a:r>
            <a:r>
              <a:rPr lang="en-US" smtClean="0"/>
              <a:t>NFEKSİYON, ANEMİ VE KANAMA </a:t>
            </a:r>
            <a:r>
              <a:rPr lang="tr-TR" smtClean="0"/>
              <a:t>DİYATEZLERİNE DİKKAT!</a:t>
            </a:r>
            <a:r>
              <a:rPr lang="en-US" smtClean="0"/>
              <a:t> 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4879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Örgütüne</a:t>
            </a:r>
            <a:r>
              <a:rPr lang="en-US" dirty="0" smtClean="0"/>
              <a:t> (DSÖ)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sz="3500" dirty="0" smtClean="0">
                <a:solidFill>
                  <a:schemeClr val="accent2"/>
                </a:solidFill>
              </a:rPr>
              <a:t>“</a:t>
            </a:r>
            <a:r>
              <a:rPr lang="en-US" sz="3500" dirty="0" err="1" smtClean="0">
                <a:solidFill>
                  <a:schemeClr val="accent2"/>
                </a:solidFill>
              </a:rPr>
              <a:t>geleneksel</a:t>
            </a:r>
            <a:r>
              <a:rPr lang="en-US" sz="3500" dirty="0" smtClean="0">
                <a:solidFill>
                  <a:schemeClr val="accent2"/>
                </a:solidFill>
              </a:rPr>
              <a:t> tıp” </a:t>
            </a:r>
            <a:endParaRPr lang="tr-TR" sz="3500" dirty="0" smtClean="0">
              <a:solidFill>
                <a:schemeClr val="accent2"/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ruhsal</a:t>
            </a:r>
            <a:r>
              <a:rPr lang="en-US" dirty="0" smtClean="0"/>
              <a:t> </a:t>
            </a:r>
            <a:r>
              <a:rPr lang="en-US" dirty="0" err="1" smtClean="0"/>
              <a:t>hastalıklardan</a:t>
            </a:r>
            <a:r>
              <a:rPr lang="en-US" dirty="0" smtClean="0"/>
              <a:t> </a:t>
            </a:r>
            <a:r>
              <a:rPr lang="en-US" dirty="0" err="1" smtClean="0"/>
              <a:t>korunma</a:t>
            </a:r>
            <a:r>
              <a:rPr lang="en-US" dirty="0" smtClean="0"/>
              <a:t>, </a:t>
            </a:r>
            <a:endParaRPr lang="tr-TR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koyma</a:t>
            </a:r>
            <a:r>
              <a:rPr lang="en-US" dirty="0" smtClean="0"/>
              <a:t>, </a:t>
            </a:r>
            <a:endParaRPr lang="tr-TR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etmenin</a:t>
            </a:r>
            <a:r>
              <a:rPr lang="en-US" dirty="0" smtClean="0"/>
              <a:t> </a:t>
            </a:r>
            <a:r>
              <a:rPr lang="en-US" dirty="0" err="1" smtClean="0"/>
              <a:t>yanında</a:t>
            </a:r>
            <a:r>
              <a:rPr lang="en-US" dirty="0" smtClean="0"/>
              <a:t> </a:t>
            </a:r>
            <a:r>
              <a:rPr lang="en-US" dirty="0" err="1" smtClean="0"/>
              <a:t>sağlığın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sürdürülmesinde</a:t>
            </a:r>
            <a:r>
              <a:rPr lang="en-US" dirty="0" smtClean="0"/>
              <a:t> de </a:t>
            </a:r>
            <a:r>
              <a:rPr lang="en-US" dirty="0" err="1" smtClean="0"/>
              <a:t>kullanılan</a:t>
            </a:r>
            <a:r>
              <a:rPr lang="en-US" dirty="0" smtClean="0"/>
              <a:t>, </a:t>
            </a:r>
            <a:endParaRPr lang="tr-TR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kültürlere</a:t>
            </a:r>
            <a:r>
              <a:rPr lang="en-US" dirty="0" smtClean="0"/>
              <a:t> </a:t>
            </a:r>
            <a:r>
              <a:rPr lang="en-US" dirty="0" err="1" smtClean="0"/>
              <a:t>özgü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, </a:t>
            </a:r>
            <a:r>
              <a:rPr lang="en-US" dirty="0" err="1" smtClean="0"/>
              <a:t>inanç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tecrübelere</a:t>
            </a:r>
            <a:r>
              <a:rPr lang="en-US" dirty="0" smtClean="0"/>
              <a:t> </a:t>
            </a:r>
            <a:r>
              <a:rPr lang="en-US" dirty="0" err="1" smtClean="0"/>
              <a:t>dayalı</a:t>
            </a:r>
            <a:r>
              <a:rPr lang="en-US" dirty="0" smtClean="0"/>
              <a:t> </a:t>
            </a:r>
            <a:endParaRPr lang="tr-TR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-</a:t>
            </a:r>
            <a:r>
              <a:rPr lang="en-US" dirty="0" err="1" smtClean="0"/>
              <a:t>izahı</a:t>
            </a:r>
            <a:r>
              <a:rPr lang="en-US" dirty="0" smtClean="0"/>
              <a:t> </a:t>
            </a:r>
            <a:r>
              <a:rPr lang="en-US" dirty="0" err="1" smtClean="0"/>
              <a:t>yapılabilen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yapılamayan</a:t>
            </a:r>
            <a:r>
              <a:rPr lang="en-US" dirty="0" smtClean="0"/>
              <a:t>- </a:t>
            </a:r>
            <a:endParaRPr lang="tr-TR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bilgi</a:t>
            </a:r>
            <a:r>
              <a:rPr lang="en-US" dirty="0" smtClean="0"/>
              <a:t>, </a:t>
            </a:r>
            <a:r>
              <a:rPr lang="en-US" dirty="0" err="1" smtClean="0"/>
              <a:t>beceri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uygulamaların</a:t>
            </a:r>
            <a:r>
              <a:rPr lang="en-US" dirty="0" smtClean="0"/>
              <a:t> </a:t>
            </a:r>
            <a:r>
              <a:rPr lang="en-US" dirty="0" err="1" smtClean="0"/>
              <a:t>bütünüdür</a:t>
            </a:r>
            <a:r>
              <a:rPr lang="en-US" dirty="0" smtClean="0"/>
              <a:t>. 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627313" y="2565400"/>
            <a:ext cx="4392612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6) HOMEOPATİ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  <p:pic>
        <p:nvPicPr>
          <p:cNvPr id="56322" name="Picture 2" descr="C:\Users\Acer\Desktop\Homeopati-Nedir-600x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284538"/>
            <a:ext cx="5715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Homeopati</a:t>
            </a:r>
            <a:r>
              <a:rPr lang="en-US" dirty="0" smtClean="0"/>
              <a:t>, </a:t>
            </a:r>
            <a:r>
              <a:rPr lang="en-US" dirty="0" err="1" smtClean="0"/>
              <a:t>bir</a:t>
            </a:r>
            <a:r>
              <a:rPr lang="en-US" dirty="0" smtClean="0"/>
              <a:t> </a:t>
            </a:r>
            <a:r>
              <a:rPr lang="tr-TR" dirty="0" smtClean="0"/>
              <a:t>hastalığın,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belirtilerini</a:t>
            </a:r>
            <a:r>
              <a:rPr lang="en-US" dirty="0" smtClean="0"/>
              <a:t> </a:t>
            </a:r>
            <a:r>
              <a:rPr lang="en-US" dirty="0" err="1" smtClean="0"/>
              <a:t>sağlam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insanda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çıkarabilecek</a:t>
            </a:r>
            <a:r>
              <a:rPr lang="en-US" dirty="0" smtClean="0"/>
              <a:t> </a:t>
            </a:r>
            <a:r>
              <a:rPr lang="en-US" dirty="0" err="1" smtClean="0"/>
              <a:t>maddelerin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 smtClean="0"/>
              <a:t> </a:t>
            </a:r>
            <a:r>
              <a:rPr lang="en-US" dirty="0" err="1" smtClean="0"/>
              <a:t>hastaya</a:t>
            </a:r>
            <a:r>
              <a:rPr lang="en-US" dirty="0" smtClean="0"/>
              <a:t> </a:t>
            </a:r>
            <a:r>
              <a:rPr lang="en-US" dirty="0" err="1" smtClean="0"/>
              <a:t>verilmesiyle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edilebileceği</a:t>
            </a:r>
            <a:r>
              <a:rPr lang="en-US" dirty="0" smtClean="0"/>
              <a:t> </a:t>
            </a:r>
            <a:r>
              <a:rPr lang="en-US" dirty="0" err="1" smtClean="0"/>
              <a:t>inancına</a:t>
            </a:r>
            <a:r>
              <a:rPr lang="en-US" dirty="0" smtClean="0"/>
              <a:t> </a:t>
            </a:r>
            <a:r>
              <a:rPr lang="en-US" dirty="0" err="1" smtClean="0"/>
              <a:t>dayanan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 </a:t>
            </a:r>
            <a:r>
              <a:rPr lang="en-US" dirty="0" err="1" smtClean="0"/>
              <a:t>yöntemdir</a:t>
            </a:r>
            <a:r>
              <a:rPr lang="en-US" dirty="0" smtClean="0"/>
              <a:t>.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Örneğin; uykusuzluk ve gerginliği olan bir hasta var. Kahve, eğer bol miktarda içilirse buna benzer etkiler oluşturabilir. O zaman uykusuzluk çeken hastaya kahvenin </a:t>
            </a:r>
            <a:r>
              <a:rPr lang="tr-TR" dirty="0" err="1" smtClean="0"/>
              <a:t>homeopatik</a:t>
            </a:r>
            <a:r>
              <a:rPr lang="tr-TR" dirty="0" smtClean="0"/>
              <a:t> hazırlanmış bir şeklini tedavi olarak </a:t>
            </a:r>
            <a:r>
              <a:rPr lang="tr-TR" dirty="0" err="1" smtClean="0"/>
              <a:t>veriririz</a:t>
            </a:r>
            <a:r>
              <a:rPr lang="tr-TR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i="1" dirty="0" err="1"/>
              <a:t>Similia</a:t>
            </a:r>
            <a:r>
              <a:rPr lang="tr-TR" i="1" dirty="0"/>
              <a:t> </a:t>
            </a:r>
            <a:r>
              <a:rPr lang="tr-TR" i="1" dirty="0" err="1"/>
              <a:t>similibus</a:t>
            </a:r>
            <a:r>
              <a:rPr lang="tr-TR" i="1" dirty="0"/>
              <a:t> </a:t>
            </a:r>
            <a:r>
              <a:rPr lang="tr-TR" i="1" dirty="0" err="1"/>
              <a:t>currentur</a:t>
            </a:r>
            <a:r>
              <a:rPr lang="tr-TR" i="1" dirty="0"/>
              <a:t> (benzer benzeri tedavi eder</a:t>
            </a:r>
            <a:r>
              <a:rPr lang="tr-TR" i="1" dirty="0" smtClean="0"/>
              <a:t>)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err="1" smtClean="0"/>
              <a:t>Egzema</a:t>
            </a:r>
            <a:r>
              <a:rPr lang="tr-TR" dirty="0" smtClean="0"/>
              <a:t>, alerjik astım, </a:t>
            </a:r>
            <a:r>
              <a:rPr lang="tr-TR" dirty="0" err="1" smtClean="0"/>
              <a:t>fibromiyalji</a:t>
            </a:r>
            <a:r>
              <a:rPr lang="tr-TR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58371" name="Picture 3" descr="C:\Users\Acer\Desktop\homeopati seyrelt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578802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763713" y="2565400"/>
            <a:ext cx="5472112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7) KAYROPRAKTİK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KAYROPRAKTİK</a:t>
            </a:r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Kas iskelet sistemindeki mekanik sorunlara odaklanır. Bunların sinir sistemi ve genel sağlığa olan etkilerini düzeltmeyi hedefler</a:t>
            </a:r>
            <a:r>
              <a:rPr lang="en-US" smtClean="0"/>
              <a:t>. 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Elle düzeltme, çekme, masaj gibi uygulamaları vardır.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AKUT KIRIK, OSTEOMYELİT, HEMATOMA DİKKAT!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KAYROPRAKTİK</a:t>
            </a:r>
            <a:endParaRPr lang="en-US" smtClean="0"/>
          </a:p>
        </p:txBody>
      </p:sp>
      <p:pic>
        <p:nvPicPr>
          <p:cNvPr id="614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343150"/>
            <a:ext cx="4762500" cy="3573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KAYROPRAKTİK</a:t>
            </a:r>
            <a:endParaRPr lang="en-US" smtClean="0"/>
          </a:p>
        </p:txBody>
      </p:sp>
      <p:pic>
        <p:nvPicPr>
          <p:cNvPr id="624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0" y="2620963"/>
            <a:ext cx="2667000" cy="3017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979613" y="2565400"/>
            <a:ext cx="5545137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8) KUPA-HACAMAT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  <p:pic>
        <p:nvPicPr>
          <p:cNvPr id="63490" name="Picture 2" descr="C:\Users\Win7\Desktop\mercek_2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284538"/>
            <a:ext cx="47625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KUPA - HACAMAT</a:t>
            </a:r>
            <a:endParaRPr lang="en-US" smtClean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Herhangi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hastalıktan</a:t>
            </a:r>
            <a:r>
              <a:rPr lang="en-US" sz="2400" dirty="0" smtClean="0"/>
              <a:t> </a:t>
            </a:r>
            <a:r>
              <a:rPr lang="en-US" sz="2400" dirty="0" err="1" smtClean="0"/>
              <a:t>dolayı</a:t>
            </a:r>
            <a:r>
              <a:rPr lang="en-US" sz="2400" dirty="0" smtClean="0"/>
              <a:t> </a:t>
            </a:r>
            <a:r>
              <a:rPr lang="en-US" sz="2400" dirty="0" err="1" smtClean="0"/>
              <a:t>veya</a:t>
            </a:r>
            <a:r>
              <a:rPr lang="en-US" sz="2400" dirty="0" smtClean="0"/>
              <a:t> </a:t>
            </a:r>
            <a:r>
              <a:rPr lang="en-US" sz="2400" dirty="0" err="1" smtClean="0"/>
              <a:t>sağlıklı</a:t>
            </a:r>
            <a:r>
              <a:rPr lang="en-US" sz="2400" dirty="0" smtClean="0"/>
              <a:t> </a:t>
            </a:r>
            <a:r>
              <a:rPr lang="en-US" sz="2400" dirty="0" err="1" smtClean="0"/>
              <a:t>kalmak</a:t>
            </a:r>
            <a:r>
              <a:rPr lang="en-US" sz="2400" dirty="0" smtClean="0"/>
              <a:t> </a:t>
            </a:r>
            <a:r>
              <a:rPr lang="en-US" sz="2400" dirty="0" err="1" smtClean="0"/>
              <a:t>maksadıyla</a:t>
            </a:r>
            <a:r>
              <a:rPr lang="en-US" sz="2400" dirty="0" smtClean="0"/>
              <a:t> </a:t>
            </a:r>
            <a:r>
              <a:rPr lang="en-US" sz="2400" dirty="0" err="1" smtClean="0"/>
              <a:t>vücudun</a:t>
            </a:r>
            <a:r>
              <a:rPr lang="en-US" sz="2400" dirty="0" smtClean="0"/>
              <a:t> belli </a:t>
            </a:r>
            <a:r>
              <a:rPr lang="en-US" sz="2400" dirty="0" err="1" smtClean="0"/>
              <a:t>bölgelerini</a:t>
            </a:r>
            <a:r>
              <a:rPr lang="en-US" sz="2400" dirty="0" smtClean="0"/>
              <a:t> </a:t>
            </a:r>
            <a:r>
              <a:rPr lang="en-US" sz="2400" dirty="0" err="1" smtClean="0"/>
              <a:t>hafifçe</a:t>
            </a:r>
            <a:r>
              <a:rPr lang="en-US" sz="2400" dirty="0" smtClean="0"/>
              <a:t> </a:t>
            </a:r>
            <a:r>
              <a:rPr lang="en-US" sz="2400" dirty="0" err="1" smtClean="0"/>
              <a:t>çizip</a:t>
            </a:r>
            <a:r>
              <a:rPr lang="en-US" sz="2400" dirty="0" smtClean="0"/>
              <a:t> </a:t>
            </a:r>
            <a:r>
              <a:rPr lang="en-US" sz="2400" dirty="0" err="1" smtClean="0"/>
              <a:t>üzerine</a:t>
            </a:r>
            <a:r>
              <a:rPr lang="tr-TR" sz="2400" dirty="0"/>
              <a:t> </a:t>
            </a:r>
            <a:r>
              <a:rPr lang="en-US" sz="2400" dirty="0" err="1" smtClean="0"/>
              <a:t>bardak</a:t>
            </a:r>
            <a:r>
              <a:rPr lang="en-US" sz="2400" dirty="0" smtClean="0"/>
              <a:t> </a:t>
            </a:r>
            <a:r>
              <a:rPr lang="en-US" sz="2400" dirty="0" err="1" smtClean="0"/>
              <a:t>veya</a:t>
            </a:r>
            <a:r>
              <a:rPr lang="en-US" sz="2400" dirty="0" smtClean="0"/>
              <a:t> </a:t>
            </a:r>
            <a:r>
              <a:rPr lang="en-US" sz="2400" dirty="0" err="1" smtClean="0"/>
              <a:t>şişe</a:t>
            </a:r>
            <a:r>
              <a:rPr lang="en-US" sz="2400" dirty="0" smtClean="0"/>
              <a:t> </a:t>
            </a:r>
            <a:r>
              <a:rPr lang="en-US" sz="2400" dirty="0" err="1" smtClean="0"/>
              <a:t>oturtarak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alma </a:t>
            </a:r>
            <a:r>
              <a:rPr lang="en-US" sz="2400" dirty="0" err="1" smtClean="0"/>
              <a:t>işlemine</a:t>
            </a:r>
            <a:r>
              <a:rPr lang="en-US" sz="2400" dirty="0" smtClean="0"/>
              <a:t>, </a:t>
            </a:r>
            <a:r>
              <a:rPr lang="en-US" sz="2400" dirty="0" err="1" smtClean="0"/>
              <a:t>hacamat</a:t>
            </a:r>
            <a:r>
              <a:rPr lang="en-US" sz="2400" dirty="0" smtClean="0"/>
              <a:t> </a:t>
            </a:r>
            <a:r>
              <a:rPr lang="en-US" sz="2400" dirty="0" err="1" smtClean="0"/>
              <a:t>denir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aldırmadan</a:t>
            </a:r>
            <a:r>
              <a:rPr lang="en-US" sz="2400" dirty="0" smtClean="0"/>
              <a:t> </a:t>
            </a:r>
            <a:r>
              <a:rPr lang="en-US" sz="2400" dirty="0" err="1" smtClean="0"/>
              <a:t>sadece</a:t>
            </a:r>
            <a:r>
              <a:rPr lang="en-US" sz="2400" dirty="0" smtClean="0"/>
              <a:t> </a:t>
            </a:r>
            <a:r>
              <a:rPr lang="en-US" sz="2400" dirty="0" err="1" smtClean="0"/>
              <a:t>kupa</a:t>
            </a:r>
            <a:r>
              <a:rPr lang="en-US" sz="2400" dirty="0" smtClean="0"/>
              <a:t> </a:t>
            </a:r>
            <a:r>
              <a:rPr lang="en-US" sz="2400" dirty="0" err="1" smtClean="0"/>
              <a:t>uygulayarak</a:t>
            </a:r>
            <a:r>
              <a:rPr lang="en-US" sz="2400" dirty="0" smtClean="0"/>
              <a:t> </a:t>
            </a:r>
            <a:r>
              <a:rPr lang="en-US" sz="2400" dirty="0" err="1" smtClean="0"/>
              <a:t>yapılan</a:t>
            </a:r>
            <a:r>
              <a:rPr lang="en-US" sz="2400" dirty="0" smtClean="0"/>
              <a:t> </a:t>
            </a:r>
            <a:r>
              <a:rPr lang="en-US" sz="2400" dirty="0" err="1" smtClean="0"/>
              <a:t>tedaviye</a:t>
            </a:r>
            <a:r>
              <a:rPr lang="en-US" sz="2400" dirty="0" smtClean="0"/>
              <a:t> de </a:t>
            </a:r>
            <a:r>
              <a:rPr lang="en-US" sz="2400" dirty="0" err="1" smtClean="0"/>
              <a:t>kupa</a:t>
            </a:r>
            <a:r>
              <a:rPr lang="en-US" sz="2400" dirty="0" smtClean="0"/>
              <a:t> </a:t>
            </a:r>
            <a:r>
              <a:rPr lang="en-US" sz="2400" dirty="0" err="1" smtClean="0"/>
              <a:t>tedavisi</a:t>
            </a:r>
            <a:r>
              <a:rPr lang="en-US" sz="2400" dirty="0" smtClean="0"/>
              <a:t> </a:t>
            </a:r>
            <a:r>
              <a:rPr lang="en-US" sz="2400" dirty="0" err="1" smtClean="0"/>
              <a:t>denilmektedir</a:t>
            </a:r>
            <a:r>
              <a:rPr lang="tr-TR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Cilt</a:t>
            </a:r>
            <a:r>
              <a:rPr lang="en-US" sz="2400" dirty="0" smtClean="0"/>
              <a:t> </a:t>
            </a:r>
            <a:r>
              <a:rPr lang="en-US" sz="2400" dirty="0" err="1" smtClean="0"/>
              <a:t>altı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dolaşımını</a:t>
            </a:r>
            <a:r>
              <a:rPr lang="en-US" sz="2400" dirty="0" smtClean="0"/>
              <a:t> </a:t>
            </a:r>
            <a:r>
              <a:rPr lang="en-US" sz="2400" dirty="0" err="1" smtClean="0"/>
              <a:t>artırma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gevşetici</a:t>
            </a:r>
            <a:r>
              <a:rPr lang="en-US" sz="2400" dirty="0" smtClean="0"/>
              <a:t> </a:t>
            </a:r>
            <a:r>
              <a:rPr lang="en-US" sz="2400" dirty="0" err="1" smtClean="0"/>
              <a:t>etki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dolaşımını</a:t>
            </a:r>
            <a:r>
              <a:rPr lang="en-US" sz="2400" dirty="0" smtClean="0"/>
              <a:t> </a:t>
            </a:r>
            <a:r>
              <a:rPr lang="en-US" sz="2400" dirty="0" err="1" smtClean="0"/>
              <a:t>artırmak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Toksinlerin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karbondioksitin</a:t>
            </a:r>
            <a:r>
              <a:rPr lang="en-US" sz="2400" dirty="0" smtClean="0"/>
              <a:t> </a:t>
            </a:r>
            <a:r>
              <a:rPr lang="en-US" sz="2400" dirty="0" err="1" smtClean="0"/>
              <a:t>dışarı</a:t>
            </a:r>
            <a:r>
              <a:rPr lang="en-US" sz="2400" dirty="0" smtClean="0"/>
              <a:t> </a:t>
            </a:r>
            <a:r>
              <a:rPr lang="en-US" sz="2400" dirty="0" err="1" smtClean="0"/>
              <a:t>atılmasına</a:t>
            </a:r>
            <a:r>
              <a:rPr lang="en-US" sz="2400" dirty="0" smtClean="0"/>
              <a:t> </a:t>
            </a:r>
            <a:r>
              <a:rPr lang="en-US" sz="2400" dirty="0" err="1" smtClean="0"/>
              <a:t>yardımcı</a:t>
            </a:r>
            <a:r>
              <a:rPr lang="en-US" sz="2400" dirty="0" smtClean="0"/>
              <a:t> </a:t>
            </a:r>
            <a:r>
              <a:rPr lang="en-US" sz="2400" dirty="0" err="1" smtClean="0"/>
              <a:t>olmak</a:t>
            </a:r>
            <a:r>
              <a:rPr lang="tr-TR" sz="2400" dirty="0" smtClean="0"/>
              <a:t> gibi etkileri bulunmaktadır.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KUPA - HACAMAT</a:t>
            </a:r>
            <a:endParaRPr lang="en-US" smtClean="0"/>
          </a:p>
        </p:txBody>
      </p:sp>
      <p:pic>
        <p:nvPicPr>
          <p:cNvPr id="655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420938"/>
            <a:ext cx="2647950" cy="3390900"/>
          </a:xfrm>
        </p:spPr>
      </p:pic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492375"/>
            <a:ext cx="28575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48798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tr-TR" sz="3500" dirty="0">
                <a:solidFill>
                  <a:schemeClr val="accent2"/>
                </a:solidFill>
              </a:rPr>
              <a:t>“</a:t>
            </a:r>
            <a:r>
              <a:rPr lang="tr-TR" altLang="tr-TR" sz="3500" dirty="0">
                <a:solidFill>
                  <a:schemeClr val="accent2"/>
                </a:solidFill>
              </a:rPr>
              <a:t>A</a:t>
            </a:r>
            <a:r>
              <a:rPr lang="en-US" altLang="tr-TR" sz="3500" dirty="0" err="1">
                <a:solidFill>
                  <a:schemeClr val="accent2"/>
                </a:solidFill>
              </a:rPr>
              <a:t>lternatif</a:t>
            </a:r>
            <a:r>
              <a:rPr lang="en-US" altLang="tr-TR" sz="3500" dirty="0">
                <a:solidFill>
                  <a:schemeClr val="accent2"/>
                </a:solidFill>
              </a:rPr>
              <a:t> tıp” </a:t>
            </a:r>
            <a:r>
              <a:rPr lang="tr-TR" altLang="tr-TR" dirty="0"/>
              <a:t>genel anlamda, kapsadığı alanın ne olduğunu değil, ne olmadığını ifade eden bir kavramdır. Bir bakıma konvansiyonel tıbbın alanına girmeyen sağlık uygulamalarını ifade eder.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tr-TR" sz="3500" dirty="0">
                <a:solidFill>
                  <a:schemeClr val="accent2"/>
                </a:solidFill>
              </a:rPr>
              <a:t>“</a:t>
            </a:r>
            <a:r>
              <a:rPr lang="tr-TR" altLang="tr-TR" sz="3500" dirty="0">
                <a:solidFill>
                  <a:schemeClr val="accent2"/>
                </a:solidFill>
              </a:rPr>
              <a:t>T</a:t>
            </a:r>
            <a:r>
              <a:rPr lang="en-US" altLang="tr-TR" sz="3500" dirty="0" err="1">
                <a:solidFill>
                  <a:schemeClr val="accent2"/>
                </a:solidFill>
              </a:rPr>
              <a:t>amamlayıcı</a:t>
            </a:r>
            <a:r>
              <a:rPr lang="en-US" altLang="tr-TR" sz="3500" dirty="0">
                <a:solidFill>
                  <a:schemeClr val="accent2"/>
                </a:solidFill>
              </a:rPr>
              <a:t> tıp”</a:t>
            </a:r>
            <a:r>
              <a:rPr lang="en-US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/>
              <a:t>ise, ilave yarar sağladığına inanılan sağlık uygulamalarının konvansiyonel tıpla birlikte kullanılması sonucu kazandığı anlamdır.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KUPA - HACAMAT</a:t>
            </a:r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Ağrı tedavisi</a:t>
            </a:r>
            <a:r>
              <a:rPr lang="tr-TR" smtClean="0"/>
              <a:t> (</a:t>
            </a:r>
            <a:r>
              <a:rPr lang="en-US" smtClean="0"/>
              <a:t>Bel ağrısı</a:t>
            </a:r>
            <a:r>
              <a:rPr lang="tr-TR" smtClean="0"/>
              <a:t>, f</a:t>
            </a:r>
            <a:r>
              <a:rPr lang="en-US" smtClean="0"/>
              <a:t>ibromiyalji</a:t>
            </a:r>
            <a:r>
              <a:rPr lang="tr-TR" smtClean="0"/>
              <a:t>, kolda ağrı-uyuşma, migren, kanser ağrısı..)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Karpal Tunel Sendromu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Ateroskleroz ve yüksek LDL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Eklem ağrısı ve romatoid artrit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Vücut savunması sistemini güçlendirme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Akut gut artriti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Herpes zoster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AKTİF YARA, ANTİAGREGAN KULLANIMI, ANEMİ, ENFEKSİYONA DİKKAT!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/>
          </a:p>
        </p:txBody>
      </p:sp>
      <p:pic>
        <p:nvPicPr>
          <p:cNvPr id="67587" name="Picture 2" descr="C:\Users\Win7\Desktop\hacamat-kirli-ka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113" y="-87313"/>
            <a:ext cx="10709276" cy="691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619250" y="2565400"/>
            <a:ext cx="6265863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9) LARVA UYGULAMASI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  <p:pic>
        <p:nvPicPr>
          <p:cNvPr id="68610" name="Picture 2" descr="C:\Users\Win7\Desktop\magg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473450"/>
            <a:ext cx="36290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err="1" smtClean="0"/>
              <a:t>Lucilia</a:t>
            </a:r>
            <a:r>
              <a:rPr lang="tr-TR" dirty="0" smtClean="0"/>
              <a:t> </a:t>
            </a:r>
            <a:r>
              <a:rPr lang="tr-TR" dirty="0" err="1" smtClean="0"/>
              <a:t>sericata</a:t>
            </a:r>
            <a:r>
              <a:rPr lang="tr-TR" dirty="0" smtClean="0"/>
              <a:t> steril larvalarının kronik yaralarda </a:t>
            </a:r>
            <a:r>
              <a:rPr lang="tr-TR" dirty="0" err="1" smtClean="0"/>
              <a:t>biyodebrdiman</a:t>
            </a:r>
            <a:r>
              <a:rPr lang="tr-TR" dirty="0" smtClean="0"/>
              <a:t> amaçlı kullanılması.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Diyabetik ayak ülseri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staz</a:t>
            </a:r>
            <a:r>
              <a:rPr lang="tr-TR" dirty="0" smtClean="0"/>
              <a:t> ülseri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err="1" smtClean="0"/>
              <a:t>Osteomyelit</a:t>
            </a:r>
            <a:r>
              <a:rPr lang="tr-TR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ALERJİ, KOAGÜLOPATİ VB. DİKKAT!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/>
          </a:p>
        </p:txBody>
      </p:sp>
      <p:pic>
        <p:nvPicPr>
          <p:cNvPr id="70659" name="Picture 2" descr="C:\Users\Win7\Desktop\18_2009_194_Fig7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125538"/>
            <a:ext cx="50720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835150" y="2565400"/>
            <a:ext cx="6049963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10) MEZOTERAPİ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Mesoderm kaynaklı organ patolojilerinin iyileşmesini amaçlayan bitkisel veya farmakolojik ilaçların bölgesel, küçük dozlarda özel iğneler ve özel tekniklerle cilt içi enjeksiyonu uygulamasıdır.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Trigeminal nevralji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Yangısız selülit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Migren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Keloid, alopesi, akne…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AKUT ENFEKSİYON, DVT, MI, DM .. DİKKAT!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73731" name="Picture 2" descr="C:\Users\Acer\Desktop\kel mezotera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0338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C:\Users\Acer\Desktop\yüz mez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0" y="1989138"/>
            <a:ext cx="3222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C:\Users\Acer\Desktop\saç mez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4149725"/>
            <a:ext cx="37750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835150" y="2565400"/>
            <a:ext cx="6049963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11) PROLOTERAPİ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Proliferatif ve irritan solüsyonların eklem bağ dokusu içine enjekte edilmesi.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Eklem bağ gevşekliklerine bağlı ağrı, şişlik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Topuk dikeni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Bağ ve kas dokusu kısmi yırtılmaları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Tekrarlayan baş, boyun, sırt ve bel ağrıları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HEMOFİLİ, DVT, UNSTABİL HT, EPİLEPSİ, DM … DİKKAT!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TAT </a:t>
            </a:r>
            <a:r>
              <a:rPr lang="en-US" dirty="0" err="1" smtClean="0"/>
              <a:t>uygulamaları</a:t>
            </a:r>
            <a:r>
              <a:rPr lang="en-US" dirty="0" smtClean="0"/>
              <a:t> </a:t>
            </a:r>
            <a:r>
              <a:rPr lang="en-US" dirty="0" err="1" smtClean="0"/>
              <a:t>günümüzde</a:t>
            </a:r>
            <a:r>
              <a:rPr lang="en-US" dirty="0" smtClean="0"/>
              <a:t> </a:t>
            </a:r>
            <a:r>
              <a:rPr lang="en-US" dirty="0" err="1" smtClean="0"/>
              <a:t>dünyada</a:t>
            </a:r>
            <a:r>
              <a:rPr lang="en-US" dirty="0" smtClean="0"/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hastalığın</a:t>
            </a:r>
            <a:r>
              <a:rPr lang="en-US" dirty="0" smtClean="0"/>
              <a:t> </a:t>
            </a:r>
            <a:r>
              <a:rPr lang="en-US" dirty="0" err="1" smtClean="0"/>
              <a:t>tedavisinde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gelişmiş</a:t>
            </a:r>
            <a:r>
              <a:rPr lang="en-US" dirty="0" smtClean="0"/>
              <a:t> </a:t>
            </a:r>
            <a:r>
              <a:rPr lang="en-US" dirty="0" err="1" smtClean="0"/>
              <a:t>tıpa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kullanılmaktadır</a:t>
            </a:r>
            <a:r>
              <a:rPr lang="tr-TR" dirty="0" smtClean="0"/>
              <a:t>.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TAT </a:t>
            </a:r>
            <a:r>
              <a:rPr lang="en-US" dirty="0" err="1" smtClean="0"/>
              <a:t>oldukça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</a:t>
            </a:r>
            <a:r>
              <a:rPr lang="en-US" dirty="0" err="1" smtClean="0"/>
              <a:t>kapsar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değişmektedir</a:t>
            </a:r>
            <a:r>
              <a:rPr lang="tr-T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76803" name="Picture 2" descr="C:\Users\Acer\Desktop\proloterapi bac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2808288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3" descr="C:\Users\Acer\Desktop\proloterapi 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12875"/>
            <a:ext cx="4192587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835150" y="2565400"/>
            <a:ext cx="6049963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12) OSTEOPATİ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Kas- iskelet sisteminin güçlendirilmesine yardımcı olan, total vücut sağlığına odaklanan ve hastalıklarda kas-iskelet sisteminin etkinliği üzerinde duran bir uygulama.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Osteopat vücuttaki yumuşak dokularda tonus artışlarını ve ona bağlı eklem fonksiyon bozukluklarını tespit eder, rahatsız olan eklemi yeniden dengeleyerek iyileşmesini sağlar. Yani sadece semptomatik değil, sebebe yönelik tedavi eder.</a:t>
            </a:r>
            <a:endParaRPr lang="tr-T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Postural kusurlar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Omurga disk kaymaları vb.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PROTEZ VARLIĞI, İNTERNAL FİKSASYONA, SEPTİK ARTRİTE …DİKKAT!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79875" name="Picture 2" descr="C:\Users\Ac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05263"/>
            <a:ext cx="3354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C:\Users\Ac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34718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C:\Users\Acer\Desktop\Osteopat1_373x250_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933825"/>
            <a:ext cx="3552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 descr="C:\Users\Acer\Desktop\kranial osteopa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908050"/>
            <a:ext cx="377666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6375" y="2565400"/>
            <a:ext cx="6551613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13) OZON UYGULAMASI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  <p:pic>
        <p:nvPicPr>
          <p:cNvPr id="80898" name="Picture 2" descr="C:\Users\Win7\Desktop\ozon-tedav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575050"/>
            <a:ext cx="29892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Lokal veya sistemik olarak ozon- oksijen karışımının kullanıldığı uygulama yöntemidir.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Major otohemoterapi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r-TR" smtClean="0"/>
              <a:t>Hastanın kendi kanı, vücut dışında steril koşullarda uygun oranlarda medikal ozon gazı ile karıştırılıp hastaya geri verilir.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Minor otohemoterapi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r-TR" smtClean="0"/>
              <a:t>İntra muskuler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Rektal – vajinal insufflasyon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Torbalama metodu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İntradiskal uygulama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Kas – iskelet uygulamaları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Eklem, </a:t>
            </a:r>
            <a:r>
              <a:rPr lang="tr-TR" dirty="0" err="1" smtClean="0"/>
              <a:t>tendon</a:t>
            </a:r>
            <a:r>
              <a:rPr lang="tr-TR" dirty="0" smtClean="0"/>
              <a:t> ve </a:t>
            </a:r>
            <a:r>
              <a:rPr lang="tr-TR" dirty="0" err="1" smtClean="0"/>
              <a:t>ligaman</a:t>
            </a:r>
            <a:r>
              <a:rPr lang="tr-TR" dirty="0" smtClean="0"/>
              <a:t> yaralanmaları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err="1" smtClean="0"/>
              <a:t>Fibromyalji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err="1" smtClean="0"/>
              <a:t>Enfekte</a:t>
            </a:r>
            <a:r>
              <a:rPr lang="tr-TR" dirty="0" smtClean="0"/>
              <a:t> diyabetik yaralar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err="1" smtClean="0"/>
              <a:t>Revaskülarizasyon</a:t>
            </a:r>
            <a:r>
              <a:rPr lang="tr-TR" dirty="0" smtClean="0"/>
              <a:t> şansı olmayan kritik </a:t>
            </a:r>
            <a:r>
              <a:rPr lang="tr-TR" dirty="0" err="1" smtClean="0"/>
              <a:t>iskemili</a:t>
            </a:r>
            <a:r>
              <a:rPr lang="tr-TR" dirty="0" smtClean="0"/>
              <a:t> </a:t>
            </a:r>
            <a:r>
              <a:rPr lang="tr-TR" dirty="0" err="1" smtClean="0"/>
              <a:t>ekstremite</a:t>
            </a:r>
            <a:r>
              <a:rPr lang="tr-TR" dirty="0" smtClean="0"/>
              <a:t> yaraları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G6PD ENZİM EKSİKLİĞİ, AĞIR TROMBOSİTOPENİ, KONTROLSÜZ HİPERTROİDİ, HT… DİKKAT!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/>
          </a:p>
        </p:txBody>
      </p:sp>
      <p:pic>
        <p:nvPicPr>
          <p:cNvPr id="83971" name="Picture 2" descr="C:\Users\Win7\Desktop\1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33338"/>
            <a:ext cx="46815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3" descr="C:\Users\Win7\Desktop\ozon-terapi-ned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97275"/>
            <a:ext cx="434657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835150" y="2565400"/>
            <a:ext cx="6049963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14)REFLEKSOLOJİ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  <p:pic>
        <p:nvPicPr>
          <p:cNvPr id="84994" name="Picture 2" descr="C:\Users\Acer\Desktop\refleksoloji a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21310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El, ayak tabanı ve kulaklarda vücudun tüm bölümleri, organ ve bezleriyle ilgili yönlendirici refleks alanların mevcudiyeti prensibine dayanır.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Bu alanlara basınç uygulanır.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Stres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Anksiyete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İBS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Uyku bozuklukları…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DVT, GUT, MI … DİKKAT!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Dünyada giderek yaygınlaşan uygulamalar sebebiyle 1999 yılında Amerika Birleşik Devletleri'nde Millî Sağlık Enstitüsü'ne bağlı "Tamamlayıcı ve Alternatif Tıp Merkezi" kurulmuştur</a:t>
            </a:r>
            <a:r>
              <a:rPr lang="tr-TR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Bu merkezin kuruluş amacı; tamamlayıcı ve alternatif tıp uygulamalarının güvenilirlik ve etkisini incelemek ve etkisi ispatlanmış uygulamaların geleneksel tedavilere katılımını sağlamaktır</a:t>
            </a:r>
            <a:r>
              <a:rPr lang="tr-TR" smtClean="0"/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87043" name="Picture 2" descr="C:\Users\Acer\Desktop\ayak ref.grafiğ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563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3" descr="C:\Users\Acer\Desktop\el reflekoloji grafiğ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25875"/>
            <a:ext cx="4572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835150" y="2565400"/>
            <a:ext cx="6049963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z="5600" smtClean="0"/>
              <a:t>15) MÜZİKTERAPİ</a:t>
            </a:r>
            <a:r>
              <a:rPr lang="tr-TR" smtClean="0"/>
              <a:t/>
            </a:r>
            <a:br>
              <a:rPr lang="tr-TR" smtClean="0"/>
            </a:br>
            <a:endParaRPr lang="en-US"/>
          </a:p>
        </p:txBody>
      </p:sp>
      <p:pic>
        <p:nvPicPr>
          <p:cNvPr id="88066" name="Picture 2" descr="C:\Users\Acer\Desktop\MÜZİK GİRİŞ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221038"/>
            <a:ext cx="3211512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Anksiyete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Sosyal fobiler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Otizm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Akut-kronik ağrı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Felçli hastalarda rehabilitasyona yardımcı olmak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mtClean="0"/>
              <a:t>Doğum sırasında ağrı – anskiyetenin azaltılması…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90115" name="Picture 2" descr="C:\Users\Acer\Desktop\MÜZİK KAN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349500"/>
            <a:ext cx="553561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1 Başlık"/>
          <p:cNvSpPr>
            <a:spLocks noGrp="1"/>
          </p:cNvSpPr>
          <p:nvPr>
            <p:ph type="title"/>
          </p:nvPr>
        </p:nvSpPr>
        <p:spPr>
          <a:xfrm>
            <a:off x="3276600" y="4581525"/>
            <a:ext cx="8229600" cy="1143000"/>
          </a:xfrm>
        </p:spPr>
        <p:txBody>
          <a:bodyPr/>
          <a:lstStyle/>
          <a:p>
            <a:r>
              <a:rPr lang="tr-TR" sz="6600" smtClean="0">
                <a:solidFill>
                  <a:schemeClr val="accent2"/>
                </a:solidFill>
              </a:rPr>
              <a:t>TEŞEKKÜRLER…</a:t>
            </a:r>
            <a:endParaRPr lang="en-US" sz="6600" smtClean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850" y="-242888"/>
            <a:ext cx="8229600" cy="4387851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354888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			</a:t>
            </a:r>
            <a:r>
              <a:rPr lang="tr-TR" sz="44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TAT Sınıflandırma</a:t>
            </a:r>
            <a:endParaRPr lang="en-US" sz="44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3"/>
          <p:cNvGraphicFramePr/>
          <p:nvPr/>
        </p:nvGraphicFramePr>
        <p:xfrm>
          <a:off x="1214428" y="2254255"/>
          <a:ext cx="6096000" cy="296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Picture 8" descr="vmo00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22542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7" descr="IS211-06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38" y="2540000"/>
            <a:ext cx="1143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/>
          <p:nvPr/>
        </p:nvSpPr>
        <p:spPr>
          <a:xfrm rot="3020490">
            <a:off x="-190414" y="3342067"/>
            <a:ext cx="18469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Akupunktur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 rot="2336701">
            <a:off x="34591" y="5433111"/>
            <a:ext cx="16369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Homeopati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1928794" y="5467665"/>
            <a:ext cx="7328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Dua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2433599" y="5786454"/>
            <a:ext cx="17235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Meditasyon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3857620" y="6182045"/>
            <a:ext cx="20553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Bitkisel tedavi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3786182" y="5357826"/>
            <a:ext cx="8851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Diyet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Rectangle 12"/>
          <p:cNvSpPr/>
          <p:nvPr/>
        </p:nvSpPr>
        <p:spPr>
          <a:xfrm rot="20669600">
            <a:off x="5975066" y="5857892"/>
            <a:ext cx="15640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Şiropraksi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ectangle 13"/>
          <p:cNvSpPr/>
          <p:nvPr/>
        </p:nvSpPr>
        <p:spPr>
          <a:xfrm>
            <a:off x="5000628" y="5357826"/>
            <a:ext cx="10054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Masaj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14"/>
          <p:cNvSpPr/>
          <p:nvPr/>
        </p:nvSpPr>
        <p:spPr>
          <a:xfrm rot="18213633">
            <a:off x="7371325" y="3429000"/>
            <a:ext cx="15504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Biyoenerji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tangle 15"/>
          <p:cNvSpPr/>
          <p:nvPr/>
        </p:nvSpPr>
        <p:spPr>
          <a:xfrm rot="18213633">
            <a:off x="7900971" y="4400390"/>
            <a:ext cx="12442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Qi-gong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Rectangle 16"/>
          <p:cNvSpPr/>
          <p:nvPr/>
        </p:nvSpPr>
        <p:spPr>
          <a:xfrm rot="19962895">
            <a:off x="7737520" y="5415831"/>
            <a:ext cx="8851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Reiki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20" name="Straight Arrow Connector 34"/>
          <p:cNvCxnSpPr>
            <a:stCxn id="9" idx="0"/>
          </p:cNvCxnSpPr>
          <p:nvPr/>
        </p:nvCxnSpPr>
        <p:spPr bwMode="auto">
          <a:xfrm>
            <a:off x="911225" y="3425825"/>
            <a:ext cx="660400" cy="2174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8"/>
          <p:cNvCxnSpPr>
            <a:stCxn id="11" idx="0"/>
          </p:cNvCxnSpPr>
          <p:nvPr/>
        </p:nvCxnSpPr>
        <p:spPr bwMode="auto">
          <a:xfrm rot="5400000" flipH="1" flipV="1">
            <a:off x="1914525" y="4524375"/>
            <a:ext cx="1323975" cy="5619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stCxn id="12" idx="0"/>
          </p:cNvCxnSpPr>
          <p:nvPr/>
        </p:nvCxnSpPr>
        <p:spPr bwMode="auto">
          <a:xfrm rot="16200000" flipV="1">
            <a:off x="2433637" y="4924426"/>
            <a:ext cx="1643063" cy="809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2"/>
          <p:cNvCxnSpPr>
            <a:stCxn id="14" idx="0"/>
          </p:cNvCxnSpPr>
          <p:nvPr/>
        </p:nvCxnSpPr>
        <p:spPr bwMode="auto">
          <a:xfrm rot="16200000" flipV="1">
            <a:off x="3686175" y="4814888"/>
            <a:ext cx="1000125" cy="857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4"/>
          <p:cNvCxnSpPr>
            <a:stCxn id="13" idx="0"/>
          </p:cNvCxnSpPr>
          <p:nvPr/>
        </p:nvCxnSpPr>
        <p:spPr bwMode="auto">
          <a:xfrm rot="16200000" flipV="1">
            <a:off x="3780632" y="5077619"/>
            <a:ext cx="1824037" cy="384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46"/>
          <p:cNvCxnSpPr>
            <a:stCxn id="16" idx="0"/>
          </p:cNvCxnSpPr>
          <p:nvPr/>
        </p:nvCxnSpPr>
        <p:spPr bwMode="auto">
          <a:xfrm rot="16200000" flipV="1">
            <a:off x="5037932" y="4891881"/>
            <a:ext cx="857250" cy="746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2"/>
          <p:cNvCxnSpPr>
            <a:stCxn id="17" idx="0"/>
          </p:cNvCxnSpPr>
          <p:nvPr/>
        </p:nvCxnSpPr>
        <p:spPr bwMode="auto">
          <a:xfrm rot="10800000" flipV="1">
            <a:off x="7143750" y="3532188"/>
            <a:ext cx="811213" cy="3254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4"/>
          <p:cNvCxnSpPr>
            <a:stCxn id="18" idx="0"/>
          </p:cNvCxnSpPr>
          <p:nvPr/>
        </p:nvCxnSpPr>
        <p:spPr bwMode="auto">
          <a:xfrm rot="10800000">
            <a:off x="6929438" y="4143375"/>
            <a:ext cx="1401762" cy="3603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5"/>
          <p:cNvCxnSpPr/>
          <p:nvPr/>
        </p:nvCxnSpPr>
        <p:spPr bwMode="auto">
          <a:xfrm rot="5400000" flipH="1" flipV="1">
            <a:off x="619125" y="4619625"/>
            <a:ext cx="1323975" cy="5619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56"/>
          <p:cNvCxnSpPr>
            <a:stCxn id="15" idx="0"/>
          </p:cNvCxnSpPr>
          <p:nvPr/>
        </p:nvCxnSpPr>
        <p:spPr bwMode="auto">
          <a:xfrm rot="16200000" flipV="1">
            <a:off x="5487194" y="4656932"/>
            <a:ext cx="1365250" cy="10525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58"/>
          <p:cNvCxnSpPr>
            <a:stCxn id="19" idx="0"/>
          </p:cNvCxnSpPr>
          <p:nvPr/>
        </p:nvCxnSpPr>
        <p:spPr bwMode="auto">
          <a:xfrm rot="16200000" flipV="1">
            <a:off x="6826250" y="4194176"/>
            <a:ext cx="1227137" cy="1268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ÜLKEMİZDEKİ DURUM</a:t>
            </a:r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2002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en-US" dirty="0" smtClean="0"/>
              <a:t>“</a:t>
            </a:r>
            <a:r>
              <a:rPr lang="en-US" dirty="0" err="1" smtClean="0"/>
              <a:t>Akupunktur</a:t>
            </a:r>
            <a:r>
              <a:rPr lang="en-US" dirty="0" smtClean="0"/>
              <a:t> </a:t>
            </a:r>
            <a:r>
              <a:rPr lang="en-US" dirty="0" err="1" smtClean="0"/>
              <a:t>Tedavisi</a:t>
            </a:r>
            <a:r>
              <a:rPr lang="en-US" dirty="0" smtClean="0"/>
              <a:t> </a:t>
            </a:r>
            <a:r>
              <a:rPr lang="en-US" dirty="0" err="1" smtClean="0"/>
              <a:t>Uygulanan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Kuruluşları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Bu </a:t>
            </a:r>
            <a:r>
              <a:rPr lang="en-US" dirty="0" err="1" smtClean="0"/>
              <a:t>Tedavinin</a:t>
            </a:r>
            <a:r>
              <a:rPr lang="en-US" dirty="0" smtClean="0"/>
              <a:t> </a:t>
            </a:r>
            <a:r>
              <a:rPr lang="en-US" dirty="0" err="1" smtClean="0"/>
              <a:t>Uygulanması</a:t>
            </a:r>
            <a:r>
              <a:rPr lang="en-US" dirty="0" smtClean="0"/>
              <a:t> </a:t>
            </a:r>
            <a:r>
              <a:rPr lang="en-US" dirty="0" err="1" smtClean="0"/>
              <a:t>Hakkında</a:t>
            </a:r>
            <a:r>
              <a:rPr lang="en-US" dirty="0" smtClean="0"/>
              <a:t> </a:t>
            </a:r>
            <a:r>
              <a:rPr lang="en-US" dirty="0" err="1" smtClean="0"/>
              <a:t>Yönetmelik</a:t>
            </a:r>
            <a:r>
              <a:rPr lang="en-US" dirty="0" smtClean="0"/>
              <a:t>”</a:t>
            </a:r>
            <a:endParaRPr lang="tr-TR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2010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en-US" dirty="0" smtClean="0"/>
              <a:t>“</a:t>
            </a:r>
            <a:r>
              <a:rPr lang="en-US" dirty="0" err="1" smtClean="0"/>
              <a:t>Hekimlere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Fitoterapi</a:t>
            </a:r>
            <a:r>
              <a:rPr lang="en-US" dirty="0" smtClean="0"/>
              <a:t> </a:t>
            </a:r>
            <a:r>
              <a:rPr lang="en-US" dirty="0" err="1" smtClean="0"/>
              <a:t>Sertifika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Programı</a:t>
            </a:r>
            <a:r>
              <a:rPr lang="en-US" dirty="0" smtClean="0"/>
              <a:t> </a:t>
            </a:r>
            <a:r>
              <a:rPr lang="en-US" dirty="0" err="1" smtClean="0"/>
              <a:t>Standartları</a:t>
            </a:r>
            <a:r>
              <a:rPr lang="en-US" dirty="0" smtClean="0"/>
              <a:t>” </a:t>
            </a:r>
            <a:endParaRPr lang="tr-TR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2014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en-US" dirty="0" smtClean="0"/>
              <a:t>“</a:t>
            </a:r>
            <a:r>
              <a:rPr lang="tr-TR" dirty="0" smtClean="0"/>
              <a:t>Geleneksel Ve Tamamlayıcı Tıp Uygulamaları Yönetmeliği</a:t>
            </a:r>
            <a:r>
              <a:rPr lang="en-US" dirty="0" smtClean="0"/>
              <a:t>” </a:t>
            </a:r>
            <a:r>
              <a:rPr lang="tr-TR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</TotalTime>
  <Words>1351</Words>
  <Application>Microsoft Office PowerPoint</Application>
  <PresentationFormat>Ekran Gösterisi (4:3)</PresentationFormat>
  <Paragraphs>220</Paragraphs>
  <Slides>74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Tasarım Şablonu</vt:lpstr>
      </vt:variant>
      <vt:variant>
        <vt:i4>4</vt:i4>
      </vt:variant>
      <vt:variant>
        <vt:lpstr>Slayt Başlıkları</vt:lpstr>
      </vt:variant>
      <vt:variant>
        <vt:i4>74</vt:i4>
      </vt:variant>
    </vt:vector>
  </HeadingPairs>
  <TitlesOfParts>
    <vt:vector size="83" baseType="lpstr">
      <vt:lpstr>Constantia</vt:lpstr>
      <vt:lpstr>Arial</vt:lpstr>
      <vt:lpstr>Calibri</vt:lpstr>
      <vt:lpstr>Wingdings 2</vt:lpstr>
      <vt:lpstr>Wingdings</vt:lpstr>
      <vt:lpstr>Akış</vt:lpstr>
      <vt:lpstr>Akış</vt:lpstr>
      <vt:lpstr>Akış</vt:lpstr>
      <vt:lpstr>Akış</vt:lpstr>
      <vt:lpstr>Slayt 1</vt:lpstr>
      <vt:lpstr>AMAÇ</vt:lpstr>
      <vt:lpstr>ÖĞRENİM HEDEFLERİ</vt:lpstr>
      <vt:lpstr>Slayt 4</vt:lpstr>
      <vt:lpstr>Slayt 5</vt:lpstr>
      <vt:lpstr>Slayt 6</vt:lpstr>
      <vt:lpstr>Slayt 7</vt:lpstr>
      <vt:lpstr>Slayt 8</vt:lpstr>
      <vt:lpstr>ÜLKEMİZDEKİ DURUM</vt:lpstr>
      <vt:lpstr>Slayt 10</vt:lpstr>
      <vt:lpstr>Slayt 11</vt:lpstr>
      <vt:lpstr>Slayt 12</vt:lpstr>
      <vt:lpstr>1) AKUPUNKTUR</vt:lpstr>
      <vt:lpstr>AKUPUNKTUR TEDAVİSİ</vt:lpstr>
      <vt:lpstr>AKUPUNKTUR TEDAVİSİ</vt:lpstr>
      <vt:lpstr>Slayt 16</vt:lpstr>
      <vt:lpstr>AKUPUNKTUR TEDAVİSİ</vt:lpstr>
      <vt:lpstr>Etki mekanizması</vt:lpstr>
      <vt:lpstr>Slayt 19</vt:lpstr>
      <vt:lpstr>Slayt 20</vt:lpstr>
      <vt:lpstr>Uygulanabilecek durumlar</vt:lpstr>
      <vt:lpstr>OLASI RİSKLERİ</vt:lpstr>
      <vt:lpstr>Slayt 23</vt:lpstr>
      <vt:lpstr> 2) APİTERAPİ </vt:lpstr>
      <vt:lpstr>Slayt 25</vt:lpstr>
      <vt:lpstr>Slayt 26</vt:lpstr>
      <vt:lpstr> 3) FİTOTERAPİ </vt:lpstr>
      <vt:lpstr>FİTOTERAPİ</vt:lpstr>
      <vt:lpstr>Yan Etki ve Bazı İlaç Etkileşimleri</vt:lpstr>
      <vt:lpstr> 4) HİPNOZ </vt:lpstr>
      <vt:lpstr>Slayt 31</vt:lpstr>
      <vt:lpstr>Slayt 32</vt:lpstr>
      <vt:lpstr> 5) SÜLÜK </vt:lpstr>
      <vt:lpstr>              TIBBİ SÜLÜK TEDAVİSİ </vt:lpstr>
      <vt:lpstr>Slayt 35</vt:lpstr>
      <vt:lpstr>TIBBİ SÜLÜK TEDAVİSİ</vt:lpstr>
      <vt:lpstr>Sülük salyasında tespit edilen başlıca biyo-aktif bileşenler</vt:lpstr>
      <vt:lpstr>Slayt 38</vt:lpstr>
      <vt:lpstr>Slayt 39</vt:lpstr>
      <vt:lpstr> 6) HOMEOPATİ </vt:lpstr>
      <vt:lpstr>Slayt 41</vt:lpstr>
      <vt:lpstr>Slayt 42</vt:lpstr>
      <vt:lpstr> 7) KAYROPRAKTİK </vt:lpstr>
      <vt:lpstr>KAYROPRAKTİK</vt:lpstr>
      <vt:lpstr>KAYROPRAKTİK</vt:lpstr>
      <vt:lpstr>KAYROPRAKTİK</vt:lpstr>
      <vt:lpstr> 8) KUPA-HACAMAT </vt:lpstr>
      <vt:lpstr>KUPA - HACAMAT</vt:lpstr>
      <vt:lpstr>KUPA - HACAMAT</vt:lpstr>
      <vt:lpstr>KUPA - HACAMAT</vt:lpstr>
      <vt:lpstr>Slayt 51</vt:lpstr>
      <vt:lpstr> 9) LARVA UYGULAMASI </vt:lpstr>
      <vt:lpstr>Slayt 53</vt:lpstr>
      <vt:lpstr>Slayt 54</vt:lpstr>
      <vt:lpstr> 10) MEZOTERAPİ </vt:lpstr>
      <vt:lpstr>Slayt 56</vt:lpstr>
      <vt:lpstr>Slayt 57</vt:lpstr>
      <vt:lpstr> 11) PROLOTERAPİ </vt:lpstr>
      <vt:lpstr>Slayt 59</vt:lpstr>
      <vt:lpstr>Slayt 60</vt:lpstr>
      <vt:lpstr> 12) OSTEOPATİ </vt:lpstr>
      <vt:lpstr>Slayt 62</vt:lpstr>
      <vt:lpstr>Slayt 63</vt:lpstr>
      <vt:lpstr> 13) OZON UYGULAMASI </vt:lpstr>
      <vt:lpstr>Slayt 65</vt:lpstr>
      <vt:lpstr>Slayt 66</vt:lpstr>
      <vt:lpstr>Slayt 67</vt:lpstr>
      <vt:lpstr> 14)REFLEKSOLOJİ </vt:lpstr>
      <vt:lpstr>Slayt 69</vt:lpstr>
      <vt:lpstr>Slayt 70</vt:lpstr>
      <vt:lpstr> 15) MÜZİKTERAPİ </vt:lpstr>
      <vt:lpstr>Slayt 72</vt:lpstr>
      <vt:lpstr>Slayt 73</vt:lpstr>
      <vt:lpstr>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Nejat</dc:creator>
  <cp:lastModifiedBy>Windows Xp</cp:lastModifiedBy>
  <cp:revision>84</cp:revision>
  <dcterms:created xsi:type="dcterms:W3CDTF">2015-12-06T16:03:42Z</dcterms:created>
  <dcterms:modified xsi:type="dcterms:W3CDTF">2015-12-08T11:36:27Z</dcterms:modified>
</cp:coreProperties>
</file>