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Lst>
  <p:sldSz cy="5143500" cx="9144000"/>
  <p:notesSz cx="6858000" cy="9144000"/>
  <p:embeddedFontLst>
    <p:embeddedFont>
      <p:font typeface="Oswald Medium"/>
      <p:regular r:id="rId77"/>
      <p:bold r:id="rId78"/>
    </p:embeddedFont>
    <p:embeddedFont>
      <p:font typeface="Nunito"/>
      <p:regular r:id="rId79"/>
      <p:bold r:id="rId80"/>
      <p:italic r:id="rId81"/>
      <p:boldItalic r:id="rId82"/>
    </p:embeddedFont>
    <p:embeddedFont>
      <p:font typeface="Maven Pro"/>
      <p:regular r:id="rId83"/>
      <p:bold r:id="rId84"/>
    </p:embeddedFont>
    <p:embeddedFont>
      <p:font typeface="Maven Pro Medium"/>
      <p:regular r:id="rId85"/>
      <p:bold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00421E-B826-4F61-A719-FFF138ACCD2A}">
  <a:tblStyle styleId="{EB00421E-B826-4F61-A719-FFF138ACCD2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MavenPro-bold.fntdata"/><Relationship Id="rId83" Type="http://schemas.openxmlformats.org/officeDocument/2006/relationships/font" Target="fonts/MavenPro-regular.fntdata"/><Relationship Id="rId42" Type="http://schemas.openxmlformats.org/officeDocument/2006/relationships/slide" Target="slides/slide36.xml"/><Relationship Id="rId86" Type="http://schemas.openxmlformats.org/officeDocument/2006/relationships/font" Target="fonts/MavenProMedium-bold.fntdata"/><Relationship Id="rId41" Type="http://schemas.openxmlformats.org/officeDocument/2006/relationships/slide" Target="slides/slide35.xml"/><Relationship Id="rId85" Type="http://schemas.openxmlformats.org/officeDocument/2006/relationships/font" Target="fonts/MavenProMedium-regular.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Nunito-bold.fntdata"/><Relationship Id="rId82" Type="http://schemas.openxmlformats.org/officeDocument/2006/relationships/font" Target="fonts/Nunito-boldItalic.fntdata"/><Relationship Id="rId81"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font" Target="fonts/OswaldMedium-regular.fntdata"/><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Nunito-regular.fntdata"/><Relationship Id="rId34" Type="http://schemas.openxmlformats.org/officeDocument/2006/relationships/slide" Target="slides/slide28.xml"/><Relationship Id="rId78" Type="http://schemas.openxmlformats.org/officeDocument/2006/relationships/font" Target="fonts/OswaldMedium-bold.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908227c11a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908227c11a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91c661f910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91c661f91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91c661f91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91c661f91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91c661f910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91c661f91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91c661f910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91c661f910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90343b567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90343b567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90343b567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90343b567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90343b567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90343b567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90343b567c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90343b567c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90343b567c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90343b567c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08227c11a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908227c11a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90343b567c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90343b567c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90343b567c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90343b567c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90343b567c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90343b567c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90a353375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90a353375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90a353375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90a353375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980302d9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980302d9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90a353375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90a353375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90a353375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90a353375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90a353375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90a353375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90f458f3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90f458f3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908227c11a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908227c11a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90f458f32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90f458f32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90f458f32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90f458f32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90f458f32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90f458f32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90f458f32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90f458f32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90f458f32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90f458f32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90f458f32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90f458f32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9118197b30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9118197b30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9118197b30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9118197b30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9118197b3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9118197b3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9118197b30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9118197b30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908227c11a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908227c11a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9118197b30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29118197b30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915e47782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915e47782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915e47782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915e47782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915e47782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915e47782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915e47782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915e47782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915e47782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2915e47782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915e47782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915e47782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915e47782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915e47782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915e47782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2915e47782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915e47782d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915e47782d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908227c11a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908227c11a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915e47782d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915e47782d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915e47782d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2915e47782d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915e47782d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2915e47782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91683805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291683805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91683805b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291683805b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91683805b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291683805b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91683805b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291683805b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91683805b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291683805b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91683805b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91683805b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91c661f9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291c661f9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908227c11a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908227c11a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91c661f91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291c661f91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91c661f91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291c661f91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91c661f91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291c661f91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91c661f91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291c661f91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91c661f91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91c661f91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91c661f91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291c661f91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980302daa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2980302daa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91c661f91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91c661f91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91c661f91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291c661f91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91c661f91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291c661f91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908227c11a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908227c11a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2923404b4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2923404b4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908227c11a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908227c11a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908227c11a_0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908227c11a_0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4.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3.png"/><Relationship Id="rId4" Type="http://schemas.openxmlformats.org/officeDocument/2006/relationships/image" Target="../media/image34.png"/><Relationship Id="rId5" Type="http://schemas.openxmlformats.org/officeDocument/2006/relationships/image" Target="../media/image28.png"/><Relationship Id="rId6" Type="http://schemas.openxmlformats.org/officeDocument/2006/relationships/image" Target="../media/image37.png"/><Relationship Id="rId7" Type="http://schemas.openxmlformats.org/officeDocument/2006/relationships/image" Target="../media/image36.png"/><Relationship Id="rId8" Type="http://schemas.openxmlformats.org/officeDocument/2006/relationships/image" Target="../media/image3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3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393883" y="323200"/>
            <a:ext cx="8520600" cy="2052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tr"/>
              <a:t>ÜRİNER İNKONTİNANS</a:t>
            </a:r>
            <a:endParaRPr/>
          </a:p>
        </p:txBody>
      </p:sp>
      <p:sp>
        <p:nvSpPr>
          <p:cNvPr id="278" name="Google Shape;278;p13"/>
          <p:cNvSpPr txBox="1"/>
          <p:nvPr>
            <p:ph idx="1" type="subTitle"/>
          </p:nvPr>
        </p:nvSpPr>
        <p:spPr>
          <a:xfrm>
            <a:off x="3527475" y="3179850"/>
            <a:ext cx="8520600" cy="1243200"/>
          </a:xfrm>
          <a:prstGeom prst="rect">
            <a:avLst/>
          </a:prstGeom>
        </p:spPr>
        <p:txBody>
          <a:bodyPr anchorCtr="0" anchor="t" bIns="91425" lIns="91425" spcFirstLastPara="1" rIns="91425" wrap="square" tIns="91425">
            <a:normAutofit/>
          </a:bodyPr>
          <a:lstStyle/>
          <a:p>
            <a:pPr indent="0" lvl="0" marL="0" rtl="0" algn="l">
              <a:lnSpc>
                <a:spcPct val="80000"/>
              </a:lnSpc>
              <a:spcBef>
                <a:spcPts val="0"/>
              </a:spcBef>
              <a:spcAft>
                <a:spcPts val="0"/>
              </a:spcAft>
              <a:buSzPts val="688"/>
              <a:buNone/>
            </a:pPr>
            <a:r>
              <a:rPr lang="tr" sz="1948">
                <a:solidFill>
                  <a:srgbClr val="FFFFFF"/>
                </a:solidFill>
              </a:rPr>
              <a:t>KTÜ TIP FAKÜLTESİ AİLE HEKİMLİĞİ ABD</a:t>
            </a:r>
            <a:endParaRPr sz="1948">
              <a:solidFill>
                <a:srgbClr val="FFFFFF"/>
              </a:solidFill>
            </a:endParaRPr>
          </a:p>
          <a:p>
            <a:pPr indent="0" lvl="0" marL="0" rtl="0" algn="l">
              <a:lnSpc>
                <a:spcPct val="80000"/>
              </a:lnSpc>
              <a:spcBef>
                <a:spcPts val="0"/>
              </a:spcBef>
              <a:spcAft>
                <a:spcPts val="0"/>
              </a:spcAft>
              <a:buSzPts val="688"/>
              <a:buNone/>
            </a:pPr>
            <a:r>
              <a:t/>
            </a:r>
            <a:endParaRPr sz="1948">
              <a:solidFill>
                <a:srgbClr val="FFFFFF"/>
              </a:solidFill>
            </a:endParaRPr>
          </a:p>
          <a:p>
            <a:pPr indent="0" lvl="0" marL="0" rtl="0" algn="l">
              <a:lnSpc>
                <a:spcPct val="80000"/>
              </a:lnSpc>
              <a:spcBef>
                <a:spcPts val="0"/>
              </a:spcBef>
              <a:spcAft>
                <a:spcPts val="0"/>
              </a:spcAft>
              <a:buClr>
                <a:schemeClr val="dk1"/>
              </a:buClr>
              <a:buSzPts val="688"/>
              <a:buFont typeface="Arial"/>
              <a:buNone/>
            </a:pPr>
            <a:r>
              <a:rPr lang="tr" sz="1948">
                <a:solidFill>
                  <a:srgbClr val="FFFFFF"/>
                </a:solidFill>
              </a:rPr>
              <a:t>       ARŞ. GÖR. DR. KÜBRA GÜNER</a:t>
            </a:r>
            <a:endParaRPr sz="1948">
              <a:solidFill>
                <a:srgbClr val="FFFFFF"/>
              </a:solidFill>
            </a:endParaRPr>
          </a:p>
          <a:p>
            <a:pPr indent="0" lvl="0" marL="0" rtl="0" algn="l">
              <a:lnSpc>
                <a:spcPct val="80000"/>
              </a:lnSpc>
              <a:spcBef>
                <a:spcPts val="0"/>
              </a:spcBef>
              <a:spcAft>
                <a:spcPts val="0"/>
              </a:spcAft>
              <a:buSzPts val="688"/>
              <a:buNone/>
            </a:pPr>
            <a:r>
              <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graphicFrame>
        <p:nvGraphicFramePr>
          <p:cNvPr id="336" name="Google Shape;336;p22"/>
          <p:cNvGraphicFramePr/>
          <p:nvPr/>
        </p:nvGraphicFramePr>
        <p:xfrm>
          <a:off x="1457850" y="1539100"/>
          <a:ext cx="3000000" cy="3000000"/>
        </p:xfrm>
        <a:graphic>
          <a:graphicData uri="http://schemas.openxmlformats.org/drawingml/2006/table">
            <a:tbl>
              <a:tblPr>
                <a:noFill/>
                <a:tableStyleId>{EB00421E-B826-4F61-A719-FFF138ACCD2A}</a:tableStyleId>
              </a:tblPr>
              <a:tblGrid>
                <a:gridCol w="2413000"/>
                <a:gridCol w="2413000"/>
                <a:gridCol w="2413000"/>
              </a:tblGrid>
              <a:tr h="530200">
                <a:tc>
                  <a:txBody>
                    <a:bodyPr/>
                    <a:lstStyle/>
                    <a:p>
                      <a:pPr indent="0" lvl="0" marL="0" rtl="0" algn="l">
                        <a:spcBef>
                          <a:spcPts val="0"/>
                        </a:spcBef>
                        <a:spcAft>
                          <a:spcPts val="0"/>
                        </a:spcAft>
                        <a:buNone/>
                      </a:pPr>
                      <a:r>
                        <a:rPr b="1" lang="tr"/>
                        <a:t>SEMPATİK SİSTEM</a:t>
                      </a:r>
                      <a:endParaRPr b="1"/>
                    </a:p>
                  </a:txBody>
                  <a:tcPr marT="91425" marB="91425" marR="91425" marL="91425"/>
                </a:tc>
                <a:tc>
                  <a:txBody>
                    <a:bodyPr/>
                    <a:lstStyle/>
                    <a:p>
                      <a:pPr indent="0" lvl="0" marL="0" rtl="0" algn="l">
                        <a:spcBef>
                          <a:spcPts val="0"/>
                        </a:spcBef>
                        <a:spcAft>
                          <a:spcPts val="0"/>
                        </a:spcAft>
                        <a:buNone/>
                      </a:pPr>
                      <a:r>
                        <a:rPr b="1" lang="tr"/>
                        <a:t>PARASEMPATİK SİSTEM</a:t>
                      </a:r>
                      <a:endParaRPr b="1"/>
                    </a:p>
                  </a:txBody>
                  <a:tcPr marT="91425" marB="91425" marR="91425" marL="91425"/>
                </a:tc>
                <a:tc>
                  <a:txBody>
                    <a:bodyPr/>
                    <a:lstStyle/>
                    <a:p>
                      <a:pPr indent="0" lvl="0" marL="0" rtl="0" algn="l">
                        <a:spcBef>
                          <a:spcPts val="0"/>
                        </a:spcBef>
                        <a:spcAft>
                          <a:spcPts val="0"/>
                        </a:spcAft>
                        <a:buNone/>
                      </a:pPr>
                      <a:r>
                        <a:rPr b="1" lang="tr"/>
                        <a:t>OTONOM SİNİR SİSTEMİ</a:t>
                      </a:r>
                      <a:endParaRPr b="1"/>
                    </a:p>
                  </a:txBody>
                  <a:tcPr marT="91425" marB="91425" marR="91425" marL="91425"/>
                </a:tc>
              </a:tr>
              <a:tr h="795350">
                <a:tc>
                  <a:txBody>
                    <a:bodyPr/>
                    <a:lstStyle/>
                    <a:p>
                      <a:pPr indent="0" lvl="0" marL="0" rtl="0" algn="l">
                        <a:spcBef>
                          <a:spcPts val="0"/>
                        </a:spcBef>
                        <a:spcAft>
                          <a:spcPts val="0"/>
                        </a:spcAft>
                        <a:buNone/>
                      </a:pPr>
                      <a:r>
                        <a:rPr lang="tr" sz="1500"/>
                        <a:t>Mesanenin dolması</a:t>
                      </a:r>
                      <a:endParaRPr sz="1500"/>
                    </a:p>
                    <a:p>
                      <a:pPr indent="0" lvl="0" marL="0" rtl="0" algn="l">
                        <a:spcBef>
                          <a:spcPts val="0"/>
                        </a:spcBef>
                        <a:spcAft>
                          <a:spcPts val="0"/>
                        </a:spcAft>
                        <a:buNone/>
                      </a:pPr>
                      <a:r>
                        <a:t/>
                      </a:r>
                      <a:endParaRPr sz="1500"/>
                    </a:p>
                    <a:p>
                      <a:pPr indent="0" lvl="0" marL="0" rtl="0" algn="l">
                        <a:lnSpc>
                          <a:spcPct val="115000"/>
                        </a:lnSpc>
                        <a:spcBef>
                          <a:spcPts val="0"/>
                        </a:spcBef>
                        <a:spcAft>
                          <a:spcPts val="1200"/>
                        </a:spcAft>
                        <a:buNone/>
                      </a:pPr>
                      <a:r>
                        <a:rPr lang="tr">
                          <a:latin typeface="Nunito"/>
                          <a:ea typeface="Nunito"/>
                          <a:cs typeface="Nunito"/>
                          <a:sym typeface="Nunito"/>
                        </a:rPr>
                        <a:t>Detrusor gevşemesi, sfinkter tonus artışı</a:t>
                      </a:r>
                      <a:endParaRPr sz="1500"/>
                    </a:p>
                  </a:txBody>
                  <a:tcPr marT="91425" marB="91425" marR="91425" marL="91425"/>
                </a:tc>
                <a:tc>
                  <a:txBody>
                    <a:bodyPr/>
                    <a:lstStyle/>
                    <a:p>
                      <a:pPr indent="0" lvl="0" marL="0" rtl="0" algn="l">
                        <a:spcBef>
                          <a:spcPts val="0"/>
                        </a:spcBef>
                        <a:spcAft>
                          <a:spcPts val="0"/>
                        </a:spcAft>
                        <a:buNone/>
                      </a:pPr>
                      <a:r>
                        <a:rPr lang="tr" sz="1500"/>
                        <a:t>Mesanenin boşalması</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tr" sz="1500"/>
                        <a:t>detrusör kontraksiyonu</a:t>
                      </a:r>
                      <a:endParaRPr sz="1500"/>
                    </a:p>
                    <a:p>
                      <a:pPr indent="0" lvl="0" marL="0" rtl="0" algn="l">
                        <a:spcBef>
                          <a:spcPts val="0"/>
                        </a:spcBef>
                        <a:spcAft>
                          <a:spcPts val="0"/>
                        </a:spcAft>
                        <a:buNone/>
                      </a:pPr>
                      <a:r>
                        <a:t/>
                      </a:r>
                      <a:endParaRPr sz="1500"/>
                    </a:p>
                  </a:txBody>
                  <a:tcPr marT="91425" marB="91425" marR="91425" marL="91425"/>
                </a:tc>
                <a:tc>
                  <a:txBody>
                    <a:bodyPr/>
                    <a:lstStyle/>
                    <a:p>
                      <a:pPr indent="0" lvl="0" marL="0" rtl="0" algn="l">
                        <a:spcBef>
                          <a:spcPts val="0"/>
                        </a:spcBef>
                        <a:spcAft>
                          <a:spcPts val="0"/>
                        </a:spcAft>
                        <a:buNone/>
                      </a:pPr>
                      <a:r>
                        <a:rPr lang="tr" sz="1500"/>
                        <a:t>İstemli kontrol</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tr">
                          <a:latin typeface="Nunito"/>
                          <a:ea typeface="Nunito"/>
                          <a:cs typeface="Nunito"/>
                          <a:sym typeface="Nunito"/>
                        </a:rPr>
                        <a:t>sfinkter tonus artışı</a:t>
                      </a:r>
                      <a:endParaRPr>
                        <a:latin typeface="Nunito"/>
                        <a:ea typeface="Nunito"/>
                        <a:cs typeface="Nunito"/>
                        <a:sym typeface="Nunito"/>
                      </a:endParaRPr>
                    </a:p>
                    <a:p>
                      <a:pPr indent="0" lvl="0" marL="0" rtl="0" algn="l">
                        <a:lnSpc>
                          <a:spcPct val="115000"/>
                        </a:lnSpc>
                        <a:spcBef>
                          <a:spcPts val="0"/>
                        </a:spcBef>
                        <a:spcAft>
                          <a:spcPts val="1200"/>
                        </a:spcAft>
                        <a:buNone/>
                      </a:pPr>
                      <a:r>
                        <a:rPr lang="tr">
                          <a:latin typeface="Nunito"/>
                          <a:ea typeface="Nunito"/>
                          <a:cs typeface="Nunito"/>
                          <a:sym typeface="Nunito"/>
                        </a:rPr>
                        <a:t>çizgili kas yapısındaki dış üretral sfinkter ve pelvik taban kas kontrolü</a:t>
                      </a:r>
                      <a:endParaRPr>
                        <a:latin typeface="Nunito"/>
                        <a:ea typeface="Nunito"/>
                        <a:cs typeface="Nunito"/>
                        <a:sym typeface="Nunito"/>
                      </a:endParaRPr>
                    </a:p>
                  </a:txBody>
                  <a:tcPr marT="91425" marB="91425" marR="91425" marL="91425"/>
                </a:tc>
              </a:tr>
              <a:tr h="814725">
                <a:tc>
                  <a:txBody>
                    <a:bodyPr/>
                    <a:lstStyle/>
                    <a:p>
                      <a:pPr indent="0" lvl="0" marL="0" rtl="0" algn="l">
                        <a:lnSpc>
                          <a:spcPct val="115000"/>
                        </a:lnSpc>
                        <a:spcBef>
                          <a:spcPts val="0"/>
                        </a:spcBef>
                        <a:spcAft>
                          <a:spcPts val="1200"/>
                        </a:spcAft>
                        <a:buNone/>
                      </a:pPr>
                      <a:r>
                        <a:rPr lang="tr">
                          <a:latin typeface="Nunito"/>
                          <a:ea typeface="Nunito"/>
                          <a:cs typeface="Nunito"/>
                          <a:sym typeface="Nunito"/>
                        </a:rPr>
                        <a:t>T11-L3 (T10-L2) , alfa ve beta reseptörler</a:t>
                      </a:r>
                      <a:endParaRPr sz="1500"/>
                    </a:p>
                  </a:txBody>
                  <a:tcPr marT="91425" marB="91425" marR="91425" marL="91425"/>
                </a:tc>
                <a:tc>
                  <a:txBody>
                    <a:bodyPr/>
                    <a:lstStyle/>
                    <a:p>
                      <a:pPr indent="0" lvl="0" marL="0" rtl="0" algn="l">
                        <a:lnSpc>
                          <a:spcPct val="115000"/>
                        </a:lnSpc>
                        <a:spcBef>
                          <a:spcPts val="0"/>
                        </a:spcBef>
                        <a:spcAft>
                          <a:spcPts val="1200"/>
                        </a:spcAft>
                        <a:buNone/>
                      </a:pPr>
                      <a:r>
                        <a:rPr lang="tr">
                          <a:latin typeface="Nunito"/>
                          <a:ea typeface="Nunito"/>
                          <a:cs typeface="Nunito"/>
                          <a:sym typeface="Nunito"/>
                        </a:rPr>
                        <a:t>S2-S4 ,</a:t>
                      </a:r>
                      <a:r>
                        <a:rPr lang="tr">
                          <a:latin typeface="Nunito"/>
                          <a:ea typeface="Nunito"/>
                          <a:cs typeface="Nunito"/>
                          <a:sym typeface="Nunito"/>
                        </a:rPr>
                        <a:t>Asetilkolin</a:t>
                      </a:r>
                      <a:endParaRPr sz="1500"/>
                    </a:p>
                  </a:txBody>
                  <a:tcPr marT="91425" marB="91425" marR="91425" marL="91425"/>
                </a:tc>
                <a:tc>
                  <a:txBody>
                    <a:bodyPr/>
                    <a:lstStyle/>
                    <a:p>
                      <a:pPr indent="0" lvl="0" marL="0" rtl="0" algn="l">
                        <a:lnSpc>
                          <a:spcPct val="115000"/>
                        </a:lnSpc>
                        <a:spcBef>
                          <a:spcPts val="0"/>
                        </a:spcBef>
                        <a:spcAft>
                          <a:spcPts val="1200"/>
                        </a:spcAft>
                        <a:buNone/>
                      </a:pPr>
                      <a:r>
                        <a:rPr lang="tr">
                          <a:latin typeface="Nunito"/>
                          <a:ea typeface="Nunito"/>
                          <a:cs typeface="Nunito"/>
                          <a:sym typeface="Nunito"/>
                        </a:rPr>
                        <a:t>S2-S4 </a:t>
                      </a:r>
                      <a:endParaRPr sz="1500"/>
                    </a:p>
                  </a:txBody>
                  <a:tcPr marT="91425" marB="91425" marR="91425" marL="91425"/>
                </a:tc>
              </a:tr>
              <a:tr h="530200">
                <a:tc>
                  <a:txBody>
                    <a:bodyPr/>
                    <a:lstStyle/>
                    <a:p>
                      <a:pPr indent="0" lvl="0" marL="0" rtl="0" algn="l">
                        <a:spcBef>
                          <a:spcPts val="0"/>
                        </a:spcBef>
                        <a:spcAft>
                          <a:spcPts val="0"/>
                        </a:spcAft>
                        <a:buNone/>
                      </a:pPr>
                      <a:r>
                        <a:rPr lang="tr" sz="1500"/>
                        <a:t>hipogastrik sinir</a:t>
                      </a:r>
                      <a:endParaRPr sz="1500"/>
                    </a:p>
                  </a:txBody>
                  <a:tcPr marT="91425" marB="91425" marR="91425" marL="91425"/>
                </a:tc>
                <a:tc>
                  <a:txBody>
                    <a:bodyPr/>
                    <a:lstStyle/>
                    <a:p>
                      <a:pPr indent="0" lvl="0" marL="0" rtl="0" algn="l">
                        <a:lnSpc>
                          <a:spcPct val="115000"/>
                        </a:lnSpc>
                        <a:spcBef>
                          <a:spcPts val="0"/>
                        </a:spcBef>
                        <a:spcAft>
                          <a:spcPts val="1200"/>
                        </a:spcAft>
                        <a:buNone/>
                      </a:pPr>
                      <a:r>
                        <a:rPr lang="tr">
                          <a:solidFill>
                            <a:schemeClr val="dk2"/>
                          </a:solidFill>
                          <a:latin typeface="Nunito"/>
                          <a:ea typeface="Nunito"/>
                          <a:cs typeface="Nunito"/>
                          <a:sym typeface="Nunito"/>
                        </a:rPr>
                        <a:t> </a:t>
                      </a:r>
                      <a:r>
                        <a:rPr lang="tr">
                          <a:latin typeface="Nunito"/>
                          <a:ea typeface="Nunito"/>
                          <a:cs typeface="Nunito"/>
                          <a:sym typeface="Nunito"/>
                        </a:rPr>
                        <a:t>pelvik sinir</a:t>
                      </a:r>
                      <a:endParaRPr sz="1500"/>
                    </a:p>
                  </a:txBody>
                  <a:tcPr marT="91425" marB="91425" marR="91425" marL="91425"/>
                </a:tc>
                <a:tc>
                  <a:txBody>
                    <a:bodyPr/>
                    <a:lstStyle/>
                    <a:p>
                      <a:pPr indent="0" lvl="0" marL="0" rtl="0" algn="l">
                        <a:spcBef>
                          <a:spcPts val="0"/>
                        </a:spcBef>
                        <a:spcAft>
                          <a:spcPts val="0"/>
                        </a:spcAft>
                        <a:buNone/>
                      </a:pPr>
                      <a:r>
                        <a:rPr lang="tr" sz="1500"/>
                        <a:t>pudendal sinir</a:t>
                      </a:r>
                      <a:endParaRPr sz="1500"/>
                    </a:p>
                  </a:txBody>
                  <a:tcPr marT="91425" marB="91425" marR="91425" marL="91425"/>
                </a:tc>
              </a:tr>
            </a:tbl>
          </a:graphicData>
        </a:graphic>
      </p:graphicFrame>
      <p:sp>
        <p:nvSpPr>
          <p:cNvPr id="337" name="Google Shape;337;p22"/>
          <p:cNvSpPr txBox="1"/>
          <p:nvPr/>
        </p:nvSpPr>
        <p:spPr>
          <a:xfrm>
            <a:off x="1337700" y="700775"/>
            <a:ext cx="6468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tr" sz="2800">
                <a:solidFill>
                  <a:schemeClr val="dk2"/>
                </a:solidFill>
                <a:latin typeface="Maven Pro"/>
                <a:ea typeface="Maven Pro"/>
                <a:cs typeface="Maven Pro"/>
                <a:sym typeface="Maven Pro"/>
              </a:rPr>
              <a:t>İşeme Nörofizyolojisi</a:t>
            </a:r>
            <a:endParaRPr>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23"/>
          <p:cNvPicPr preferRelativeResize="0"/>
          <p:nvPr/>
        </p:nvPicPr>
        <p:blipFill>
          <a:blip r:embed="rId3">
            <a:alphaModFix/>
          </a:blip>
          <a:stretch>
            <a:fillRect/>
          </a:stretch>
        </p:blipFill>
        <p:spPr>
          <a:xfrm>
            <a:off x="1535530" y="104150"/>
            <a:ext cx="607294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24"/>
          <p:cNvPicPr preferRelativeResize="0"/>
          <p:nvPr/>
        </p:nvPicPr>
        <p:blipFill>
          <a:blip r:embed="rId3">
            <a:alphaModFix/>
          </a:blip>
          <a:stretch>
            <a:fillRect/>
          </a:stretch>
        </p:blipFill>
        <p:spPr>
          <a:xfrm>
            <a:off x="1409382" y="65125"/>
            <a:ext cx="661173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25"/>
          <p:cNvPicPr preferRelativeResize="0"/>
          <p:nvPr/>
        </p:nvPicPr>
        <p:blipFill>
          <a:blip r:embed="rId3">
            <a:alphaModFix/>
          </a:blip>
          <a:stretch>
            <a:fillRect/>
          </a:stretch>
        </p:blipFill>
        <p:spPr>
          <a:xfrm>
            <a:off x="951803" y="0"/>
            <a:ext cx="724039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Yaşa Bağlı Değişiklikler</a:t>
            </a:r>
            <a:endParaRPr/>
          </a:p>
        </p:txBody>
      </p:sp>
      <p:sp>
        <p:nvSpPr>
          <p:cNvPr id="358" name="Google Shape;358;p26"/>
          <p:cNvSpPr txBox="1"/>
          <p:nvPr>
            <p:ph idx="1" type="body"/>
          </p:nvPr>
        </p:nvSpPr>
        <p:spPr>
          <a:xfrm>
            <a:off x="707725" y="1207800"/>
            <a:ext cx="7030500" cy="3935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tr" sz="1500"/>
              <a:t>1. İstemsiz mesane kontraksiyonu (detrüsör hiperaktivitesi)</a:t>
            </a:r>
            <a:endParaRPr sz="1500"/>
          </a:p>
          <a:p>
            <a:pPr indent="0" lvl="0" marL="0" rtl="0" algn="l">
              <a:spcBef>
                <a:spcPts val="1200"/>
              </a:spcBef>
              <a:spcAft>
                <a:spcPts val="0"/>
              </a:spcAft>
              <a:buNone/>
            </a:pPr>
            <a:r>
              <a:rPr lang="tr" sz="1500"/>
              <a:t> sıklığı artar.</a:t>
            </a:r>
            <a:endParaRPr sz="1500"/>
          </a:p>
          <a:p>
            <a:pPr indent="0" lvl="0" marL="0" rtl="0" algn="l">
              <a:spcBef>
                <a:spcPts val="1200"/>
              </a:spcBef>
              <a:spcAft>
                <a:spcPts val="0"/>
              </a:spcAft>
              <a:buNone/>
            </a:pPr>
            <a:r>
              <a:rPr lang="tr" sz="1500"/>
              <a:t> 2. Mesane kapasitesi azalır. </a:t>
            </a:r>
            <a:endParaRPr sz="1500"/>
          </a:p>
          <a:p>
            <a:pPr indent="0" lvl="0" marL="0" rtl="0" algn="l">
              <a:spcBef>
                <a:spcPts val="1200"/>
              </a:spcBef>
              <a:spcAft>
                <a:spcPts val="0"/>
              </a:spcAft>
              <a:buNone/>
            </a:pPr>
            <a:r>
              <a:rPr lang="tr" sz="1500"/>
              <a:t>3. Üretral basınç azalır. </a:t>
            </a:r>
            <a:endParaRPr sz="1500"/>
          </a:p>
          <a:p>
            <a:pPr indent="0" lvl="0" marL="0" rtl="0" algn="l">
              <a:spcBef>
                <a:spcPts val="1200"/>
              </a:spcBef>
              <a:spcAft>
                <a:spcPts val="0"/>
              </a:spcAft>
              <a:buNone/>
            </a:pPr>
            <a:r>
              <a:rPr lang="tr" sz="1500"/>
              <a:t>4. Mesane kontraktilitesi azalır (rezidüel idrar miktarı artar). </a:t>
            </a:r>
            <a:endParaRPr sz="1500"/>
          </a:p>
          <a:p>
            <a:pPr indent="0" lvl="0" marL="0" rtl="0" algn="l">
              <a:spcBef>
                <a:spcPts val="1200"/>
              </a:spcBef>
              <a:spcAft>
                <a:spcPts val="0"/>
              </a:spcAft>
              <a:buNone/>
            </a:pPr>
            <a:r>
              <a:rPr lang="tr" sz="1500"/>
              <a:t>5. Yaşlılar sıvı hacminin büyük oranını günün daha ileri zamanlarında atarlar. Noktüri insidansı artar.</a:t>
            </a:r>
            <a:endParaRPr sz="1500"/>
          </a:p>
          <a:p>
            <a:pPr indent="0" lvl="0" marL="0" rtl="0" algn="l">
              <a:spcBef>
                <a:spcPts val="1200"/>
              </a:spcBef>
              <a:spcAft>
                <a:spcPts val="0"/>
              </a:spcAft>
              <a:buNone/>
            </a:pPr>
            <a:r>
              <a:rPr lang="tr" sz="1500"/>
              <a:t>6. Kadınlarda menapozal östrojen azalması, ürogenital atrofiye ve internal üretral sfinkterdeki reseptörlerin hassasiyetinde azalmaya neden olur. </a:t>
            </a:r>
            <a:endParaRPr sz="1500"/>
          </a:p>
          <a:p>
            <a:pPr indent="0" lvl="0" marL="0" rtl="0" algn="l">
              <a:spcBef>
                <a:spcPts val="1200"/>
              </a:spcBef>
              <a:spcAft>
                <a:spcPts val="1200"/>
              </a:spcAft>
              <a:buNone/>
            </a:pPr>
            <a:r>
              <a:rPr lang="tr" sz="1500"/>
              <a:t>7. Erkeklerde prostat bezinin hiperplazisi üretral direncin artmasına ve değişen derecelerde üretral obstrüksiyona yol açabilir. </a:t>
            </a:r>
            <a:endParaRPr sz="1500"/>
          </a:p>
        </p:txBody>
      </p:sp>
      <p:pic>
        <p:nvPicPr>
          <p:cNvPr id="359" name="Google Shape;359;p26"/>
          <p:cNvPicPr preferRelativeResize="0"/>
          <p:nvPr/>
        </p:nvPicPr>
        <p:blipFill>
          <a:blip r:embed="rId3">
            <a:alphaModFix/>
          </a:blip>
          <a:stretch>
            <a:fillRect/>
          </a:stretch>
        </p:blipFill>
        <p:spPr>
          <a:xfrm>
            <a:off x="6435500" y="153800"/>
            <a:ext cx="2919525" cy="2300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Üriner Kontinans Mekanizmaları</a:t>
            </a:r>
            <a:endParaRPr/>
          </a:p>
        </p:txBody>
      </p:sp>
      <p:sp>
        <p:nvSpPr>
          <p:cNvPr id="365" name="Google Shape;365;p2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rgbClr val="000000"/>
              </a:buClr>
              <a:buSzPts val="1700"/>
              <a:buChar char="●"/>
            </a:pPr>
            <a:r>
              <a:rPr lang="tr" sz="1700">
                <a:solidFill>
                  <a:srgbClr val="000000"/>
                </a:solidFill>
              </a:rPr>
              <a:t>İdrar kontinansının sağlanması için normal fonksiyon gören bir merkezi sinir sistemi (MSS), periferik sinir sistemi (PSS), mesane duvar yapısı, detrusor kası, üretra, sağlam periüretral ve pelvik taban kas yapısı bulunması gerekmektedir.</a:t>
            </a:r>
            <a:endParaRPr sz="1700">
              <a:solidFill>
                <a:srgbClr val="000000"/>
              </a:solidFill>
            </a:endParaRPr>
          </a:p>
          <a:p>
            <a:pPr indent="0" lvl="0" marL="0" rtl="0" algn="l">
              <a:spcBef>
                <a:spcPts val="1200"/>
              </a:spcBef>
              <a:spcAft>
                <a:spcPts val="0"/>
              </a:spcAft>
              <a:buNone/>
            </a:pPr>
            <a:r>
              <a:t/>
            </a:r>
            <a:endParaRPr>
              <a:solidFill>
                <a:srgbClr val="000000"/>
              </a:solidFill>
            </a:endParaRPr>
          </a:p>
          <a:p>
            <a:pPr indent="-336550" lvl="0" marL="457200" rtl="0" algn="l">
              <a:spcBef>
                <a:spcPts val="1200"/>
              </a:spcBef>
              <a:spcAft>
                <a:spcPts val="0"/>
              </a:spcAft>
              <a:buClr>
                <a:srgbClr val="000000"/>
              </a:buClr>
              <a:buSzPts val="1700"/>
              <a:buChar char="●"/>
            </a:pPr>
            <a:r>
              <a:rPr lang="tr" sz="1700">
                <a:solidFill>
                  <a:srgbClr val="000000"/>
                </a:solidFill>
              </a:rPr>
              <a:t> Kontinans tüm bu parametrelerin koordine olarak çalışması ile sağlanan kompleks bir fonksiyondur .</a:t>
            </a:r>
            <a:endParaRPr sz="17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Üriner Kontinans Mekanizmaları</a:t>
            </a:r>
            <a:endParaRPr/>
          </a:p>
        </p:txBody>
      </p:sp>
      <p:sp>
        <p:nvSpPr>
          <p:cNvPr id="371" name="Google Shape;371;p28"/>
          <p:cNvSpPr txBox="1"/>
          <p:nvPr>
            <p:ph idx="1" type="body"/>
          </p:nvPr>
        </p:nvSpPr>
        <p:spPr>
          <a:xfrm>
            <a:off x="1199625" y="1300950"/>
            <a:ext cx="7030500" cy="2541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tr" sz="6400">
                <a:solidFill>
                  <a:srgbClr val="000000"/>
                </a:solidFill>
                <a:latin typeface="Maven Pro"/>
                <a:ea typeface="Maven Pro"/>
                <a:cs typeface="Maven Pro"/>
                <a:sym typeface="Maven Pro"/>
              </a:rPr>
              <a:t>Üriner Kontinansa Katkı Sağlayan Fonksiyonel Yapılar</a:t>
            </a:r>
            <a:endParaRPr sz="6400">
              <a:solidFill>
                <a:srgbClr val="000000"/>
              </a:solidFill>
              <a:latin typeface="Maven Pro"/>
              <a:ea typeface="Maven Pro"/>
              <a:cs typeface="Maven Pro"/>
              <a:sym typeface="Maven Pro"/>
            </a:endParaRPr>
          </a:p>
          <a:p>
            <a:pPr indent="0" lvl="0" marL="0" rtl="0" algn="l">
              <a:spcBef>
                <a:spcPts val="1200"/>
              </a:spcBef>
              <a:spcAft>
                <a:spcPts val="0"/>
              </a:spcAft>
              <a:buNone/>
            </a:pPr>
            <a:r>
              <a:rPr lang="tr" sz="6400">
                <a:solidFill>
                  <a:srgbClr val="000000"/>
                </a:solidFill>
                <a:latin typeface="Maven Pro"/>
                <a:ea typeface="Maven Pro"/>
                <a:cs typeface="Maven Pro"/>
                <a:sym typeface="Maven Pro"/>
              </a:rPr>
              <a:t>1. Mesane</a:t>
            </a:r>
            <a:endParaRPr sz="6400">
              <a:solidFill>
                <a:srgbClr val="000000"/>
              </a:solidFill>
              <a:latin typeface="Maven Pro"/>
              <a:ea typeface="Maven Pro"/>
              <a:cs typeface="Maven Pro"/>
              <a:sym typeface="Maven Pro"/>
            </a:endParaRPr>
          </a:p>
          <a:p>
            <a:pPr indent="0" lvl="0" marL="0" rtl="0" algn="l">
              <a:spcBef>
                <a:spcPts val="1200"/>
              </a:spcBef>
              <a:spcAft>
                <a:spcPts val="0"/>
              </a:spcAft>
              <a:buNone/>
            </a:pPr>
            <a:r>
              <a:rPr lang="tr" sz="6400">
                <a:solidFill>
                  <a:srgbClr val="000000"/>
                </a:solidFill>
                <a:latin typeface="Maven Pro"/>
                <a:ea typeface="Maven Pro"/>
                <a:cs typeface="Maven Pro"/>
                <a:sym typeface="Maven Pro"/>
              </a:rPr>
              <a:t>2. Üretra</a:t>
            </a:r>
            <a:endParaRPr sz="6400">
              <a:solidFill>
                <a:srgbClr val="000000"/>
              </a:solidFill>
              <a:latin typeface="Maven Pro"/>
              <a:ea typeface="Maven Pro"/>
              <a:cs typeface="Maven Pro"/>
              <a:sym typeface="Maven Pro"/>
            </a:endParaRPr>
          </a:p>
          <a:p>
            <a:pPr indent="0" lvl="0" marL="0" rtl="0" algn="l">
              <a:spcBef>
                <a:spcPts val="1200"/>
              </a:spcBef>
              <a:spcAft>
                <a:spcPts val="0"/>
              </a:spcAft>
              <a:buNone/>
            </a:pPr>
            <a:r>
              <a:rPr lang="tr" sz="6400">
                <a:solidFill>
                  <a:srgbClr val="000000"/>
                </a:solidFill>
                <a:latin typeface="Maven Pro"/>
                <a:ea typeface="Maven Pro"/>
                <a:cs typeface="Maven Pro"/>
                <a:sym typeface="Maven Pro"/>
              </a:rPr>
              <a:t>3. Pelvik Taban</a:t>
            </a:r>
            <a:endParaRPr sz="6400">
              <a:solidFill>
                <a:srgbClr val="000000"/>
              </a:solidFill>
              <a:latin typeface="Maven Pro"/>
              <a:ea typeface="Maven Pro"/>
              <a:cs typeface="Maven Pro"/>
              <a:sym typeface="Maven Pro"/>
            </a:endParaRPr>
          </a:p>
          <a:p>
            <a:pPr indent="0" lvl="0" marL="0" rtl="0" algn="l">
              <a:spcBef>
                <a:spcPts val="1200"/>
              </a:spcBef>
              <a:spcAft>
                <a:spcPts val="0"/>
              </a:spcAft>
              <a:buNone/>
            </a:pPr>
            <a:r>
              <a:t/>
            </a:r>
            <a:endParaRPr b="1" sz="2800">
              <a:latin typeface="Maven Pro"/>
              <a:ea typeface="Maven Pro"/>
              <a:cs typeface="Maven Pro"/>
              <a:sym typeface="Maven Pro"/>
            </a:endParaRPr>
          </a:p>
          <a:p>
            <a:pPr indent="0" lvl="0" marL="0" rtl="0" algn="l">
              <a:spcBef>
                <a:spcPts val="1200"/>
              </a:spcBef>
              <a:spcAft>
                <a:spcPts val="0"/>
              </a:spcAft>
              <a:buNone/>
            </a:pPr>
            <a:r>
              <a:t/>
            </a:r>
            <a:endParaRPr b="1" sz="2800">
              <a:latin typeface="Maven Pro"/>
              <a:ea typeface="Maven Pro"/>
              <a:cs typeface="Maven Pro"/>
              <a:sym typeface="Maven Pro"/>
            </a:endParaRPr>
          </a:p>
          <a:p>
            <a:pPr indent="0" lvl="0" marL="0" rtl="0" algn="l">
              <a:spcBef>
                <a:spcPts val="1200"/>
              </a:spcBef>
              <a:spcAft>
                <a:spcPts val="0"/>
              </a:spcAft>
              <a:buNone/>
            </a:pPr>
            <a:r>
              <a:t/>
            </a:r>
            <a:endParaRPr b="1" sz="2800">
              <a:latin typeface="Maven Pro"/>
              <a:ea typeface="Maven Pro"/>
              <a:cs typeface="Maven Pro"/>
              <a:sym typeface="Maven Pro"/>
            </a:endParaRPr>
          </a:p>
          <a:p>
            <a:pPr indent="0" lvl="0" marL="0" rtl="0" algn="l">
              <a:spcBef>
                <a:spcPts val="1200"/>
              </a:spcBef>
              <a:spcAft>
                <a:spcPts val="0"/>
              </a:spcAft>
              <a:buNone/>
            </a:pPr>
            <a:r>
              <a:t/>
            </a:r>
            <a:endParaRPr b="1" sz="2800">
              <a:latin typeface="Maven Pro"/>
              <a:ea typeface="Maven Pro"/>
              <a:cs typeface="Maven Pro"/>
              <a:sym typeface="Maven Pro"/>
            </a:endParaRPr>
          </a:p>
          <a:p>
            <a:pPr indent="0" lvl="0" marL="0" rtl="0" algn="l">
              <a:spcBef>
                <a:spcPts val="1200"/>
              </a:spcBef>
              <a:spcAft>
                <a:spcPts val="1200"/>
              </a:spcAft>
              <a:buNone/>
            </a:pPr>
            <a:r>
              <a:t/>
            </a:r>
            <a:endParaRPr b="1" sz="2800">
              <a:latin typeface="Maven Pro"/>
              <a:ea typeface="Maven Pro"/>
              <a:cs typeface="Maven Pro"/>
              <a:sym typeface="Maven Pro"/>
            </a:endParaRPr>
          </a:p>
        </p:txBody>
      </p:sp>
      <p:pic>
        <p:nvPicPr>
          <p:cNvPr id="372" name="Google Shape;372;p28"/>
          <p:cNvPicPr preferRelativeResize="0"/>
          <p:nvPr/>
        </p:nvPicPr>
        <p:blipFill>
          <a:blip r:embed="rId3">
            <a:alphaModFix/>
          </a:blip>
          <a:stretch>
            <a:fillRect/>
          </a:stretch>
        </p:blipFill>
        <p:spPr>
          <a:xfrm>
            <a:off x="1328725" y="2948077"/>
            <a:ext cx="6486525" cy="2195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Kadın ve Erkekte Üriner İnkontinans Etyopatogenezi</a:t>
            </a:r>
            <a:endParaRPr/>
          </a:p>
        </p:txBody>
      </p:sp>
      <p:sp>
        <p:nvSpPr>
          <p:cNvPr id="378" name="Google Shape;378;p2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b="1" i="1" lang="tr" sz="2600">
                <a:solidFill>
                  <a:srgbClr val="073763"/>
                </a:solidFill>
              </a:rPr>
              <a:t>KADINLARDA ÜRİNER İNKONTİNANS</a:t>
            </a:r>
            <a:endParaRPr b="1" i="1" sz="2600">
              <a:solidFill>
                <a:srgbClr val="073763"/>
              </a:solidFill>
            </a:endParaRPr>
          </a:p>
          <a:p>
            <a:pPr indent="0" lvl="0" marL="0" rtl="0" algn="l">
              <a:spcBef>
                <a:spcPts val="1200"/>
              </a:spcBef>
              <a:spcAft>
                <a:spcPts val="0"/>
              </a:spcAft>
              <a:buNone/>
            </a:pPr>
            <a:r>
              <a:t/>
            </a:r>
            <a:endParaRPr b="1" i="1" sz="2514">
              <a:solidFill>
                <a:srgbClr val="073763"/>
              </a:solidFill>
            </a:endParaRPr>
          </a:p>
          <a:p>
            <a:pPr indent="-328385" lvl="0" marL="457200" rtl="0" algn="l">
              <a:spcBef>
                <a:spcPts val="1200"/>
              </a:spcBef>
              <a:spcAft>
                <a:spcPts val="0"/>
              </a:spcAft>
              <a:buClr>
                <a:srgbClr val="000000"/>
              </a:buClr>
              <a:buSzPct val="100000"/>
              <a:buChar char="●"/>
            </a:pPr>
            <a:r>
              <a:rPr lang="tr" sz="2514">
                <a:solidFill>
                  <a:srgbClr val="000000"/>
                </a:solidFill>
              </a:rPr>
              <a:t>Üriner inkontinans (Üİ) kadın cinsiyeti daha fazla etkilemekte ve prevalansı %20 ile %50 arasında değişmektedir.</a:t>
            </a:r>
            <a:endParaRPr sz="2514">
              <a:solidFill>
                <a:srgbClr val="000000"/>
              </a:solidFill>
            </a:endParaRPr>
          </a:p>
          <a:p>
            <a:pPr indent="0" lvl="0" marL="0" rtl="0" algn="l">
              <a:spcBef>
                <a:spcPts val="1200"/>
              </a:spcBef>
              <a:spcAft>
                <a:spcPts val="0"/>
              </a:spcAft>
              <a:buNone/>
            </a:pPr>
            <a:r>
              <a:t/>
            </a:r>
            <a:endParaRPr sz="2085">
              <a:solidFill>
                <a:srgbClr val="000000"/>
              </a:solidFill>
            </a:endParaRPr>
          </a:p>
          <a:p>
            <a:pPr indent="-310582" lvl="0" marL="457200" rtl="0" algn="l">
              <a:spcBef>
                <a:spcPts val="1200"/>
              </a:spcBef>
              <a:spcAft>
                <a:spcPts val="0"/>
              </a:spcAft>
              <a:buClr>
                <a:srgbClr val="000000"/>
              </a:buClr>
              <a:buSzPct val="76914"/>
              <a:buChar char="●"/>
            </a:pPr>
            <a:r>
              <a:rPr lang="tr" sz="2685">
                <a:solidFill>
                  <a:srgbClr val="000000"/>
                </a:solidFill>
              </a:rPr>
              <a:t>Görülme sıklığı her ne kadar yaşla birlikte artsa da, inkontinansı yaşlanmanın doğal bir sonucu olarak görmek hata olur.</a:t>
            </a:r>
            <a:endParaRPr sz="1585">
              <a:solidFill>
                <a:srgbClr val="000000"/>
              </a:solidFill>
            </a:endParaRPr>
          </a:p>
        </p:txBody>
      </p:sp>
      <p:pic>
        <p:nvPicPr>
          <p:cNvPr id="379" name="Google Shape;379;p29"/>
          <p:cNvPicPr preferRelativeResize="0"/>
          <p:nvPr/>
        </p:nvPicPr>
        <p:blipFill>
          <a:blip r:embed="rId3">
            <a:alphaModFix/>
          </a:blip>
          <a:stretch>
            <a:fillRect/>
          </a:stretch>
        </p:blipFill>
        <p:spPr>
          <a:xfrm>
            <a:off x="7124525" y="327600"/>
            <a:ext cx="1952625" cy="2190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i="1" lang="tr" sz="1800">
                <a:solidFill>
                  <a:srgbClr val="073763"/>
                </a:solidFill>
                <a:latin typeface="Nunito"/>
                <a:ea typeface="Nunito"/>
                <a:cs typeface="Nunito"/>
                <a:sym typeface="Nunito"/>
              </a:rPr>
              <a:t>KADINLARDA ÜRİNER İNKONTİNANS</a:t>
            </a:r>
            <a:endParaRPr/>
          </a:p>
        </p:txBody>
      </p:sp>
      <p:sp>
        <p:nvSpPr>
          <p:cNvPr id="385" name="Google Shape;385;p30"/>
          <p:cNvSpPr txBox="1"/>
          <p:nvPr>
            <p:ph idx="1" type="body"/>
          </p:nvPr>
        </p:nvSpPr>
        <p:spPr>
          <a:xfrm>
            <a:off x="1355900" y="1239825"/>
            <a:ext cx="7030500" cy="3635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tr" sz="2040">
                <a:solidFill>
                  <a:srgbClr val="073763"/>
                </a:solidFill>
              </a:rPr>
              <a:t>Üriner inkontinansın etyopatogenezinde rol oynayan faktörler aşağıda sıralanmıştır:</a:t>
            </a:r>
            <a:endParaRPr sz="2040">
              <a:solidFill>
                <a:srgbClr val="073763"/>
              </a:solidFill>
            </a:endParaRPr>
          </a:p>
          <a:p>
            <a:pPr indent="-336939" lvl="0" marL="457200" rtl="0" algn="l">
              <a:spcBef>
                <a:spcPts val="1200"/>
              </a:spcBef>
              <a:spcAft>
                <a:spcPts val="0"/>
              </a:spcAft>
              <a:buClr>
                <a:srgbClr val="073763"/>
              </a:buClr>
              <a:buSzPct val="100000"/>
              <a:buChar char="●"/>
            </a:pPr>
            <a:r>
              <a:rPr lang="tr" sz="2201">
                <a:solidFill>
                  <a:srgbClr val="073763"/>
                </a:solidFill>
              </a:rPr>
              <a:t>Yaş</a:t>
            </a:r>
            <a:endParaRPr sz="2201">
              <a:solidFill>
                <a:srgbClr val="073763"/>
              </a:solidFill>
            </a:endParaRPr>
          </a:p>
          <a:p>
            <a:pPr indent="-336939" lvl="0" marL="457200" rtl="0" algn="l">
              <a:spcBef>
                <a:spcPts val="0"/>
              </a:spcBef>
              <a:spcAft>
                <a:spcPts val="0"/>
              </a:spcAft>
              <a:buClr>
                <a:srgbClr val="1C4587"/>
              </a:buClr>
              <a:buSzPct val="100000"/>
              <a:buChar char="●"/>
            </a:pPr>
            <a:r>
              <a:rPr lang="tr" sz="2201">
                <a:solidFill>
                  <a:srgbClr val="073763"/>
                </a:solidFill>
              </a:rPr>
              <a:t>Gebelik: </a:t>
            </a:r>
            <a:r>
              <a:rPr lang="tr" sz="2201"/>
              <a:t>Gebeliğin son trimesterinde fizyolojik değişikliklerin etkisiyle idrar kaçırma görülebilir ancak bunlar sıklıkla doğumdan sonra düzelmektedir.Doğum sonrası doku yaralanmaları üriner inkontinansa zemin hazırlayabilir.</a:t>
            </a:r>
            <a:endParaRPr sz="2201"/>
          </a:p>
          <a:p>
            <a:pPr indent="-336939" lvl="0" marL="457200" rtl="0" algn="l">
              <a:spcBef>
                <a:spcPts val="0"/>
              </a:spcBef>
              <a:spcAft>
                <a:spcPts val="0"/>
              </a:spcAft>
              <a:buClr>
                <a:srgbClr val="1C4587"/>
              </a:buClr>
              <a:buSzPct val="100000"/>
              <a:buChar char="●"/>
            </a:pPr>
            <a:r>
              <a:rPr lang="tr" sz="2201">
                <a:solidFill>
                  <a:srgbClr val="073763"/>
                </a:solidFill>
              </a:rPr>
              <a:t>Östrojen eksikliği: </a:t>
            </a:r>
            <a:r>
              <a:rPr lang="tr" sz="2201">
                <a:solidFill>
                  <a:srgbClr val="000000"/>
                </a:solidFill>
              </a:rPr>
              <a:t>Menapoz ile ortaya çıkan endokrin değişiklikler  pelvik taban kas ve bağ dokularını etkileyebilir.</a:t>
            </a:r>
            <a:endParaRPr sz="2201">
              <a:solidFill>
                <a:srgbClr val="000000"/>
              </a:solidFill>
            </a:endParaRPr>
          </a:p>
          <a:p>
            <a:pPr indent="-336939" lvl="0" marL="457200" rtl="0" algn="l">
              <a:spcBef>
                <a:spcPts val="0"/>
              </a:spcBef>
              <a:spcAft>
                <a:spcPts val="0"/>
              </a:spcAft>
              <a:buClr>
                <a:srgbClr val="1C4587"/>
              </a:buClr>
              <a:buSzPct val="100000"/>
              <a:buChar char="●"/>
            </a:pPr>
            <a:r>
              <a:rPr lang="tr" sz="2201">
                <a:solidFill>
                  <a:srgbClr val="1C4587"/>
                </a:solidFill>
              </a:rPr>
              <a:t>Obezite: </a:t>
            </a:r>
            <a:r>
              <a:rPr lang="tr" sz="2201">
                <a:solidFill>
                  <a:srgbClr val="000000"/>
                </a:solidFill>
              </a:rPr>
              <a:t>Obezite ile birlikte pelvik tabana binen yük artar, pelvik taban adele ve bağ dokularında gevşemeye neden olur.Kilo kaybı ile semptomların azalması ya da kaybolması obezitenin önemini ortaya koymaktadır.</a:t>
            </a:r>
            <a:endParaRPr sz="2201">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i="1" lang="tr" sz="1800">
                <a:solidFill>
                  <a:srgbClr val="073763"/>
                </a:solidFill>
                <a:latin typeface="Nunito"/>
                <a:ea typeface="Nunito"/>
                <a:cs typeface="Nunito"/>
                <a:sym typeface="Nunito"/>
              </a:rPr>
              <a:t>KADINLARDA ÜRİNER İNKONTİNANS</a:t>
            </a:r>
            <a:endParaRPr/>
          </a:p>
        </p:txBody>
      </p:sp>
      <p:sp>
        <p:nvSpPr>
          <p:cNvPr id="391" name="Google Shape;391;p31"/>
          <p:cNvSpPr txBox="1"/>
          <p:nvPr>
            <p:ph idx="1" type="body"/>
          </p:nvPr>
        </p:nvSpPr>
        <p:spPr>
          <a:xfrm>
            <a:off x="1303800" y="1677800"/>
            <a:ext cx="7030500" cy="3179400"/>
          </a:xfrm>
          <a:prstGeom prst="rect">
            <a:avLst/>
          </a:prstGeom>
        </p:spPr>
        <p:txBody>
          <a:bodyPr anchorCtr="0" anchor="t" bIns="91425" lIns="91425" spcFirstLastPara="1" rIns="91425" wrap="square" tIns="91425">
            <a:normAutofit fontScale="70000" lnSpcReduction="10000"/>
          </a:bodyPr>
          <a:lstStyle/>
          <a:p>
            <a:pPr indent="-362293" lvl="0" marL="457200" rtl="0" algn="l">
              <a:spcBef>
                <a:spcPts val="0"/>
              </a:spcBef>
              <a:spcAft>
                <a:spcPts val="0"/>
              </a:spcAft>
              <a:buClr>
                <a:srgbClr val="073763"/>
              </a:buClr>
              <a:buSzPct val="100000"/>
              <a:buChar char="●"/>
            </a:pPr>
            <a:r>
              <a:rPr lang="tr" sz="3007">
                <a:solidFill>
                  <a:srgbClr val="073763"/>
                </a:solidFill>
              </a:rPr>
              <a:t>Sigara,kabızlık, pelvik organ prolapsusu,fekal inkontinans</a:t>
            </a:r>
            <a:endParaRPr sz="3007">
              <a:solidFill>
                <a:srgbClr val="073763"/>
              </a:solidFill>
            </a:endParaRPr>
          </a:p>
          <a:p>
            <a:pPr indent="-362293" lvl="0" marL="457200" rtl="0" algn="l">
              <a:spcBef>
                <a:spcPts val="0"/>
              </a:spcBef>
              <a:spcAft>
                <a:spcPts val="0"/>
              </a:spcAft>
              <a:buClr>
                <a:srgbClr val="073763"/>
              </a:buClr>
              <a:buSzPct val="100000"/>
              <a:buChar char="●"/>
            </a:pPr>
            <a:r>
              <a:rPr lang="tr" sz="3007">
                <a:solidFill>
                  <a:srgbClr val="073763"/>
                </a:solidFill>
              </a:rPr>
              <a:t>Fizik aktivite: </a:t>
            </a:r>
            <a:r>
              <a:rPr lang="tr" sz="3007">
                <a:solidFill>
                  <a:srgbClr val="000000"/>
                </a:solidFill>
              </a:rPr>
              <a:t>uzun süreli ağır egzersizler artan karın içi basıncı nedeniyle pelvik taban desteğini zayıflatabilir.</a:t>
            </a:r>
            <a:endParaRPr sz="3007">
              <a:solidFill>
                <a:srgbClr val="000000"/>
              </a:solidFill>
            </a:endParaRPr>
          </a:p>
          <a:p>
            <a:pPr indent="-362293" lvl="0" marL="457200" rtl="0" algn="l">
              <a:spcBef>
                <a:spcPts val="0"/>
              </a:spcBef>
              <a:spcAft>
                <a:spcPts val="0"/>
              </a:spcAft>
              <a:buClr>
                <a:srgbClr val="073763"/>
              </a:buClr>
              <a:buSzPct val="100000"/>
              <a:buChar char="●"/>
            </a:pPr>
            <a:r>
              <a:rPr lang="tr" sz="3007">
                <a:solidFill>
                  <a:srgbClr val="073763"/>
                </a:solidFill>
              </a:rPr>
              <a:t>Diabetes mellitus</a:t>
            </a:r>
            <a:endParaRPr sz="3007">
              <a:solidFill>
                <a:srgbClr val="073763"/>
              </a:solidFill>
            </a:endParaRPr>
          </a:p>
          <a:p>
            <a:pPr indent="-362293" lvl="0" marL="457200" rtl="0" algn="l">
              <a:spcBef>
                <a:spcPts val="0"/>
              </a:spcBef>
              <a:spcAft>
                <a:spcPts val="0"/>
              </a:spcAft>
              <a:buClr>
                <a:srgbClr val="073763"/>
              </a:buClr>
              <a:buSzPct val="100000"/>
              <a:buChar char="●"/>
            </a:pPr>
            <a:r>
              <a:rPr lang="tr" sz="3007">
                <a:solidFill>
                  <a:srgbClr val="073763"/>
                </a:solidFill>
              </a:rPr>
              <a:t>Pelvik cerrahi</a:t>
            </a:r>
            <a:endParaRPr sz="3007">
              <a:solidFill>
                <a:srgbClr val="073763"/>
              </a:solidFill>
            </a:endParaRPr>
          </a:p>
          <a:p>
            <a:pPr indent="-362293" lvl="0" marL="457200" rtl="0" algn="l">
              <a:spcBef>
                <a:spcPts val="0"/>
              </a:spcBef>
              <a:spcAft>
                <a:spcPts val="0"/>
              </a:spcAft>
              <a:buClr>
                <a:srgbClr val="073763"/>
              </a:buClr>
              <a:buSzPct val="100000"/>
              <a:buChar char="●"/>
            </a:pPr>
            <a:r>
              <a:rPr lang="tr" sz="3007">
                <a:solidFill>
                  <a:srgbClr val="073763"/>
                </a:solidFill>
              </a:rPr>
              <a:t>Demans ve kognitif bozukluklar</a:t>
            </a:r>
            <a:endParaRPr sz="3007">
              <a:solidFill>
                <a:srgbClr val="073763"/>
              </a:solidFill>
            </a:endParaRPr>
          </a:p>
          <a:p>
            <a:pPr indent="0" lvl="0" marL="914400" rtl="0" algn="l">
              <a:spcBef>
                <a:spcPts val="1200"/>
              </a:spcBef>
              <a:spcAft>
                <a:spcPts val="1200"/>
              </a:spcAft>
              <a:buNone/>
            </a:pPr>
            <a:r>
              <a:t/>
            </a:r>
            <a:endParaRPr>
              <a:solidFill>
                <a:srgbClr val="07376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62015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AMAÇ</a:t>
            </a:r>
            <a:endParaRPr/>
          </a:p>
        </p:txBody>
      </p:sp>
      <p:sp>
        <p:nvSpPr>
          <p:cNvPr id="284" name="Google Shape;284;p14"/>
          <p:cNvSpPr txBox="1"/>
          <p:nvPr>
            <p:ph idx="1" type="body"/>
          </p:nvPr>
        </p:nvSpPr>
        <p:spPr>
          <a:xfrm>
            <a:off x="1213950" y="1776700"/>
            <a:ext cx="7030500" cy="25416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400"/>
              </a:spcBef>
              <a:spcAft>
                <a:spcPts val="0"/>
              </a:spcAft>
              <a:buSzPts val="1900"/>
              <a:buChar char="●"/>
            </a:pPr>
            <a:r>
              <a:rPr lang="tr" sz="1700">
                <a:solidFill>
                  <a:srgbClr val="000000"/>
                </a:solidFill>
                <a:latin typeface="Verdana"/>
                <a:ea typeface="Verdana"/>
                <a:cs typeface="Verdana"/>
                <a:sym typeface="Verdana"/>
              </a:rPr>
              <a:t> </a:t>
            </a:r>
            <a:r>
              <a:rPr lang="tr" sz="1500">
                <a:solidFill>
                  <a:srgbClr val="000000"/>
                </a:solidFill>
                <a:latin typeface="Verdana"/>
                <a:ea typeface="Verdana"/>
                <a:cs typeface="Verdana"/>
                <a:sym typeface="Verdana"/>
              </a:rPr>
              <a:t>Üriner inkontinans ve üriner inkontinanslı hastanın yönetimiyle ilgili bilgi vermek</a:t>
            </a:r>
            <a:endParaRPr sz="1500">
              <a:solidFill>
                <a:srgbClr val="000000"/>
              </a:solidFill>
              <a:latin typeface="Verdana"/>
              <a:ea typeface="Verdana"/>
              <a:cs typeface="Verdana"/>
              <a:sym typeface="Verdana"/>
            </a:endParaRPr>
          </a:p>
          <a:p>
            <a:pPr indent="0" lvl="0" marL="457200" rtl="0" algn="l">
              <a:lnSpc>
                <a:spcPct val="150000"/>
              </a:lnSpc>
              <a:spcBef>
                <a:spcPts val="600"/>
              </a:spcBef>
              <a:spcAft>
                <a:spcPts val="0"/>
              </a:spcAft>
              <a:buNone/>
            </a:pPr>
            <a:r>
              <a:t/>
            </a:r>
            <a:endParaRPr sz="1700">
              <a:solidFill>
                <a:srgbClr val="000000"/>
              </a:solidFill>
              <a:latin typeface="Verdana"/>
              <a:ea typeface="Verdana"/>
              <a:cs typeface="Verdana"/>
              <a:sym typeface="Verdana"/>
            </a:endParaRPr>
          </a:p>
          <a:p>
            <a:pPr indent="0" lvl="0" marL="457200" rtl="0" algn="l">
              <a:spcBef>
                <a:spcPts val="600"/>
              </a:spcBef>
              <a:spcAft>
                <a:spcPts val="1200"/>
              </a:spcAft>
              <a:buNone/>
            </a:pPr>
            <a:r>
              <a:t/>
            </a:r>
            <a:endParaRPr/>
          </a:p>
        </p:txBody>
      </p:sp>
      <p:pic>
        <p:nvPicPr>
          <p:cNvPr id="285" name="Google Shape;285;p14"/>
          <p:cNvPicPr preferRelativeResize="0"/>
          <p:nvPr/>
        </p:nvPicPr>
        <p:blipFill>
          <a:blip r:embed="rId3">
            <a:alphaModFix/>
          </a:blip>
          <a:stretch>
            <a:fillRect/>
          </a:stretch>
        </p:blipFill>
        <p:spPr>
          <a:xfrm>
            <a:off x="6184725" y="2841250"/>
            <a:ext cx="3048876" cy="2122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2"/>
          <p:cNvSpPr txBox="1"/>
          <p:nvPr>
            <p:ph type="title"/>
          </p:nvPr>
        </p:nvSpPr>
        <p:spPr>
          <a:xfrm>
            <a:off x="1303800" y="665950"/>
            <a:ext cx="7030500" cy="999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i="1" lang="tr" sz="1800">
                <a:solidFill>
                  <a:srgbClr val="073763"/>
                </a:solidFill>
                <a:latin typeface="Nunito"/>
                <a:ea typeface="Nunito"/>
                <a:cs typeface="Nunito"/>
                <a:sym typeface="Nunito"/>
              </a:rPr>
              <a:t>ERKEKLERDE </a:t>
            </a:r>
            <a:r>
              <a:rPr i="1" lang="tr" sz="1800">
                <a:solidFill>
                  <a:srgbClr val="073763"/>
                </a:solidFill>
                <a:latin typeface="Nunito"/>
                <a:ea typeface="Nunito"/>
                <a:cs typeface="Nunito"/>
                <a:sym typeface="Nunito"/>
              </a:rPr>
              <a:t>ÜRİNER İNKONTİNANS</a:t>
            </a:r>
            <a:endParaRPr i="1" sz="1700">
              <a:solidFill>
                <a:srgbClr val="073763"/>
              </a:solidFill>
            </a:endParaRPr>
          </a:p>
        </p:txBody>
      </p:sp>
      <p:sp>
        <p:nvSpPr>
          <p:cNvPr id="397" name="Google Shape;397;p32"/>
          <p:cNvSpPr txBox="1"/>
          <p:nvPr>
            <p:ph idx="1" type="body"/>
          </p:nvPr>
        </p:nvSpPr>
        <p:spPr>
          <a:xfrm>
            <a:off x="685450" y="1939125"/>
            <a:ext cx="7030500" cy="25416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rgbClr val="000000"/>
              </a:buClr>
              <a:buSzPts val="2200"/>
              <a:buChar char="●"/>
            </a:pPr>
            <a:r>
              <a:rPr lang="tr" sz="2200">
                <a:solidFill>
                  <a:srgbClr val="000000"/>
                </a:solidFill>
              </a:rPr>
              <a:t>Anatomik ve patofizyolojik farklılıklar nedeniyle erkeklerde inkontinans prevelansı kadınlardakinin yarısı kadardır.</a:t>
            </a:r>
            <a:endParaRPr sz="2200">
              <a:solidFill>
                <a:srgbClr val="000000"/>
              </a:solidFill>
            </a:endParaRPr>
          </a:p>
          <a:p>
            <a:pPr indent="0" lvl="0" marL="457200" rtl="0" algn="l">
              <a:spcBef>
                <a:spcPts val="1200"/>
              </a:spcBef>
              <a:spcAft>
                <a:spcPts val="1200"/>
              </a:spcAft>
              <a:buNone/>
            </a:pPr>
            <a:r>
              <a:t/>
            </a:r>
            <a:endParaRPr sz="1700">
              <a:solidFill>
                <a:srgbClr val="000000"/>
              </a:solidFill>
            </a:endParaRPr>
          </a:p>
        </p:txBody>
      </p:sp>
      <p:pic>
        <p:nvPicPr>
          <p:cNvPr id="398" name="Google Shape;398;p32"/>
          <p:cNvPicPr preferRelativeResize="0"/>
          <p:nvPr/>
        </p:nvPicPr>
        <p:blipFill>
          <a:blip r:embed="rId3">
            <a:alphaModFix/>
          </a:blip>
          <a:stretch>
            <a:fillRect/>
          </a:stretch>
        </p:blipFill>
        <p:spPr>
          <a:xfrm>
            <a:off x="7715950" y="492000"/>
            <a:ext cx="1308975" cy="2390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i="1" lang="tr" sz="1800">
                <a:solidFill>
                  <a:srgbClr val="073763"/>
                </a:solidFill>
                <a:latin typeface="Nunito"/>
                <a:ea typeface="Nunito"/>
                <a:cs typeface="Nunito"/>
                <a:sym typeface="Nunito"/>
              </a:rPr>
              <a:t>ERKEKLERDE ÜRİNER İNKONTİNANS</a:t>
            </a:r>
            <a:endParaRPr/>
          </a:p>
        </p:txBody>
      </p:sp>
      <p:sp>
        <p:nvSpPr>
          <p:cNvPr id="404" name="Google Shape;404;p33"/>
          <p:cNvSpPr txBox="1"/>
          <p:nvPr>
            <p:ph idx="1" type="body"/>
          </p:nvPr>
        </p:nvSpPr>
        <p:spPr>
          <a:xfrm>
            <a:off x="1303800" y="1161225"/>
            <a:ext cx="7030500" cy="36621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Clr>
                <a:srgbClr val="000000"/>
              </a:buClr>
              <a:buSzPts val="1800"/>
              <a:buChar char="●"/>
            </a:pPr>
            <a:r>
              <a:rPr lang="tr" sz="1800">
                <a:solidFill>
                  <a:srgbClr val="000000"/>
                </a:solidFill>
              </a:rPr>
              <a:t>Yaşlanma / Alt üriner sistem semptomlarının varlığı</a:t>
            </a:r>
            <a:endParaRPr sz="1800">
              <a:solidFill>
                <a:srgbClr val="000000"/>
              </a:solidFill>
            </a:endParaRPr>
          </a:p>
          <a:p>
            <a:pPr indent="-342900" lvl="0" marL="457200" rtl="0" algn="l">
              <a:lnSpc>
                <a:spcPct val="95000"/>
              </a:lnSpc>
              <a:spcBef>
                <a:spcPts val="0"/>
              </a:spcBef>
              <a:spcAft>
                <a:spcPts val="0"/>
              </a:spcAft>
              <a:buClr>
                <a:srgbClr val="000000"/>
              </a:buClr>
              <a:buSzPts val="1800"/>
              <a:buChar char="●"/>
            </a:pPr>
            <a:r>
              <a:rPr lang="tr" sz="1800">
                <a:solidFill>
                  <a:srgbClr val="000000"/>
                </a:solidFill>
              </a:rPr>
              <a:t>Mesane aşırı distansiyonu</a:t>
            </a:r>
            <a:endParaRPr sz="1800">
              <a:solidFill>
                <a:srgbClr val="000000"/>
              </a:solidFill>
            </a:endParaRPr>
          </a:p>
          <a:p>
            <a:pPr indent="-342900" lvl="0" marL="457200" rtl="0" algn="l">
              <a:lnSpc>
                <a:spcPct val="95000"/>
              </a:lnSpc>
              <a:spcBef>
                <a:spcPts val="0"/>
              </a:spcBef>
              <a:spcAft>
                <a:spcPts val="0"/>
              </a:spcAft>
              <a:buClr>
                <a:srgbClr val="000000"/>
              </a:buClr>
              <a:buSzPts val="1800"/>
              <a:buChar char="●"/>
            </a:pPr>
            <a:r>
              <a:rPr lang="tr" sz="1800">
                <a:solidFill>
                  <a:srgbClr val="000000"/>
                </a:solidFill>
              </a:rPr>
              <a:t>Benign prostat hiperplazisi ve üretral darlık </a:t>
            </a:r>
            <a:endParaRPr sz="1800">
              <a:solidFill>
                <a:srgbClr val="000000"/>
              </a:solidFill>
            </a:endParaRPr>
          </a:p>
          <a:p>
            <a:pPr indent="-342900" lvl="0" marL="457200" rtl="0" algn="l">
              <a:lnSpc>
                <a:spcPct val="95000"/>
              </a:lnSpc>
              <a:spcBef>
                <a:spcPts val="0"/>
              </a:spcBef>
              <a:spcAft>
                <a:spcPts val="0"/>
              </a:spcAft>
              <a:buClr>
                <a:srgbClr val="000000"/>
              </a:buClr>
              <a:buSzPts val="1800"/>
              <a:buChar char="●"/>
            </a:pPr>
            <a:r>
              <a:rPr lang="tr" sz="1800">
                <a:solidFill>
                  <a:srgbClr val="000000"/>
                </a:solidFill>
              </a:rPr>
              <a:t>Diabetes mellitus gibi metabolizma hastalıkları</a:t>
            </a:r>
            <a:endParaRPr sz="1800">
              <a:solidFill>
                <a:srgbClr val="000000"/>
              </a:solidFill>
            </a:endParaRPr>
          </a:p>
          <a:p>
            <a:pPr indent="-342900" lvl="0" marL="457200" rtl="0" algn="l">
              <a:lnSpc>
                <a:spcPct val="95000"/>
              </a:lnSpc>
              <a:spcBef>
                <a:spcPts val="0"/>
              </a:spcBef>
              <a:spcAft>
                <a:spcPts val="0"/>
              </a:spcAft>
              <a:buClr>
                <a:srgbClr val="000000"/>
              </a:buClr>
              <a:buSzPts val="1800"/>
              <a:buChar char="●"/>
            </a:pPr>
            <a:r>
              <a:rPr lang="tr" sz="1800">
                <a:solidFill>
                  <a:srgbClr val="000000"/>
                </a:solidFill>
              </a:rPr>
              <a:t>Nörolojik hastalıklar (Parkinson, demans, multipl skleroz, multisistem atrofi, spinal travma, felç, vb.)</a:t>
            </a:r>
            <a:endParaRPr sz="1800">
              <a:solidFill>
                <a:srgbClr val="000000"/>
              </a:solidFill>
            </a:endParaRPr>
          </a:p>
          <a:p>
            <a:pPr indent="-342900" lvl="0" marL="457200" rtl="0" algn="l">
              <a:lnSpc>
                <a:spcPct val="95000"/>
              </a:lnSpc>
              <a:spcBef>
                <a:spcPts val="0"/>
              </a:spcBef>
              <a:spcAft>
                <a:spcPts val="0"/>
              </a:spcAft>
              <a:buClr>
                <a:srgbClr val="000000"/>
              </a:buClr>
              <a:buSzPts val="1800"/>
              <a:buChar char="●"/>
            </a:pPr>
            <a:r>
              <a:rPr lang="tr" sz="1800">
                <a:solidFill>
                  <a:srgbClr val="000000"/>
                </a:solidFill>
              </a:rPr>
              <a:t>Demans gibi kognitif bozukluklar</a:t>
            </a:r>
            <a:endParaRPr sz="1800">
              <a:solidFill>
                <a:srgbClr val="000000"/>
              </a:solidFill>
            </a:endParaRPr>
          </a:p>
          <a:p>
            <a:pPr indent="-342900" lvl="0" marL="457200" rtl="0" algn="l">
              <a:lnSpc>
                <a:spcPct val="95000"/>
              </a:lnSpc>
              <a:spcBef>
                <a:spcPts val="0"/>
              </a:spcBef>
              <a:spcAft>
                <a:spcPts val="0"/>
              </a:spcAft>
              <a:buClr>
                <a:srgbClr val="000000"/>
              </a:buClr>
              <a:buSzPts val="1800"/>
              <a:buChar char="●"/>
            </a:pPr>
            <a:r>
              <a:rPr lang="tr" sz="1800">
                <a:solidFill>
                  <a:srgbClr val="000000"/>
                </a:solidFill>
              </a:rPr>
              <a:t>Üriner enfeksiyon</a:t>
            </a:r>
            <a:endParaRPr sz="1800">
              <a:solidFill>
                <a:srgbClr val="000000"/>
              </a:solidFill>
            </a:endParaRPr>
          </a:p>
          <a:p>
            <a:pPr indent="-342900" lvl="0" marL="457200" rtl="0" algn="l">
              <a:lnSpc>
                <a:spcPct val="95000"/>
              </a:lnSpc>
              <a:spcBef>
                <a:spcPts val="0"/>
              </a:spcBef>
              <a:spcAft>
                <a:spcPts val="0"/>
              </a:spcAft>
              <a:buClr>
                <a:srgbClr val="000000"/>
              </a:buClr>
              <a:buSzPts val="1800"/>
              <a:buChar char="●"/>
            </a:pPr>
            <a:r>
              <a:rPr lang="tr" sz="1800">
                <a:solidFill>
                  <a:srgbClr val="000000"/>
                </a:solidFill>
              </a:rPr>
              <a:t>Obezite</a:t>
            </a:r>
            <a:endParaRPr sz="1800">
              <a:solidFill>
                <a:srgbClr val="000000"/>
              </a:solidFill>
            </a:endParaRPr>
          </a:p>
          <a:p>
            <a:pPr indent="-342900" lvl="0" marL="457200" rtl="0" algn="l">
              <a:lnSpc>
                <a:spcPct val="95000"/>
              </a:lnSpc>
              <a:spcBef>
                <a:spcPts val="0"/>
              </a:spcBef>
              <a:spcAft>
                <a:spcPts val="0"/>
              </a:spcAft>
              <a:buClr>
                <a:srgbClr val="000000"/>
              </a:buClr>
              <a:buSzPts val="1800"/>
              <a:buChar char="●"/>
            </a:pPr>
            <a:r>
              <a:rPr lang="tr" sz="1800">
                <a:solidFill>
                  <a:srgbClr val="000000"/>
                </a:solidFill>
              </a:rPr>
              <a:t>İmmobilite</a:t>
            </a:r>
            <a:endParaRPr sz="1800">
              <a:solidFill>
                <a:srgbClr val="000000"/>
              </a:solidFill>
            </a:endParaRPr>
          </a:p>
          <a:p>
            <a:pPr indent="-342900" lvl="0" marL="457200" rtl="0" algn="l">
              <a:lnSpc>
                <a:spcPct val="95000"/>
              </a:lnSpc>
              <a:spcBef>
                <a:spcPts val="0"/>
              </a:spcBef>
              <a:spcAft>
                <a:spcPts val="0"/>
              </a:spcAft>
              <a:buClr>
                <a:srgbClr val="000000"/>
              </a:buClr>
              <a:buSzPts val="1800"/>
              <a:buChar char="●"/>
            </a:pPr>
            <a:r>
              <a:rPr lang="tr" sz="1800">
                <a:solidFill>
                  <a:srgbClr val="000000"/>
                </a:solidFill>
              </a:rPr>
              <a:t>Ekstrofi vezikale, ektopik üreter gibi nedenler konjenital patolojiler</a:t>
            </a:r>
            <a:endParaRPr sz="1800">
              <a:solidFill>
                <a:srgbClr val="000000"/>
              </a:solidFill>
            </a:endParaRPr>
          </a:p>
          <a:p>
            <a:pPr indent="-342900" lvl="0" marL="457200" rtl="0" algn="l">
              <a:lnSpc>
                <a:spcPct val="95000"/>
              </a:lnSpc>
              <a:spcBef>
                <a:spcPts val="0"/>
              </a:spcBef>
              <a:spcAft>
                <a:spcPts val="0"/>
              </a:spcAft>
              <a:buClr>
                <a:srgbClr val="000000"/>
              </a:buClr>
              <a:buSzPts val="1800"/>
              <a:buChar char="●"/>
            </a:pPr>
            <a:r>
              <a:rPr lang="tr" sz="1800">
                <a:solidFill>
                  <a:srgbClr val="000000"/>
                </a:solidFill>
              </a:rPr>
              <a:t>İyatrojenik(özellikle diüretik,antikonvülsan …)</a:t>
            </a:r>
            <a:endParaRPr sz="1800">
              <a:solidFill>
                <a:srgbClr val="000000"/>
              </a:solidFill>
            </a:endParaRPr>
          </a:p>
          <a:p>
            <a:pPr indent="-342900" lvl="0" marL="457200" rtl="0" algn="l">
              <a:lnSpc>
                <a:spcPct val="95000"/>
              </a:lnSpc>
              <a:spcBef>
                <a:spcPts val="0"/>
              </a:spcBef>
              <a:spcAft>
                <a:spcPts val="0"/>
              </a:spcAft>
              <a:buClr>
                <a:srgbClr val="000000"/>
              </a:buClr>
              <a:buSzPts val="1800"/>
              <a:buChar char="●"/>
            </a:pPr>
            <a:r>
              <a:rPr lang="tr" sz="1800">
                <a:solidFill>
                  <a:srgbClr val="000000"/>
                </a:solidFill>
              </a:rPr>
              <a:t>Postoperasyon  (prostatektomi ,pelvik cerrahi vs )</a:t>
            </a:r>
            <a:endParaRPr sz="18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Üriner İnkontinans Prevalansı</a:t>
            </a:r>
            <a:endParaRPr/>
          </a:p>
        </p:txBody>
      </p:sp>
      <p:sp>
        <p:nvSpPr>
          <p:cNvPr id="410" name="Google Shape;410;p34"/>
          <p:cNvSpPr txBox="1"/>
          <p:nvPr>
            <p:ph idx="1" type="body"/>
          </p:nvPr>
        </p:nvSpPr>
        <p:spPr>
          <a:xfrm>
            <a:off x="1303800" y="1898325"/>
            <a:ext cx="7030500" cy="3245400"/>
          </a:xfrm>
          <a:prstGeom prst="rect">
            <a:avLst/>
          </a:prstGeom>
        </p:spPr>
        <p:txBody>
          <a:bodyPr anchorCtr="0" anchor="t" bIns="91425" lIns="91425" spcFirstLastPara="1" rIns="91425" wrap="square" tIns="91425">
            <a:noAutofit/>
          </a:bodyPr>
          <a:lstStyle/>
          <a:p>
            <a:pPr indent="-324768" lvl="0" marL="457200" rtl="0" algn="l">
              <a:lnSpc>
                <a:spcPct val="105000"/>
              </a:lnSpc>
              <a:spcBef>
                <a:spcPts val="0"/>
              </a:spcBef>
              <a:spcAft>
                <a:spcPts val="0"/>
              </a:spcAft>
              <a:buClr>
                <a:srgbClr val="000000"/>
              </a:buClr>
              <a:buSzPts val="1514"/>
              <a:buChar char="●"/>
            </a:pPr>
            <a:r>
              <a:rPr lang="tr" sz="1514">
                <a:solidFill>
                  <a:srgbClr val="000000"/>
                </a:solidFill>
              </a:rPr>
              <a:t>Uluslararası idrar kaçırma konsültasyonu raporuna göre erkeklerde idrar kaçırma prevalans oranları %1-%39 arasında değişmektedir.</a:t>
            </a:r>
            <a:endParaRPr sz="1514">
              <a:solidFill>
                <a:srgbClr val="000000"/>
              </a:solidFill>
            </a:endParaRPr>
          </a:p>
          <a:p>
            <a:pPr indent="0" lvl="0" marL="0" rtl="0" algn="l">
              <a:lnSpc>
                <a:spcPct val="105000"/>
              </a:lnSpc>
              <a:spcBef>
                <a:spcPts val="1200"/>
              </a:spcBef>
              <a:spcAft>
                <a:spcPts val="0"/>
              </a:spcAft>
              <a:buSzPts val="358"/>
              <a:buNone/>
            </a:pPr>
            <a:r>
              <a:t/>
            </a:r>
            <a:endParaRPr sz="1627">
              <a:solidFill>
                <a:srgbClr val="000000"/>
              </a:solidFill>
            </a:endParaRPr>
          </a:p>
          <a:p>
            <a:pPr indent="-331922" lvl="0" marL="457200" rtl="0" algn="l">
              <a:lnSpc>
                <a:spcPct val="105000"/>
              </a:lnSpc>
              <a:spcBef>
                <a:spcPts val="1200"/>
              </a:spcBef>
              <a:spcAft>
                <a:spcPts val="0"/>
              </a:spcAft>
              <a:buClr>
                <a:srgbClr val="000000"/>
              </a:buClr>
              <a:buSzPts val="1627"/>
              <a:buChar char="●"/>
            </a:pPr>
            <a:r>
              <a:rPr lang="tr" sz="1627">
                <a:solidFill>
                  <a:srgbClr val="000000"/>
                </a:solidFill>
              </a:rPr>
              <a:t>Amerikan ulusal sağlık ve beslenme değerlendirme çalışması sonuçlarına göre ise erkeklerde herhangi bir nedenden idrar kaçırma oranı %12.9 olarak bulunmuştur.</a:t>
            </a:r>
            <a:endParaRPr sz="1627">
              <a:solidFill>
                <a:srgbClr val="000000"/>
              </a:solidFill>
            </a:endParaRPr>
          </a:p>
          <a:p>
            <a:pPr indent="0" lvl="0" marL="0" rtl="0" algn="l">
              <a:lnSpc>
                <a:spcPct val="105000"/>
              </a:lnSpc>
              <a:spcBef>
                <a:spcPts val="1200"/>
              </a:spcBef>
              <a:spcAft>
                <a:spcPts val="0"/>
              </a:spcAft>
              <a:buSzPts val="358"/>
              <a:buNone/>
            </a:pPr>
            <a:r>
              <a:t/>
            </a:r>
            <a:endParaRPr sz="1553">
              <a:solidFill>
                <a:srgbClr val="000000"/>
              </a:solidFill>
            </a:endParaRPr>
          </a:p>
          <a:p>
            <a:pPr indent="-327243" lvl="0" marL="457200" rtl="0" algn="l">
              <a:lnSpc>
                <a:spcPct val="105000"/>
              </a:lnSpc>
              <a:spcBef>
                <a:spcPts val="1200"/>
              </a:spcBef>
              <a:spcAft>
                <a:spcPts val="0"/>
              </a:spcAft>
              <a:buClr>
                <a:srgbClr val="000000"/>
              </a:buClr>
              <a:buSzPts val="1553"/>
              <a:buChar char="●"/>
            </a:pPr>
            <a:r>
              <a:rPr lang="tr" sz="1553">
                <a:solidFill>
                  <a:srgbClr val="000000"/>
                </a:solidFill>
              </a:rPr>
              <a:t>Ülkemizde ise erkeklerde idrar kaçırmanın prevalansına yönelik araştırmaların kadınlara yönelik yapılan çalışmalara oranla çok az olduğu söylenebilir.</a:t>
            </a:r>
            <a:endParaRPr sz="1553">
              <a:solidFill>
                <a:srgbClr val="000000"/>
              </a:solidFill>
            </a:endParaRPr>
          </a:p>
          <a:p>
            <a:pPr indent="0" lvl="0" marL="457200" rtl="0" algn="l">
              <a:lnSpc>
                <a:spcPct val="105000"/>
              </a:lnSpc>
              <a:spcBef>
                <a:spcPts val="1200"/>
              </a:spcBef>
              <a:spcAft>
                <a:spcPts val="0"/>
              </a:spcAft>
              <a:buSzPts val="358"/>
              <a:buNone/>
            </a:pPr>
            <a:r>
              <a:t/>
            </a:r>
            <a:endParaRPr sz="820"/>
          </a:p>
          <a:p>
            <a:pPr indent="0" lvl="0" marL="457200" rtl="0" algn="l">
              <a:lnSpc>
                <a:spcPct val="105000"/>
              </a:lnSpc>
              <a:spcBef>
                <a:spcPts val="1200"/>
              </a:spcBef>
              <a:spcAft>
                <a:spcPts val="1200"/>
              </a:spcAft>
              <a:buSzPts val="358"/>
              <a:buNone/>
            </a:pPr>
            <a:r>
              <a:t/>
            </a:r>
            <a:endParaRPr sz="422"/>
          </a:p>
        </p:txBody>
      </p:sp>
      <p:sp>
        <p:nvSpPr>
          <p:cNvPr id="411" name="Google Shape;411;p34"/>
          <p:cNvSpPr txBox="1"/>
          <p:nvPr/>
        </p:nvSpPr>
        <p:spPr>
          <a:xfrm>
            <a:off x="1584750" y="1354900"/>
            <a:ext cx="646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tr">
                <a:solidFill>
                  <a:srgbClr val="073763"/>
                </a:solidFill>
                <a:latin typeface="Nunito"/>
                <a:ea typeface="Nunito"/>
                <a:cs typeface="Nunito"/>
                <a:sym typeface="Nunito"/>
              </a:rPr>
              <a:t>ERKEKLERDE ÜRİNER İNKONTİNANS PREVALANSI</a:t>
            </a:r>
            <a:endParaRPr b="1" i="1">
              <a:solidFill>
                <a:srgbClr val="073763"/>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Üriner İnkontinans Prevalansı</a:t>
            </a:r>
            <a:endParaRPr/>
          </a:p>
        </p:txBody>
      </p:sp>
      <p:sp>
        <p:nvSpPr>
          <p:cNvPr id="417" name="Google Shape;417;p3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00000"/>
              </a:buClr>
              <a:buSzPts val="1800"/>
              <a:buChar char="●"/>
            </a:pPr>
            <a:r>
              <a:rPr lang="tr" sz="1700">
                <a:solidFill>
                  <a:srgbClr val="000000"/>
                </a:solidFill>
              </a:rPr>
              <a:t>Üİ prevalansını %21.5 olarak saptamış, en sık görülenin ise sıkışma tipi kaçırma (%56.4) olduğu belirlenmiştir.</a:t>
            </a:r>
            <a:endParaRPr sz="1700">
              <a:solidFill>
                <a:srgbClr val="000000"/>
              </a:solidFill>
            </a:endParaRPr>
          </a:p>
          <a:p>
            <a:pPr indent="0" lvl="0" marL="0" rtl="0" algn="l">
              <a:spcBef>
                <a:spcPts val="1200"/>
              </a:spcBef>
              <a:spcAft>
                <a:spcPts val="0"/>
              </a:spcAft>
              <a:buNone/>
            </a:pPr>
            <a:r>
              <a:t/>
            </a:r>
            <a:endParaRPr sz="1700">
              <a:solidFill>
                <a:srgbClr val="000000"/>
              </a:solidFill>
            </a:endParaRPr>
          </a:p>
          <a:p>
            <a:pPr indent="-342900" lvl="0" marL="457200" rtl="0" algn="l">
              <a:spcBef>
                <a:spcPts val="1200"/>
              </a:spcBef>
              <a:spcAft>
                <a:spcPts val="0"/>
              </a:spcAft>
              <a:buClr>
                <a:srgbClr val="000000"/>
              </a:buClr>
              <a:buSzPts val="1800"/>
              <a:buChar char="●"/>
            </a:pPr>
            <a:r>
              <a:rPr lang="tr" sz="1800">
                <a:solidFill>
                  <a:srgbClr val="000000"/>
                </a:solidFill>
              </a:rPr>
              <a:t>Literatürdeki çalışmaların genel olarak değerlendilmesi ile erkeklerde sıkışma tipi kaçırmanın, kadınlarda ise stres tipte kaçırmanın ön planda olduğu görülmektedir.</a:t>
            </a:r>
            <a:endParaRPr sz="1800">
              <a:solidFill>
                <a:srgbClr val="000000"/>
              </a:solidFill>
            </a:endParaRPr>
          </a:p>
          <a:p>
            <a:pPr indent="0" lvl="0" marL="457200" rtl="0" algn="l">
              <a:spcBef>
                <a:spcPts val="1200"/>
              </a:spcBef>
              <a:spcAft>
                <a:spcPts val="1200"/>
              </a:spcAft>
              <a:buNone/>
            </a:pPr>
            <a:r>
              <a:t/>
            </a:r>
            <a:endParaRPr/>
          </a:p>
        </p:txBody>
      </p:sp>
      <p:sp>
        <p:nvSpPr>
          <p:cNvPr id="418" name="Google Shape;418;p35"/>
          <p:cNvSpPr txBox="1"/>
          <p:nvPr/>
        </p:nvSpPr>
        <p:spPr>
          <a:xfrm>
            <a:off x="1428525" y="1408300"/>
            <a:ext cx="646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tr">
                <a:solidFill>
                  <a:srgbClr val="073763"/>
                </a:solidFill>
                <a:latin typeface="Nunito"/>
                <a:ea typeface="Nunito"/>
                <a:cs typeface="Nunito"/>
                <a:sym typeface="Nunito"/>
              </a:rPr>
              <a:t>ERKEKLERDE ÜRİNER İNKONTİNANS PREVALANSI</a:t>
            </a:r>
            <a:endParaRPr b="1" i="1">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6"/>
          <p:cNvSpPr txBox="1"/>
          <p:nvPr>
            <p:ph type="title"/>
          </p:nvPr>
        </p:nvSpPr>
        <p:spPr>
          <a:xfrm>
            <a:off x="1303800" y="45532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Üriner İnkontinans Prevalansı</a:t>
            </a:r>
            <a:endParaRPr/>
          </a:p>
        </p:txBody>
      </p:sp>
      <p:sp>
        <p:nvSpPr>
          <p:cNvPr id="424" name="Google Shape;424;p36"/>
          <p:cNvSpPr txBox="1"/>
          <p:nvPr>
            <p:ph idx="1" type="body"/>
          </p:nvPr>
        </p:nvSpPr>
        <p:spPr>
          <a:xfrm>
            <a:off x="909575" y="1863350"/>
            <a:ext cx="7030500" cy="2541600"/>
          </a:xfrm>
          <a:prstGeom prst="rect">
            <a:avLst/>
          </a:prstGeom>
        </p:spPr>
        <p:txBody>
          <a:bodyPr anchorCtr="0" anchor="t" bIns="91425" lIns="91425" spcFirstLastPara="1" rIns="91425" wrap="square" tIns="91425">
            <a:noAutofit/>
          </a:bodyPr>
          <a:lstStyle/>
          <a:p>
            <a:pPr indent="-324485" lvl="0" marL="457200" rtl="0" algn="l">
              <a:lnSpc>
                <a:spcPct val="95000"/>
              </a:lnSpc>
              <a:spcBef>
                <a:spcPts val="0"/>
              </a:spcBef>
              <a:spcAft>
                <a:spcPts val="0"/>
              </a:spcAft>
              <a:buClr>
                <a:srgbClr val="000000"/>
              </a:buClr>
              <a:buSzPts val="1510"/>
              <a:buChar char="●"/>
            </a:pPr>
            <a:r>
              <a:rPr lang="tr" sz="1510">
                <a:solidFill>
                  <a:srgbClr val="000000"/>
                </a:solidFill>
              </a:rPr>
              <a:t>B</a:t>
            </a:r>
            <a:r>
              <a:rPr lang="tr" sz="1510">
                <a:solidFill>
                  <a:srgbClr val="000000"/>
                </a:solidFill>
              </a:rPr>
              <a:t>ir metaanalizde kadınlarda Üİ prevalans oranları %12 ile %53 arasında bildirilmiştir.</a:t>
            </a:r>
            <a:endParaRPr sz="1510">
              <a:solidFill>
                <a:srgbClr val="000000"/>
              </a:solidFill>
            </a:endParaRPr>
          </a:p>
          <a:p>
            <a:pPr indent="0" lvl="0" marL="0" rtl="0" algn="l">
              <a:lnSpc>
                <a:spcPct val="95000"/>
              </a:lnSpc>
              <a:spcBef>
                <a:spcPts val="1200"/>
              </a:spcBef>
              <a:spcAft>
                <a:spcPts val="0"/>
              </a:spcAft>
              <a:buSzPts val="770"/>
              <a:buNone/>
            </a:pPr>
            <a:r>
              <a:t/>
            </a:r>
            <a:endParaRPr sz="1510">
              <a:solidFill>
                <a:srgbClr val="000000"/>
              </a:solidFill>
            </a:endParaRPr>
          </a:p>
          <a:p>
            <a:pPr indent="-324485" lvl="0" marL="457200" rtl="0" algn="l">
              <a:lnSpc>
                <a:spcPct val="95000"/>
              </a:lnSpc>
              <a:spcBef>
                <a:spcPts val="1200"/>
              </a:spcBef>
              <a:spcAft>
                <a:spcPts val="0"/>
              </a:spcAft>
              <a:buClr>
                <a:srgbClr val="000000"/>
              </a:buClr>
              <a:buSzPts val="1510"/>
              <a:buChar char="●"/>
            </a:pPr>
            <a:r>
              <a:rPr lang="tr" sz="1510">
                <a:solidFill>
                  <a:srgbClr val="000000"/>
                </a:solidFill>
              </a:rPr>
              <a:t>Avrupa’da yapılan Üİ prevalans çalışmalarının değerlendirildiği daha güncel bir derlemede ise, yaşlılarda artan oranlarla birlikte kadınlarda %16.1 ile %68.8 oranında değişen prevalans oranları ifade edilmektedir.</a:t>
            </a:r>
            <a:endParaRPr sz="1510">
              <a:solidFill>
                <a:srgbClr val="000000"/>
              </a:solidFill>
            </a:endParaRPr>
          </a:p>
          <a:p>
            <a:pPr indent="0" lvl="0" marL="457200" rtl="0" algn="l">
              <a:lnSpc>
                <a:spcPct val="95000"/>
              </a:lnSpc>
              <a:spcBef>
                <a:spcPts val="1200"/>
              </a:spcBef>
              <a:spcAft>
                <a:spcPts val="1200"/>
              </a:spcAft>
              <a:buNone/>
            </a:pPr>
            <a:r>
              <a:t/>
            </a:r>
            <a:endParaRPr sz="1410">
              <a:solidFill>
                <a:srgbClr val="000000"/>
              </a:solidFill>
            </a:endParaRPr>
          </a:p>
        </p:txBody>
      </p:sp>
      <p:sp>
        <p:nvSpPr>
          <p:cNvPr id="425" name="Google Shape;425;p36"/>
          <p:cNvSpPr txBox="1"/>
          <p:nvPr/>
        </p:nvSpPr>
        <p:spPr>
          <a:xfrm>
            <a:off x="1361250" y="1142375"/>
            <a:ext cx="64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tr">
                <a:solidFill>
                  <a:srgbClr val="073763"/>
                </a:solidFill>
                <a:latin typeface="Nunito"/>
                <a:ea typeface="Nunito"/>
                <a:cs typeface="Nunito"/>
                <a:sym typeface="Nunito"/>
              </a:rPr>
              <a:t>KADINLARDA ÜRİNER İNKONTİNANS PREVALANSI</a:t>
            </a:r>
            <a:endParaRPr b="1" i="1">
              <a:solidFill>
                <a:srgbClr val="073763"/>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Üriner İnkontinans Prevalansı</a:t>
            </a:r>
            <a:endParaRPr/>
          </a:p>
          <a:p>
            <a:pPr indent="0" lvl="0" marL="0" rtl="0" algn="l">
              <a:spcBef>
                <a:spcPts val="0"/>
              </a:spcBef>
              <a:spcAft>
                <a:spcPts val="0"/>
              </a:spcAft>
              <a:buNone/>
            </a:pPr>
            <a:r>
              <a:t/>
            </a:r>
            <a:endParaRPr/>
          </a:p>
        </p:txBody>
      </p:sp>
      <p:sp>
        <p:nvSpPr>
          <p:cNvPr id="431" name="Google Shape;431;p37"/>
          <p:cNvSpPr txBox="1"/>
          <p:nvPr>
            <p:ph idx="1" type="body"/>
          </p:nvPr>
        </p:nvSpPr>
        <p:spPr>
          <a:xfrm>
            <a:off x="1303800" y="1857300"/>
            <a:ext cx="7030500" cy="25416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Clr>
                <a:srgbClr val="000000"/>
              </a:buClr>
              <a:buSzPts val="770"/>
              <a:buFont typeface="Arial"/>
              <a:buNone/>
            </a:pPr>
            <a:r>
              <a:t/>
            </a:r>
            <a:endParaRPr sz="1510">
              <a:solidFill>
                <a:srgbClr val="000000"/>
              </a:solidFill>
            </a:endParaRPr>
          </a:p>
          <a:p>
            <a:pPr indent="-324485" lvl="0" marL="457200" rtl="0" algn="l">
              <a:lnSpc>
                <a:spcPct val="95000"/>
              </a:lnSpc>
              <a:spcBef>
                <a:spcPts val="1200"/>
              </a:spcBef>
              <a:spcAft>
                <a:spcPts val="0"/>
              </a:spcAft>
              <a:buClr>
                <a:srgbClr val="000000"/>
              </a:buClr>
              <a:buSzPts val="1510"/>
              <a:buChar char="●"/>
            </a:pPr>
            <a:r>
              <a:rPr lang="tr" sz="1510">
                <a:solidFill>
                  <a:srgbClr val="000000"/>
                </a:solidFill>
              </a:rPr>
              <a:t>Türkiye’deki prevalans çalışmalarının 2010 yılında yapılan bir derlemesinde, 15-70 yaş ve üzeri kadınlarda Üİ oranı %20.5 - %68.8 olarak saptanmıştır.</a:t>
            </a:r>
            <a:endParaRPr sz="1510">
              <a:solidFill>
                <a:srgbClr val="000000"/>
              </a:solidFill>
            </a:endParaRPr>
          </a:p>
          <a:p>
            <a:pPr indent="0" lvl="0" marL="0" rtl="0" algn="l">
              <a:lnSpc>
                <a:spcPct val="95000"/>
              </a:lnSpc>
              <a:spcBef>
                <a:spcPts val="1200"/>
              </a:spcBef>
              <a:spcAft>
                <a:spcPts val="0"/>
              </a:spcAft>
              <a:buClr>
                <a:srgbClr val="000000"/>
              </a:buClr>
              <a:buSzPts val="770"/>
              <a:buFont typeface="Arial"/>
              <a:buNone/>
            </a:pPr>
            <a:r>
              <a:t/>
            </a:r>
            <a:endParaRPr sz="1510">
              <a:solidFill>
                <a:srgbClr val="000000"/>
              </a:solidFill>
            </a:endParaRPr>
          </a:p>
          <a:p>
            <a:pPr indent="-324485" lvl="0" marL="457200" rtl="0" algn="l">
              <a:lnSpc>
                <a:spcPct val="95000"/>
              </a:lnSpc>
              <a:spcBef>
                <a:spcPts val="1200"/>
              </a:spcBef>
              <a:spcAft>
                <a:spcPts val="0"/>
              </a:spcAft>
              <a:buClr>
                <a:srgbClr val="000000"/>
              </a:buClr>
              <a:buSzPts val="1510"/>
              <a:buChar char="●"/>
            </a:pPr>
            <a:r>
              <a:rPr lang="tr" sz="1510">
                <a:solidFill>
                  <a:srgbClr val="000000"/>
                </a:solidFill>
              </a:rPr>
              <a:t>Ülkemizden güncel bir derlemede, literatüre paralel olarak Türkiye’deki kadınlarda idrar kaçırma prevalans oranlarının (%16.4 - %49.7)</a:t>
            </a:r>
            <a:endParaRPr sz="1400"/>
          </a:p>
        </p:txBody>
      </p:sp>
      <p:sp>
        <p:nvSpPr>
          <p:cNvPr id="432" name="Google Shape;432;p37"/>
          <p:cNvSpPr txBox="1"/>
          <p:nvPr/>
        </p:nvSpPr>
        <p:spPr>
          <a:xfrm>
            <a:off x="1519050" y="1265425"/>
            <a:ext cx="63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tr">
                <a:solidFill>
                  <a:srgbClr val="073763"/>
                </a:solidFill>
                <a:latin typeface="Nunito"/>
                <a:ea typeface="Nunito"/>
                <a:cs typeface="Nunito"/>
                <a:sym typeface="Nunito"/>
              </a:rPr>
              <a:t>KADINLARDA ÜRİNER İNKONTİNANS PREVALANSI</a:t>
            </a:r>
            <a:endParaRPr sz="1300">
              <a:solidFill>
                <a:schemeClr val="dk2"/>
              </a:solidFill>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Üriner İnkontinans Prevalansı</a:t>
            </a:r>
            <a:endParaRPr/>
          </a:p>
        </p:txBody>
      </p:sp>
      <p:pic>
        <p:nvPicPr>
          <p:cNvPr id="438" name="Google Shape;438;p38"/>
          <p:cNvPicPr preferRelativeResize="0"/>
          <p:nvPr/>
        </p:nvPicPr>
        <p:blipFill>
          <a:blip r:embed="rId3">
            <a:alphaModFix/>
          </a:blip>
          <a:stretch>
            <a:fillRect/>
          </a:stretch>
        </p:blipFill>
        <p:spPr>
          <a:xfrm>
            <a:off x="1130225" y="1294650"/>
            <a:ext cx="5962650" cy="3429000"/>
          </a:xfrm>
          <a:prstGeom prst="rect">
            <a:avLst/>
          </a:prstGeom>
          <a:noFill/>
          <a:ln>
            <a:noFill/>
          </a:ln>
        </p:spPr>
      </p:pic>
      <p:pic>
        <p:nvPicPr>
          <p:cNvPr id="439" name="Google Shape;439;p38"/>
          <p:cNvPicPr preferRelativeResize="0"/>
          <p:nvPr/>
        </p:nvPicPr>
        <p:blipFill>
          <a:blip r:embed="rId4">
            <a:alphaModFix/>
          </a:blip>
          <a:stretch>
            <a:fillRect/>
          </a:stretch>
        </p:blipFill>
        <p:spPr>
          <a:xfrm>
            <a:off x="612850" y="4801775"/>
            <a:ext cx="4029075" cy="24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Tanım ve Sınıflama</a:t>
            </a:r>
            <a:endParaRPr/>
          </a:p>
        </p:txBody>
      </p:sp>
      <p:sp>
        <p:nvSpPr>
          <p:cNvPr id="445" name="Google Shape;445;p3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61950" lvl="0" marL="457200" rtl="0" algn="l">
              <a:lnSpc>
                <a:spcPct val="90000"/>
              </a:lnSpc>
              <a:spcBef>
                <a:spcPts val="1000"/>
              </a:spcBef>
              <a:spcAft>
                <a:spcPts val="0"/>
              </a:spcAft>
              <a:buClr>
                <a:srgbClr val="000000"/>
              </a:buClr>
              <a:buSzPts val="2100"/>
              <a:buFont typeface="Arial"/>
              <a:buChar char="●"/>
            </a:pPr>
            <a:r>
              <a:rPr lang="tr" sz="2100">
                <a:solidFill>
                  <a:srgbClr val="000000"/>
                </a:solidFill>
                <a:latin typeface="Arial"/>
                <a:ea typeface="Arial"/>
                <a:cs typeface="Arial"/>
                <a:sym typeface="Arial"/>
              </a:rPr>
              <a:t>Her türlü istemsiz idrar kaçırma durumu,</a:t>
            </a:r>
            <a:r>
              <a:rPr lang="tr" sz="2100">
                <a:solidFill>
                  <a:srgbClr val="073763"/>
                </a:solidFill>
                <a:latin typeface="Arial"/>
                <a:ea typeface="Arial"/>
                <a:cs typeface="Arial"/>
                <a:sym typeface="Arial"/>
              </a:rPr>
              <a:t> </a:t>
            </a:r>
            <a:r>
              <a:rPr lang="tr" sz="2100">
                <a:solidFill>
                  <a:srgbClr val="0C343D"/>
                </a:solidFill>
                <a:latin typeface="Arial"/>
                <a:ea typeface="Arial"/>
                <a:cs typeface="Arial"/>
                <a:sym typeface="Arial"/>
              </a:rPr>
              <a:t>üriner inkontinans</a:t>
            </a:r>
            <a:r>
              <a:rPr lang="tr" sz="2100">
                <a:solidFill>
                  <a:srgbClr val="000000"/>
                </a:solidFill>
                <a:latin typeface="Arial"/>
                <a:ea typeface="Arial"/>
                <a:cs typeface="Arial"/>
                <a:sym typeface="Arial"/>
              </a:rPr>
              <a:t> olarak kabul edilmektedir.</a:t>
            </a:r>
            <a:endParaRPr sz="17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Tanım ve Sınıflama</a:t>
            </a:r>
            <a:endParaRPr/>
          </a:p>
        </p:txBody>
      </p:sp>
      <p:sp>
        <p:nvSpPr>
          <p:cNvPr id="451" name="Google Shape;451;p40"/>
          <p:cNvSpPr txBox="1"/>
          <p:nvPr>
            <p:ph idx="1" type="body"/>
          </p:nvPr>
        </p:nvSpPr>
        <p:spPr>
          <a:xfrm>
            <a:off x="1303800" y="1597875"/>
            <a:ext cx="7030500" cy="29337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rgbClr val="000000"/>
              </a:buClr>
              <a:buSzPts val="1700"/>
              <a:buChar char="●"/>
            </a:pPr>
            <a:r>
              <a:rPr lang="tr" sz="1700">
                <a:solidFill>
                  <a:srgbClr val="000000"/>
                </a:solidFill>
              </a:rPr>
              <a:t>İdrar kaçırma - üriner inkontinans (Üİ), kişilerin hem kendilerine hem de ailelerine önemli psikolojik, hijyenik ve sosyo-ekonomik etkileri olan bir sağlık sorunudur. </a:t>
            </a:r>
            <a:endParaRPr sz="1700">
              <a:solidFill>
                <a:srgbClr val="000000"/>
              </a:solidFill>
            </a:endParaRPr>
          </a:p>
          <a:p>
            <a:pPr indent="0" lvl="0" marL="0" rtl="0" algn="l">
              <a:spcBef>
                <a:spcPts val="1200"/>
              </a:spcBef>
              <a:spcAft>
                <a:spcPts val="0"/>
              </a:spcAft>
              <a:buNone/>
            </a:pPr>
            <a:r>
              <a:t/>
            </a:r>
            <a:endParaRPr sz="1700">
              <a:solidFill>
                <a:srgbClr val="000000"/>
              </a:solidFill>
            </a:endParaRPr>
          </a:p>
          <a:p>
            <a:pPr indent="-336550" lvl="0" marL="457200" rtl="0" algn="l">
              <a:spcBef>
                <a:spcPts val="1200"/>
              </a:spcBef>
              <a:spcAft>
                <a:spcPts val="0"/>
              </a:spcAft>
              <a:buClr>
                <a:srgbClr val="000000"/>
              </a:buClr>
              <a:buSzPts val="1700"/>
              <a:buChar char="●"/>
            </a:pPr>
            <a:r>
              <a:rPr lang="tr" sz="1700">
                <a:solidFill>
                  <a:srgbClr val="000000"/>
                </a:solidFill>
              </a:rPr>
              <a:t>İdrar kaçırma kişinin yaşam kalitesini düşürmekte, halk sağlığına anlamlı sosyo-ekonomik yükler getirmektedir.</a:t>
            </a:r>
            <a:endParaRPr sz="17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Tanım ve Sınıflama</a:t>
            </a:r>
            <a:endParaRPr/>
          </a:p>
        </p:txBody>
      </p:sp>
      <p:sp>
        <p:nvSpPr>
          <p:cNvPr id="457" name="Google Shape;457;p4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36550" lvl="0" marL="457200" marR="0" rtl="0" algn="l">
              <a:spcBef>
                <a:spcPts val="0"/>
              </a:spcBef>
              <a:spcAft>
                <a:spcPts val="0"/>
              </a:spcAft>
              <a:buClr>
                <a:srgbClr val="000000"/>
              </a:buClr>
              <a:buSzPts val="1700"/>
              <a:buChar char="●"/>
            </a:pPr>
            <a:r>
              <a:rPr lang="tr" sz="1800">
                <a:solidFill>
                  <a:srgbClr val="000000"/>
                </a:solidFill>
              </a:rPr>
              <a:t>Üİ, tipi, sıklığı, şiddeti, idrar kaçmasına zemin oluşturabilecek faktörler, sosyal, hijyenik ve yaşam kalitesi üzerine etkileri, ıslanmadan korunmaya yönelik alınan önlemler, hastanın Üİ nedeni ile yardım arayıp aramadığı açısından tanımlanmalıdır.</a:t>
            </a:r>
            <a:r>
              <a:rPr lang="tr" sz="1700">
                <a:solidFill>
                  <a:srgbClr val="000000"/>
                </a:solidFill>
              </a:rPr>
              <a:t> </a:t>
            </a:r>
            <a:endParaRPr sz="17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ÖĞRENİM HEDEFLERİ</a:t>
            </a:r>
            <a:endParaRPr/>
          </a:p>
        </p:txBody>
      </p:sp>
      <p:sp>
        <p:nvSpPr>
          <p:cNvPr id="291" name="Google Shape;291;p15"/>
          <p:cNvSpPr txBox="1"/>
          <p:nvPr>
            <p:ph idx="1" type="body"/>
          </p:nvPr>
        </p:nvSpPr>
        <p:spPr>
          <a:xfrm>
            <a:off x="1303800" y="1318450"/>
            <a:ext cx="7030500" cy="3713100"/>
          </a:xfrm>
          <a:prstGeom prst="rect">
            <a:avLst/>
          </a:prstGeom>
        </p:spPr>
        <p:txBody>
          <a:bodyPr anchorCtr="0" anchor="t" bIns="91425" lIns="91425" spcFirstLastPara="1" rIns="91425" wrap="square" tIns="91425">
            <a:normAutofit fontScale="40000" lnSpcReduction="20000"/>
          </a:bodyPr>
          <a:lstStyle/>
          <a:p>
            <a:pPr indent="0" lvl="0" marL="0" rtl="0" algn="l">
              <a:lnSpc>
                <a:spcPct val="150000"/>
              </a:lnSpc>
              <a:spcBef>
                <a:spcPts val="1000"/>
              </a:spcBef>
              <a:spcAft>
                <a:spcPts val="0"/>
              </a:spcAft>
              <a:buNone/>
            </a:pPr>
            <a:r>
              <a:rPr lang="tr" sz="3915">
                <a:solidFill>
                  <a:srgbClr val="000000"/>
                </a:solidFill>
                <a:latin typeface="Arial"/>
                <a:ea typeface="Arial"/>
                <a:cs typeface="Arial"/>
                <a:sym typeface="Arial"/>
              </a:rPr>
              <a:t>•İşeme nörofizyolojisi hakkında bilgi vermek</a:t>
            </a:r>
            <a:endParaRPr sz="3915">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3915">
                <a:solidFill>
                  <a:srgbClr val="000000"/>
                </a:solidFill>
                <a:latin typeface="Arial"/>
                <a:ea typeface="Arial"/>
                <a:cs typeface="Arial"/>
                <a:sym typeface="Arial"/>
              </a:rPr>
              <a:t>•Üriner inkontinans mekanizmaları hakkında bilgi sahibi olmak</a:t>
            </a:r>
            <a:endParaRPr sz="3915">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3915">
                <a:solidFill>
                  <a:srgbClr val="000000"/>
                </a:solidFill>
                <a:latin typeface="Arial"/>
                <a:ea typeface="Arial"/>
                <a:cs typeface="Arial"/>
                <a:sym typeface="Arial"/>
              </a:rPr>
              <a:t>•Üriner inkontinans etyopatogenezi hakkında bigi sahibi olmak</a:t>
            </a:r>
            <a:endParaRPr sz="3915">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3915">
                <a:solidFill>
                  <a:srgbClr val="000000"/>
                </a:solidFill>
                <a:latin typeface="Arial"/>
                <a:ea typeface="Arial"/>
                <a:cs typeface="Arial"/>
                <a:sym typeface="Arial"/>
              </a:rPr>
              <a:t>•Üriner inkontinansın tanımını ve sınıflamasını yapabilmek</a:t>
            </a:r>
            <a:endParaRPr sz="3915">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3915">
                <a:solidFill>
                  <a:srgbClr val="000000"/>
                </a:solidFill>
                <a:latin typeface="Arial"/>
                <a:ea typeface="Arial"/>
                <a:cs typeface="Arial"/>
                <a:sym typeface="Arial"/>
              </a:rPr>
              <a:t>•</a:t>
            </a:r>
            <a:r>
              <a:rPr lang="tr" sz="3915">
                <a:solidFill>
                  <a:srgbClr val="000000"/>
                </a:solidFill>
                <a:latin typeface="Arial"/>
                <a:ea typeface="Arial"/>
                <a:cs typeface="Arial"/>
                <a:sym typeface="Arial"/>
              </a:rPr>
              <a:t>Geçici üriner inkontinans sebeplerini sayabilmek</a:t>
            </a:r>
            <a:endParaRPr sz="3915">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3915">
                <a:solidFill>
                  <a:srgbClr val="000000"/>
                </a:solidFill>
                <a:latin typeface="Arial"/>
                <a:ea typeface="Arial"/>
                <a:cs typeface="Arial"/>
                <a:sym typeface="Arial"/>
              </a:rPr>
              <a:t>•Kronik inkontinans sınıflamasını yapabilmek</a:t>
            </a:r>
            <a:endParaRPr sz="3915">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3915">
                <a:solidFill>
                  <a:srgbClr val="000000"/>
                </a:solidFill>
                <a:latin typeface="Arial"/>
                <a:ea typeface="Arial"/>
                <a:cs typeface="Arial"/>
                <a:sym typeface="Arial"/>
              </a:rPr>
              <a:t>•Üriner inkontinans tedavisi hakkında bilgi sahibi olmak</a:t>
            </a:r>
            <a:endParaRPr sz="3915">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3915">
                <a:solidFill>
                  <a:srgbClr val="000000"/>
                </a:solidFill>
                <a:latin typeface="Arial"/>
                <a:ea typeface="Arial"/>
                <a:cs typeface="Arial"/>
                <a:sym typeface="Arial"/>
              </a:rPr>
              <a:t>•Üriner inkontinanslı hastaların sevk kriterlerini sayabilmek</a:t>
            </a:r>
            <a:endParaRPr sz="3915">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tr" sz="2600">
                <a:solidFill>
                  <a:srgbClr val="434343"/>
                </a:solidFill>
                <a:latin typeface="Arial"/>
                <a:ea typeface="Arial"/>
                <a:cs typeface="Arial"/>
                <a:sym typeface="Arial"/>
              </a:rPr>
              <a:t>Üriner İnkontinans Sınıflaması</a:t>
            </a:r>
            <a:endParaRPr sz="500">
              <a:solidFill>
                <a:srgbClr val="434343"/>
              </a:solidFill>
            </a:endParaRPr>
          </a:p>
        </p:txBody>
      </p:sp>
      <p:sp>
        <p:nvSpPr>
          <p:cNvPr id="463" name="Google Shape;463;p42"/>
          <p:cNvSpPr txBox="1"/>
          <p:nvPr>
            <p:ph idx="1" type="body"/>
          </p:nvPr>
        </p:nvSpPr>
        <p:spPr>
          <a:xfrm>
            <a:off x="1303800" y="1324125"/>
            <a:ext cx="7030500" cy="30069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1000"/>
              </a:spcBef>
              <a:spcAft>
                <a:spcPts val="0"/>
              </a:spcAft>
              <a:buNone/>
            </a:pPr>
            <a:r>
              <a:rPr lang="tr" sz="7019">
                <a:solidFill>
                  <a:srgbClr val="0C343D"/>
                </a:solidFill>
                <a:latin typeface="Arial"/>
                <a:ea typeface="Arial"/>
                <a:cs typeface="Arial"/>
                <a:sym typeface="Arial"/>
              </a:rPr>
              <a:t>•Geçici üriner inkontinans</a:t>
            </a:r>
            <a:endParaRPr sz="7019">
              <a:solidFill>
                <a:srgbClr val="0C343D"/>
              </a:solidFill>
              <a:latin typeface="Arial"/>
              <a:ea typeface="Arial"/>
              <a:cs typeface="Arial"/>
              <a:sym typeface="Arial"/>
            </a:endParaRPr>
          </a:p>
          <a:p>
            <a:pPr indent="0" lvl="0" marL="0" rtl="0" algn="l">
              <a:lnSpc>
                <a:spcPct val="150000"/>
              </a:lnSpc>
              <a:spcBef>
                <a:spcPts val="1000"/>
              </a:spcBef>
              <a:spcAft>
                <a:spcPts val="0"/>
              </a:spcAft>
              <a:buNone/>
            </a:pPr>
            <a:r>
              <a:rPr lang="tr" sz="6619">
                <a:solidFill>
                  <a:srgbClr val="0C343D"/>
                </a:solidFill>
                <a:latin typeface="Arial"/>
                <a:ea typeface="Arial"/>
                <a:cs typeface="Arial"/>
                <a:sym typeface="Arial"/>
              </a:rPr>
              <a:t>•</a:t>
            </a:r>
            <a:r>
              <a:rPr lang="tr" sz="7019">
                <a:solidFill>
                  <a:srgbClr val="0C343D"/>
                </a:solidFill>
                <a:latin typeface="Arial"/>
                <a:ea typeface="Arial"/>
                <a:cs typeface="Arial"/>
                <a:sym typeface="Arial"/>
              </a:rPr>
              <a:t>Kronik inkontinans</a:t>
            </a:r>
            <a:endParaRPr sz="7019">
              <a:solidFill>
                <a:srgbClr val="0C343D"/>
              </a:solidFill>
              <a:latin typeface="Arial"/>
              <a:ea typeface="Arial"/>
              <a:cs typeface="Arial"/>
              <a:sym typeface="Arial"/>
            </a:endParaRPr>
          </a:p>
          <a:p>
            <a:pPr indent="0" lvl="0" marL="0" rtl="0" algn="l">
              <a:lnSpc>
                <a:spcPct val="150000"/>
              </a:lnSpc>
              <a:spcBef>
                <a:spcPts val="1000"/>
              </a:spcBef>
              <a:spcAft>
                <a:spcPts val="0"/>
              </a:spcAft>
              <a:buNone/>
            </a:pPr>
            <a:r>
              <a:rPr lang="tr" sz="7019">
                <a:solidFill>
                  <a:srgbClr val="000000"/>
                </a:solidFill>
                <a:latin typeface="Arial"/>
                <a:ea typeface="Arial"/>
                <a:cs typeface="Arial"/>
                <a:sym typeface="Arial"/>
              </a:rPr>
              <a:t>    *Stres tipi Üİ</a:t>
            </a:r>
            <a:endParaRPr sz="7019">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7019">
                <a:solidFill>
                  <a:srgbClr val="000000"/>
                </a:solidFill>
                <a:latin typeface="Arial"/>
                <a:ea typeface="Arial"/>
                <a:cs typeface="Arial"/>
                <a:sym typeface="Arial"/>
              </a:rPr>
              <a:t>    * Sıkışma tipi Üİ (urge incontinence)</a:t>
            </a:r>
            <a:endParaRPr sz="7019">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7019">
                <a:solidFill>
                  <a:srgbClr val="000000"/>
                </a:solidFill>
                <a:latin typeface="Arial"/>
                <a:ea typeface="Arial"/>
                <a:cs typeface="Arial"/>
                <a:sym typeface="Arial"/>
              </a:rPr>
              <a:t>    *Karışık tipte Üİ</a:t>
            </a:r>
            <a:endParaRPr sz="7019">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7019">
                <a:solidFill>
                  <a:srgbClr val="000000"/>
                </a:solidFill>
                <a:latin typeface="Arial"/>
                <a:ea typeface="Arial"/>
                <a:cs typeface="Arial"/>
                <a:sym typeface="Arial"/>
              </a:rPr>
              <a:t>    *Taşma </a:t>
            </a:r>
            <a:endParaRPr sz="7019">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7019">
                <a:solidFill>
                  <a:srgbClr val="000000"/>
                </a:solidFill>
                <a:latin typeface="Arial"/>
                <a:ea typeface="Arial"/>
                <a:cs typeface="Arial"/>
                <a:sym typeface="Arial"/>
              </a:rPr>
              <a:t>    *Fonksiyonel üriner inkontinans</a:t>
            </a:r>
            <a:endParaRPr sz="7019">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2400">
                <a:solidFill>
                  <a:srgbClr val="000000"/>
                </a:solidFill>
                <a:latin typeface="Arial"/>
                <a:ea typeface="Arial"/>
                <a:cs typeface="Arial"/>
                <a:sym typeface="Arial"/>
              </a:rPr>
              <a:t> </a:t>
            </a:r>
            <a:endParaRPr sz="3150">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t/>
            </a:r>
            <a:endParaRPr sz="2400">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t/>
            </a:r>
            <a:endParaRPr sz="2400">
              <a:solidFill>
                <a:srgbClr val="000000"/>
              </a:solidFill>
              <a:latin typeface="Arial"/>
              <a:ea typeface="Arial"/>
              <a:cs typeface="Arial"/>
              <a:sym typeface="Arial"/>
            </a:endParaRPr>
          </a:p>
          <a:p>
            <a:pPr indent="0" lvl="0" marL="457200" rtl="0" algn="l">
              <a:spcBef>
                <a:spcPts val="0"/>
              </a:spcBef>
              <a:spcAft>
                <a:spcPts val="12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Geçici Üriner İnkontinans</a:t>
            </a:r>
            <a:endParaRPr/>
          </a:p>
        </p:txBody>
      </p:sp>
      <p:pic>
        <p:nvPicPr>
          <p:cNvPr id="469" name="Google Shape;469;p43"/>
          <p:cNvPicPr preferRelativeResize="0"/>
          <p:nvPr/>
        </p:nvPicPr>
        <p:blipFill>
          <a:blip r:embed="rId3">
            <a:alphaModFix/>
          </a:blip>
          <a:stretch>
            <a:fillRect/>
          </a:stretch>
        </p:blipFill>
        <p:spPr>
          <a:xfrm>
            <a:off x="1545675" y="2062675"/>
            <a:ext cx="6290900" cy="3138825"/>
          </a:xfrm>
          <a:prstGeom prst="rect">
            <a:avLst/>
          </a:prstGeom>
          <a:noFill/>
          <a:ln>
            <a:noFill/>
          </a:ln>
        </p:spPr>
      </p:pic>
      <p:sp>
        <p:nvSpPr>
          <p:cNvPr id="470" name="Google Shape;470;p43"/>
          <p:cNvSpPr txBox="1"/>
          <p:nvPr/>
        </p:nvSpPr>
        <p:spPr>
          <a:xfrm>
            <a:off x="1134150" y="1285525"/>
            <a:ext cx="7369800" cy="6465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Nunito"/>
              <a:buChar char="●"/>
            </a:pPr>
            <a:r>
              <a:rPr lang="tr" sz="1500">
                <a:latin typeface="Nunito"/>
                <a:ea typeface="Nunito"/>
                <a:cs typeface="Nunito"/>
                <a:sym typeface="Nunito"/>
              </a:rPr>
              <a:t>Altta yatan problem çözüldükten sonra spontan düzelme görülmektedir.</a:t>
            </a:r>
            <a:endParaRPr sz="1500">
              <a:latin typeface="Nunito"/>
              <a:ea typeface="Nunito"/>
              <a:cs typeface="Nunito"/>
              <a:sym typeface="Nunito"/>
            </a:endParaRPr>
          </a:p>
          <a:p>
            <a:pPr indent="-323850" lvl="0" marL="457200" rtl="0" algn="l">
              <a:spcBef>
                <a:spcPts val="0"/>
              </a:spcBef>
              <a:spcAft>
                <a:spcPts val="0"/>
              </a:spcAft>
              <a:buSzPts val="1500"/>
              <a:buFont typeface="Nunito"/>
              <a:buChar char="●"/>
            </a:pPr>
            <a:r>
              <a:rPr lang="tr" sz="1500">
                <a:latin typeface="Nunito"/>
                <a:ea typeface="Nunito"/>
                <a:cs typeface="Nunito"/>
                <a:sym typeface="Nunito"/>
              </a:rPr>
              <a:t>Genellikle ani başlangıçlı,en az 6 hafta boyunca devam eder.</a:t>
            </a:r>
            <a:endParaRPr sz="1500">
              <a:latin typeface="Nunito"/>
              <a:ea typeface="Nunito"/>
              <a:cs typeface="Nunito"/>
              <a:sym typeface="Nuni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tr">
                <a:solidFill>
                  <a:srgbClr val="000000"/>
                </a:solidFill>
                <a:latin typeface="Verdana"/>
                <a:ea typeface="Verdana"/>
                <a:cs typeface="Verdana"/>
                <a:sym typeface="Verdana"/>
              </a:rPr>
              <a:t>İnkontinansa neden olan ilaçlar</a:t>
            </a:r>
            <a:endParaRPr sz="2400"/>
          </a:p>
        </p:txBody>
      </p:sp>
      <p:sp>
        <p:nvSpPr>
          <p:cNvPr id="476" name="Google Shape;476;p44"/>
          <p:cNvSpPr txBox="1"/>
          <p:nvPr>
            <p:ph idx="1" type="body"/>
          </p:nvPr>
        </p:nvSpPr>
        <p:spPr>
          <a:xfrm>
            <a:off x="1303800" y="1495575"/>
            <a:ext cx="7030500" cy="3036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tr" sz="1800">
                <a:solidFill>
                  <a:srgbClr val="000000"/>
                </a:solidFill>
              </a:rPr>
              <a:t>Diüretikler</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Narkotik analjezikler</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Alfa agonistler</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Antikolinerjikler</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Alkol</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Antiparkinson ilaçlar</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Anksiyolitikler,benzodiazepinler</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Antipsikotikler</a:t>
            </a:r>
            <a:endParaRPr sz="18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2700">
                <a:solidFill>
                  <a:srgbClr val="434343"/>
                </a:solidFill>
              </a:rPr>
              <a:t>Stres tipi Üriner İnkontinans</a:t>
            </a:r>
            <a:endParaRPr sz="2700">
              <a:solidFill>
                <a:srgbClr val="434343"/>
              </a:solidFill>
            </a:endParaRPr>
          </a:p>
        </p:txBody>
      </p:sp>
      <p:sp>
        <p:nvSpPr>
          <p:cNvPr id="482" name="Google Shape;482;p45"/>
          <p:cNvSpPr txBox="1"/>
          <p:nvPr>
            <p:ph idx="1" type="body"/>
          </p:nvPr>
        </p:nvSpPr>
        <p:spPr>
          <a:xfrm>
            <a:off x="1303800" y="1726275"/>
            <a:ext cx="7030500" cy="25416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00000"/>
              </a:buClr>
              <a:buSzPts val="1800"/>
              <a:buChar char="●"/>
            </a:pPr>
            <a:r>
              <a:rPr lang="tr" sz="1800">
                <a:solidFill>
                  <a:srgbClr val="000000"/>
                </a:solidFill>
              </a:rPr>
              <a:t>Efor, egzersiz veya karın içi basıncını arttıran öksürme, gülme, hapş ırma vb. aktiviteler esnasında, istemsiz olarak idrar kaçırmadır.</a:t>
            </a:r>
            <a:endParaRPr sz="1800">
              <a:solidFill>
                <a:srgbClr val="000000"/>
              </a:solidFill>
            </a:endParaRPr>
          </a:p>
          <a:p>
            <a:pPr indent="0" lvl="0" marL="0" rtl="0" algn="l">
              <a:spcBef>
                <a:spcPts val="1200"/>
              </a:spcBef>
              <a:spcAft>
                <a:spcPts val="0"/>
              </a:spcAft>
              <a:buNone/>
            </a:pPr>
            <a:r>
              <a:t/>
            </a:r>
            <a:endParaRPr sz="1800">
              <a:solidFill>
                <a:srgbClr val="000000"/>
              </a:solidFill>
            </a:endParaRPr>
          </a:p>
          <a:p>
            <a:pPr indent="-342900" lvl="0" marL="457200" rtl="0" algn="l">
              <a:spcBef>
                <a:spcPts val="1200"/>
              </a:spcBef>
              <a:spcAft>
                <a:spcPts val="0"/>
              </a:spcAft>
              <a:buClr>
                <a:srgbClr val="000000"/>
              </a:buClr>
              <a:buSzPts val="1800"/>
              <a:buChar char="●"/>
            </a:pPr>
            <a:r>
              <a:rPr lang="tr" sz="1800">
                <a:solidFill>
                  <a:srgbClr val="000000"/>
                </a:solidFill>
              </a:rPr>
              <a:t>SÜİ, üretral hipermobilite veya üretral sfinkter yetmezliğinden kaynaklanmakta olup,</a:t>
            </a:r>
            <a:r>
              <a:rPr lang="tr" sz="1800" u="sng">
                <a:solidFill>
                  <a:srgbClr val="000000"/>
                </a:solidFill>
              </a:rPr>
              <a:t> genç kadınlarda</a:t>
            </a:r>
            <a:r>
              <a:rPr lang="tr" sz="1800">
                <a:solidFill>
                  <a:srgbClr val="000000"/>
                </a:solidFill>
              </a:rPr>
              <a:t> en sık üriner inkontinans nedenidir.</a:t>
            </a:r>
            <a:endParaRPr sz="18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6"/>
          <p:cNvSpPr txBox="1"/>
          <p:nvPr>
            <p:ph type="title"/>
          </p:nvPr>
        </p:nvSpPr>
        <p:spPr>
          <a:xfrm>
            <a:off x="1226825" y="675813"/>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2700">
                <a:solidFill>
                  <a:srgbClr val="434343"/>
                </a:solidFill>
              </a:rPr>
              <a:t>Stres tipi Üriner İnkontinans</a:t>
            </a:r>
            <a:endParaRPr/>
          </a:p>
        </p:txBody>
      </p:sp>
      <p:sp>
        <p:nvSpPr>
          <p:cNvPr id="488" name="Google Shape;488;p46"/>
          <p:cNvSpPr txBox="1"/>
          <p:nvPr>
            <p:ph idx="1" type="body"/>
          </p:nvPr>
        </p:nvSpPr>
        <p:spPr>
          <a:xfrm>
            <a:off x="637425" y="2266300"/>
            <a:ext cx="8001000" cy="2710500"/>
          </a:xfrm>
          <a:prstGeom prst="rect">
            <a:avLst/>
          </a:prstGeom>
        </p:spPr>
        <p:txBody>
          <a:bodyPr anchorCtr="0" anchor="t" bIns="91425" lIns="91425" spcFirstLastPara="1" rIns="91425" wrap="square" tIns="91425">
            <a:normAutofit/>
          </a:bodyPr>
          <a:lstStyle/>
          <a:p>
            <a:pPr indent="0" lvl="0" marL="0" rtl="0" algn="l">
              <a:lnSpc>
                <a:spcPct val="150000"/>
              </a:lnSpc>
              <a:spcBef>
                <a:spcPts val="1000"/>
              </a:spcBef>
              <a:spcAft>
                <a:spcPts val="0"/>
              </a:spcAft>
              <a:buNone/>
            </a:pPr>
            <a:r>
              <a:rPr lang="tr" sz="1983">
                <a:solidFill>
                  <a:srgbClr val="000000"/>
                </a:solidFill>
                <a:latin typeface="Arial"/>
                <a:ea typeface="Arial"/>
                <a:cs typeface="Arial"/>
                <a:sym typeface="Arial"/>
              </a:rPr>
              <a:t>•SÜİ’da idrar kaçırma birkaç damla olabileceği gibi, bir pedi ıslatabilecek boyutta olabilir.</a:t>
            </a:r>
            <a:endParaRPr sz="1983">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1891">
                <a:solidFill>
                  <a:srgbClr val="000000"/>
                </a:solidFill>
                <a:latin typeface="Arial"/>
                <a:ea typeface="Arial"/>
                <a:cs typeface="Arial"/>
                <a:sym typeface="Arial"/>
              </a:rPr>
              <a:t>• SÜİ; dolum sistometrisinde değerlendirilmekte olup, detrusor kontraksiyonu olmaksızın, abdominal basınç artışı sonucunda ortaya çıkan idrar kaçırmadır.</a:t>
            </a:r>
            <a:r>
              <a:rPr lang="tr"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p:txBody>
      </p:sp>
      <p:pic>
        <p:nvPicPr>
          <p:cNvPr id="489" name="Google Shape;489;p46"/>
          <p:cNvPicPr preferRelativeResize="0"/>
          <p:nvPr/>
        </p:nvPicPr>
        <p:blipFill>
          <a:blip r:embed="rId3">
            <a:alphaModFix/>
          </a:blip>
          <a:stretch>
            <a:fillRect/>
          </a:stretch>
        </p:blipFill>
        <p:spPr>
          <a:xfrm>
            <a:off x="6322950" y="84625"/>
            <a:ext cx="2728500" cy="21816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solidFill>
                  <a:srgbClr val="666666"/>
                </a:solidFill>
              </a:rPr>
              <a:t>Sıkışma tipi Üİ (urge incontinence)</a:t>
            </a:r>
            <a:endParaRPr>
              <a:solidFill>
                <a:srgbClr val="666666"/>
              </a:solidFill>
            </a:endParaRPr>
          </a:p>
        </p:txBody>
      </p:sp>
      <p:sp>
        <p:nvSpPr>
          <p:cNvPr id="495" name="Google Shape;495;p47"/>
          <p:cNvSpPr txBox="1"/>
          <p:nvPr>
            <p:ph idx="1" type="body"/>
          </p:nvPr>
        </p:nvSpPr>
        <p:spPr>
          <a:xfrm>
            <a:off x="1303800" y="1424550"/>
            <a:ext cx="7030500" cy="3555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000000"/>
              </a:buClr>
              <a:buSzPts val="1600"/>
              <a:buChar char="●"/>
            </a:pPr>
            <a:r>
              <a:rPr lang="tr" sz="1600">
                <a:solidFill>
                  <a:srgbClr val="000000"/>
                </a:solidFill>
              </a:rPr>
              <a:t>T</a:t>
            </a:r>
            <a:r>
              <a:rPr lang="tr" sz="1600">
                <a:solidFill>
                  <a:srgbClr val="000000"/>
                </a:solidFill>
              </a:rPr>
              <a:t>uvalete gitme ihtiyacı hissedildiği anda tuvalete ulaşamadan idrar kaçırma olarak tanımlanmaktadır .</a:t>
            </a:r>
            <a:endParaRPr sz="1600">
              <a:solidFill>
                <a:srgbClr val="000000"/>
              </a:solidFill>
            </a:endParaRPr>
          </a:p>
          <a:p>
            <a:pPr indent="0" lvl="0" marL="0" rtl="0" algn="l">
              <a:spcBef>
                <a:spcPts val="1200"/>
              </a:spcBef>
              <a:spcAft>
                <a:spcPts val="0"/>
              </a:spcAft>
              <a:buNone/>
            </a:pPr>
            <a:r>
              <a:t/>
            </a:r>
            <a:endParaRPr sz="1600">
              <a:solidFill>
                <a:srgbClr val="000000"/>
              </a:solidFill>
            </a:endParaRPr>
          </a:p>
          <a:p>
            <a:pPr indent="-330200" lvl="0" marL="457200" rtl="0" algn="l">
              <a:spcBef>
                <a:spcPts val="1200"/>
              </a:spcBef>
              <a:spcAft>
                <a:spcPts val="0"/>
              </a:spcAft>
              <a:buClr>
                <a:srgbClr val="000000"/>
              </a:buClr>
              <a:buSzPts val="1600"/>
              <a:buChar char="●"/>
            </a:pPr>
            <a:r>
              <a:rPr lang="tr" sz="1600">
                <a:solidFill>
                  <a:srgbClr val="000000"/>
                </a:solidFill>
              </a:rPr>
              <a:t>Detrusor aşırı aktivitesinin sonucunda ortaya çıkmakta olup, 2 alt tipe ayrılmaktadır: Bu istemsiz kontraksiyonların sıklığı yaşla birlikte artar.</a:t>
            </a:r>
            <a:endParaRPr sz="1600">
              <a:solidFill>
                <a:srgbClr val="000000"/>
              </a:solidFill>
            </a:endParaRPr>
          </a:p>
          <a:p>
            <a:pPr indent="0" lvl="0" marL="457200" rtl="0" algn="l">
              <a:spcBef>
                <a:spcPts val="1200"/>
              </a:spcBef>
              <a:spcAft>
                <a:spcPts val="0"/>
              </a:spcAft>
              <a:buNone/>
            </a:pPr>
            <a:r>
              <a:rPr lang="tr" sz="1600">
                <a:solidFill>
                  <a:srgbClr val="000000"/>
                </a:solidFill>
              </a:rPr>
              <a:t> a) duyusal (mesanenin inamasyon, lokal irritasyon ve infeksiyonu sonucu gelişmektedir)</a:t>
            </a:r>
            <a:endParaRPr sz="1600">
              <a:solidFill>
                <a:srgbClr val="000000"/>
              </a:solidFill>
            </a:endParaRPr>
          </a:p>
          <a:p>
            <a:pPr indent="0" lvl="0" marL="457200" rtl="0" algn="l">
              <a:spcBef>
                <a:spcPts val="1200"/>
              </a:spcBef>
              <a:spcAft>
                <a:spcPts val="1200"/>
              </a:spcAft>
              <a:buNone/>
            </a:pPr>
            <a:r>
              <a:rPr lang="tr" sz="1600">
                <a:solidFill>
                  <a:srgbClr val="000000"/>
                </a:solidFill>
              </a:rPr>
              <a:t>b) nörolojik (en sık nedeni detrusor kontraksiyonlarında, serebral inhibisyonun kaybıdır) </a:t>
            </a:r>
            <a:endParaRPr sz="16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solidFill>
                  <a:srgbClr val="666666"/>
                </a:solidFill>
              </a:rPr>
              <a:t>Sıkışma tipi Üİ (urge incontinence)</a:t>
            </a:r>
            <a:endParaRPr>
              <a:solidFill>
                <a:srgbClr val="666666"/>
              </a:solidFill>
            </a:endParaRPr>
          </a:p>
        </p:txBody>
      </p:sp>
      <p:sp>
        <p:nvSpPr>
          <p:cNvPr id="501" name="Google Shape;501;p48"/>
          <p:cNvSpPr txBox="1"/>
          <p:nvPr>
            <p:ph idx="1" type="body"/>
          </p:nvPr>
        </p:nvSpPr>
        <p:spPr>
          <a:xfrm>
            <a:off x="939200" y="1807775"/>
            <a:ext cx="7030500" cy="2541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tr" sz="1800">
                <a:solidFill>
                  <a:srgbClr val="000000"/>
                </a:solidFill>
              </a:rPr>
              <a:t>Hasta idrar kaçırmaya başladıktan sonra, idrarın çoğunu boşaltana kadar kontrol sağlayamamaktadır.</a:t>
            </a:r>
            <a:endParaRPr sz="1800">
              <a:solidFill>
                <a:srgbClr val="000000"/>
              </a:solidFill>
            </a:endParaRPr>
          </a:p>
        </p:txBody>
      </p:sp>
      <p:pic>
        <p:nvPicPr>
          <p:cNvPr id="502" name="Google Shape;502;p48"/>
          <p:cNvPicPr preferRelativeResize="0"/>
          <p:nvPr/>
        </p:nvPicPr>
        <p:blipFill>
          <a:blip r:embed="rId3">
            <a:alphaModFix/>
          </a:blip>
          <a:stretch>
            <a:fillRect/>
          </a:stretch>
        </p:blipFill>
        <p:spPr>
          <a:xfrm>
            <a:off x="5993450" y="2571750"/>
            <a:ext cx="2562225" cy="24610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2600">
                <a:solidFill>
                  <a:srgbClr val="666666"/>
                </a:solidFill>
              </a:rPr>
              <a:t>Karışık tip üriner inkontinans (Üİ):</a:t>
            </a:r>
            <a:endParaRPr sz="2600">
              <a:solidFill>
                <a:srgbClr val="666666"/>
              </a:solidFill>
            </a:endParaRPr>
          </a:p>
        </p:txBody>
      </p:sp>
      <p:sp>
        <p:nvSpPr>
          <p:cNvPr id="508" name="Google Shape;508;p49"/>
          <p:cNvSpPr txBox="1"/>
          <p:nvPr>
            <p:ph idx="1" type="body"/>
          </p:nvPr>
        </p:nvSpPr>
        <p:spPr>
          <a:xfrm>
            <a:off x="1356025" y="1597875"/>
            <a:ext cx="7030500" cy="3064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tr" sz="1800">
                <a:solidFill>
                  <a:srgbClr val="000000"/>
                </a:solidFill>
              </a:rPr>
              <a:t>H</a:t>
            </a:r>
            <a:r>
              <a:rPr lang="tr" sz="1800">
                <a:solidFill>
                  <a:srgbClr val="000000"/>
                </a:solidFill>
              </a:rPr>
              <a:t>em sıkışma hem de stres tipi idrar kaçırma biçimlerinin bir arada bulunmasıdır. </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Detrusor aşırı aktivitesi ve üretral sfinkter mobilitesi/yetmezliği birlikte gözlenir. </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Hastalarda acil işeme hissini takiben tuvalete yetişemeden idrar kaçırmaya; efor, egzersiz, öksürük veya hapşırma esnasında idrar kaçırma eşlik etmektedir.</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Yetişkin hastaların üçte birinde karışık tip Üİ saptanmaktadır.</a:t>
            </a:r>
            <a:endParaRPr sz="18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2500">
                <a:solidFill>
                  <a:srgbClr val="666666"/>
                </a:solidFill>
              </a:rPr>
              <a:t>Taşma tipi inkontinans</a:t>
            </a:r>
            <a:endParaRPr sz="2500">
              <a:solidFill>
                <a:srgbClr val="666666"/>
              </a:solidFill>
            </a:endParaRPr>
          </a:p>
        </p:txBody>
      </p:sp>
      <p:sp>
        <p:nvSpPr>
          <p:cNvPr id="514" name="Google Shape;514;p50"/>
          <p:cNvSpPr txBox="1"/>
          <p:nvPr>
            <p:ph idx="1" type="body"/>
          </p:nvPr>
        </p:nvSpPr>
        <p:spPr>
          <a:xfrm>
            <a:off x="1137875" y="1724575"/>
            <a:ext cx="7030500" cy="2062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000000"/>
              </a:buClr>
              <a:buSzPts val="1600"/>
              <a:buChar char="●"/>
            </a:pPr>
            <a:r>
              <a:rPr lang="tr" sz="1600">
                <a:solidFill>
                  <a:srgbClr val="000000"/>
                </a:solidFill>
              </a:rPr>
              <a:t>Detrusor kontraktilitesinin bozulması, mesane çıkım obstruksiyonu veya her iki nedenden dolayı ortaya çıkmakta, ve mesane aşırı distansiyonuna yol açabilmektedir. </a:t>
            </a:r>
            <a:endParaRPr sz="1600">
              <a:solidFill>
                <a:srgbClr val="000000"/>
              </a:solidFill>
            </a:endParaRPr>
          </a:p>
          <a:p>
            <a:pPr indent="-330200" lvl="0" marL="457200" rtl="0" algn="l">
              <a:spcBef>
                <a:spcPts val="0"/>
              </a:spcBef>
              <a:spcAft>
                <a:spcPts val="0"/>
              </a:spcAft>
              <a:buClr>
                <a:srgbClr val="000000"/>
              </a:buClr>
              <a:buSzPts val="1600"/>
              <a:buChar char="●"/>
            </a:pPr>
            <a:r>
              <a:rPr lang="tr" sz="1600">
                <a:solidFill>
                  <a:srgbClr val="000000"/>
                </a:solidFill>
              </a:rPr>
              <a:t> Hastalar sık veya sürekli sızıntı veya damlamadan yakınırlar veya uyarı olmadan fazla miktarda idrar kaçırabilirler.</a:t>
            </a:r>
            <a:endParaRPr sz="1600">
              <a:solidFill>
                <a:srgbClr val="000000"/>
              </a:solidFill>
            </a:endParaRPr>
          </a:p>
          <a:p>
            <a:pPr indent="0" lvl="0" marL="0" rtl="0" algn="l">
              <a:spcBef>
                <a:spcPts val="1200"/>
              </a:spcBef>
              <a:spcAft>
                <a:spcPts val="1200"/>
              </a:spcAft>
              <a:buNone/>
            </a:pPr>
            <a:r>
              <a:t/>
            </a:r>
            <a:endParaRPr sz="1600"/>
          </a:p>
        </p:txBody>
      </p:sp>
      <p:pic>
        <p:nvPicPr>
          <p:cNvPr id="515" name="Google Shape;515;p50"/>
          <p:cNvPicPr preferRelativeResize="0"/>
          <p:nvPr/>
        </p:nvPicPr>
        <p:blipFill>
          <a:blip r:embed="rId3">
            <a:alphaModFix/>
          </a:blip>
          <a:stretch>
            <a:fillRect/>
          </a:stretch>
        </p:blipFill>
        <p:spPr>
          <a:xfrm>
            <a:off x="6052775" y="186425"/>
            <a:ext cx="2909125" cy="1538150"/>
          </a:xfrm>
          <a:prstGeom prst="rect">
            <a:avLst/>
          </a:prstGeom>
          <a:noFill/>
          <a:ln>
            <a:noFill/>
          </a:ln>
        </p:spPr>
      </p:pic>
      <p:sp>
        <p:nvSpPr>
          <p:cNvPr id="516" name="Google Shape;516;p50"/>
          <p:cNvSpPr txBox="1"/>
          <p:nvPr/>
        </p:nvSpPr>
        <p:spPr>
          <a:xfrm>
            <a:off x="1137875" y="3499750"/>
            <a:ext cx="63714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Nunito"/>
              <a:buChar char="●"/>
            </a:pPr>
            <a:r>
              <a:rPr lang="tr">
                <a:latin typeface="Nunito"/>
                <a:ea typeface="Nunito"/>
                <a:cs typeface="Nunito"/>
                <a:sym typeface="Nunito"/>
              </a:rPr>
              <a:t>Detrüsör hipoaktivitesi:</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-DM </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-kronik alkolizm</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-disk hastalığı </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-kas gevşeticiler</a:t>
            </a:r>
            <a:endParaRPr>
              <a:latin typeface="Nunito"/>
              <a:ea typeface="Nunito"/>
              <a:cs typeface="Nunito"/>
              <a:sym typeface="Nunito"/>
            </a:endParaRPr>
          </a:p>
        </p:txBody>
      </p:sp>
      <p:sp>
        <p:nvSpPr>
          <p:cNvPr id="517" name="Google Shape;517;p50"/>
          <p:cNvSpPr txBox="1"/>
          <p:nvPr/>
        </p:nvSpPr>
        <p:spPr>
          <a:xfrm>
            <a:off x="5588175" y="3499750"/>
            <a:ext cx="3105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latin typeface="Nunito"/>
                <a:ea typeface="Nunito"/>
                <a:cs typeface="Nunito"/>
                <a:sym typeface="Nunito"/>
              </a:rPr>
              <a:t>• Çıkım obstrüksiyonu;</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-fiziksel (prostat büyümesi, tümör, yapışıklık) </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-nörolojik (spinal kord lezyonları, pelvik cerrahi) </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-farmakolojik (adrenerjik agonistler) </a:t>
            </a:r>
            <a:endParaRPr>
              <a:latin typeface="Nunito"/>
              <a:ea typeface="Nunito"/>
              <a:cs typeface="Nunito"/>
              <a:sym typeface="Nuni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solidFill>
                  <a:srgbClr val="666666"/>
                </a:solidFill>
              </a:rPr>
              <a:t>Fonksiyonel tip inkontinans</a:t>
            </a:r>
            <a:endParaRPr>
              <a:solidFill>
                <a:srgbClr val="666666"/>
              </a:solidFill>
            </a:endParaRPr>
          </a:p>
        </p:txBody>
      </p:sp>
      <p:sp>
        <p:nvSpPr>
          <p:cNvPr id="523" name="Google Shape;523;p51"/>
          <p:cNvSpPr txBox="1"/>
          <p:nvPr>
            <p:ph idx="1" type="body"/>
          </p:nvPr>
        </p:nvSpPr>
        <p:spPr>
          <a:xfrm>
            <a:off x="1147550" y="1729625"/>
            <a:ext cx="7030500" cy="25416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rgbClr val="000000"/>
              </a:buClr>
              <a:buSzPts val="1700"/>
              <a:buChar char="●"/>
            </a:pPr>
            <a:r>
              <a:rPr lang="tr" sz="1700">
                <a:solidFill>
                  <a:srgbClr val="000000"/>
                </a:solidFill>
              </a:rPr>
              <a:t>H</a:t>
            </a:r>
            <a:r>
              <a:rPr lang="tr" sz="1700">
                <a:solidFill>
                  <a:srgbClr val="000000"/>
                </a:solidFill>
              </a:rPr>
              <a:t>astaların mesane fonksiyonları veya nörolojik idrar kontrolü normal olmasına rağmen; bilişsel, fonksiyonel bozukluk veya hareket kısıtlılığı nedeniyle tuvalete gitme yetisini kaybetmesinden kaynaklanmaktadır.</a:t>
            </a:r>
            <a:endParaRPr sz="1700">
              <a:solidFill>
                <a:srgbClr val="000000"/>
              </a:solidFill>
            </a:endParaRPr>
          </a:p>
        </p:txBody>
      </p:sp>
      <p:pic>
        <p:nvPicPr>
          <p:cNvPr id="524" name="Google Shape;524;p51"/>
          <p:cNvPicPr preferRelativeResize="0"/>
          <p:nvPr/>
        </p:nvPicPr>
        <p:blipFill>
          <a:blip r:embed="rId3">
            <a:alphaModFix/>
          </a:blip>
          <a:stretch>
            <a:fillRect/>
          </a:stretch>
        </p:blipFill>
        <p:spPr>
          <a:xfrm>
            <a:off x="4678375" y="3118763"/>
            <a:ext cx="3771900" cy="193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İşeme Nörofizyolojisi</a:t>
            </a:r>
            <a:endParaRPr/>
          </a:p>
        </p:txBody>
      </p:sp>
      <p:sp>
        <p:nvSpPr>
          <p:cNvPr id="297" name="Google Shape;297;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tr" sz="1800"/>
              <a:t>Alt üriner sistem işleyişinde işeme fizyolojisi için iki temel yapı bulunmaktadır: mesane ve üretra.</a:t>
            </a:r>
            <a:endParaRPr sz="1800"/>
          </a:p>
          <a:p>
            <a:pPr indent="0" lvl="0" marL="457200" rtl="0" algn="l">
              <a:spcBef>
                <a:spcPts val="1200"/>
              </a:spcBef>
              <a:spcAft>
                <a:spcPts val="0"/>
              </a:spcAft>
              <a:buNone/>
            </a:pPr>
            <a:r>
              <a:t/>
            </a:r>
            <a:endParaRPr/>
          </a:p>
          <a:p>
            <a:pPr indent="-311150" lvl="0" marL="457200" rtl="0" algn="l">
              <a:spcBef>
                <a:spcPts val="1200"/>
              </a:spcBef>
              <a:spcAft>
                <a:spcPts val="0"/>
              </a:spcAft>
              <a:buSzPts val="1300"/>
              <a:buChar char="●"/>
            </a:pPr>
            <a:r>
              <a:rPr lang="tr"/>
              <a:t> </a:t>
            </a:r>
            <a:r>
              <a:rPr lang="tr" sz="1900"/>
              <a:t>Mesane depolama ve etkili boşaltım, üretra ise intakt olarak idrarın zamanında atılımı ile ilişkilidir.</a:t>
            </a:r>
            <a:endParaRPr sz="1900"/>
          </a:p>
        </p:txBody>
      </p:sp>
      <p:pic>
        <p:nvPicPr>
          <p:cNvPr id="298" name="Google Shape;298;p16"/>
          <p:cNvPicPr preferRelativeResize="0"/>
          <p:nvPr/>
        </p:nvPicPr>
        <p:blipFill>
          <a:blip r:embed="rId3">
            <a:alphaModFix/>
          </a:blip>
          <a:stretch>
            <a:fillRect/>
          </a:stretch>
        </p:blipFill>
        <p:spPr>
          <a:xfrm>
            <a:off x="6267375" y="55225"/>
            <a:ext cx="2707925" cy="19348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2"/>
          <p:cNvSpPr txBox="1"/>
          <p:nvPr>
            <p:ph type="title"/>
          </p:nvPr>
        </p:nvSpPr>
        <p:spPr>
          <a:xfrm>
            <a:off x="1303800" y="47735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2500"/>
              <a:t>İNKONTİNANSIN DEĞERLENDİRİLMESİ</a:t>
            </a:r>
            <a:endParaRPr sz="2500"/>
          </a:p>
        </p:txBody>
      </p:sp>
      <p:sp>
        <p:nvSpPr>
          <p:cNvPr id="530" name="Google Shape;530;p52"/>
          <p:cNvSpPr txBox="1"/>
          <p:nvPr>
            <p:ph idx="1" type="body"/>
          </p:nvPr>
        </p:nvSpPr>
        <p:spPr>
          <a:xfrm>
            <a:off x="572950" y="1547450"/>
            <a:ext cx="4677300" cy="3374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tr" sz="1310">
                <a:solidFill>
                  <a:srgbClr val="000000"/>
                </a:solidFill>
              </a:rPr>
              <a:t>- Semptomlar ne zaman başladı? </a:t>
            </a:r>
            <a:endParaRPr sz="1310">
              <a:solidFill>
                <a:srgbClr val="000000"/>
              </a:solidFill>
            </a:endParaRPr>
          </a:p>
          <a:p>
            <a:pPr indent="0" lvl="0" marL="0" rtl="0" algn="l">
              <a:lnSpc>
                <a:spcPct val="95000"/>
              </a:lnSpc>
              <a:spcBef>
                <a:spcPts val="1200"/>
              </a:spcBef>
              <a:spcAft>
                <a:spcPts val="0"/>
              </a:spcAft>
              <a:buSzPts val="770"/>
              <a:buNone/>
            </a:pPr>
            <a:r>
              <a:rPr lang="tr" sz="1310">
                <a:solidFill>
                  <a:srgbClr val="000000"/>
                </a:solidFill>
              </a:rPr>
              <a:t>- Ne sıklıkta idrar kaçırıyor? </a:t>
            </a:r>
            <a:endParaRPr sz="1310">
              <a:solidFill>
                <a:srgbClr val="000000"/>
              </a:solidFill>
            </a:endParaRPr>
          </a:p>
          <a:p>
            <a:pPr indent="0" lvl="0" marL="0" rtl="0" algn="l">
              <a:lnSpc>
                <a:spcPct val="95000"/>
              </a:lnSpc>
              <a:spcBef>
                <a:spcPts val="1200"/>
              </a:spcBef>
              <a:spcAft>
                <a:spcPts val="0"/>
              </a:spcAft>
              <a:buSzPts val="770"/>
              <a:buNone/>
            </a:pPr>
            <a:r>
              <a:rPr lang="tr" sz="1310">
                <a:solidFill>
                  <a:srgbClr val="000000"/>
                </a:solidFill>
              </a:rPr>
              <a:t>- İdrar kaçağının miktarı ne kadar? </a:t>
            </a:r>
            <a:endParaRPr sz="1310">
              <a:solidFill>
                <a:srgbClr val="000000"/>
              </a:solidFill>
            </a:endParaRPr>
          </a:p>
          <a:p>
            <a:pPr indent="0" lvl="0" marL="0" rtl="0" algn="l">
              <a:lnSpc>
                <a:spcPct val="95000"/>
              </a:lnSpc>
              <a:spcBef>
                <a:spcPts val="1200"/>
              </a:spcBef>
              <a:spcAft>
                <a:spcPts val="0"/>
              </a:spcAft>
              <a:buSzPts val="770"/>
              <a:buNone/>
            </a:pPr>
            <a:r>
              <a:rPr lang="tr" sz="1310">
                <a:solidFill>
                  <a:srgbClr val="000000"/>
                </a:solidFill>
              </a:rPr>
              <a:t>- Günde kaç ped değiştiriliyor? </a:t>
            </a:r>
            <a:endParaRPr sz="1310">
              <a:solidFill>
                <a:srgbClr val="000000"/>
              </a:solidFill>
            </a:endParaRPr>
          </a:p>
          <a:p>
            <a:pPr indent="0" lvl="0" marL="0" rtl="0" algn="l">
              <a:lnSpc>
                <a:spcPct val="95000"/>
              </a:lnSpc>
              <a:spcBef>
                <a:spcPts val="1200"/>
              </a:spcBef>
              <a:spcAft>
                <a:spcPts val="0"/>
              </a:spcAft>
              <a:buSzPts val="770"/>
              <a:buNone/>
            </a:pPr>
            <a:r>
              <a:rPr lang="tr" sz="1310">
                <a:solidFill>
                  <a:srgbClr val="000000"/>
                </a:solidFill>
              </a:rPr>
              <a:t>- Egzersiz, öksürüp hapşurma, ağır kaldırma ile idrar kaçırma oluyor mu? </a:t>
            </a:r>
            <a:endParaRPr sz="1310">
              <a:solidFill>
                <a:srgbClr val="000000"/>
              </a:solidFill>
            </a:endParaRPr>
          </a:p>
          <a:p>
            <a:pPr indent="0" lvl="0" marL="0" rtl="0" algn="l">
              <a:lnSpc>
                <a:spcPct val="95000"/>
              </a:lnSpc>
              <a:spcBef>
                <a:spcPts val="1200"/>
              </a:spcBef>
              <a:spcAft>
                <a:spcPts val="0"/>
              </a:spcAft>
              <a:buSzPts val="770"/>
              <a:buNone/>
            </a:pPr>
            <a:r>
              <a:rPr lang="tr" sz="1310">
                <a:solidFill>
                  <a:srgbClr val="000000"/>
                </a:solidFill>
              </a:rPr>
              <a:t>- Ani idrara çıkma hissi oluyor mu?</a:t>
            </a:r>
            <a:endParaRPr sz="1310">
              <a:solidFill>
                <a:srgbClr val="000000"/>
              </a:solidFill>
            </a:endParaRPr>
          </a:p>
          <a:p>
            <a:pPr indent="0" lvl="0" marL="0" rtl="0" algn="l">
              <a:lnSpc>
                <a:spcPct val="95000"/>
              </a:lnSpc>
              <a:spcBef>
                <a:spcPts val="1200"/>
              </a:spcBef>
              <a:spcAft>
                <a:spcPts val="0"/>
              </a:spcAft>
              <a:buSzPts val="770"/>
              <a:buNone/>
            </a:pPr>
            <a:r>
              <a:rPr lang="tr" sz="1310">
                <a:solidFill>
                  <a:srgbClr val="000000"/>
                </a:solidFill>
              </a:rPr>
              <a:t> - Acil sıkışma hissi ile tuvalete yetişemeden idrar kaçırıyor mu? </a:t>
            </a:r>
            <a:endParaRPr sz="1310">
              <a:solidFill>
                <a:srgbClr val="000000"/>
              </a:solidFill>
            </a:endParaRPr>
          </a:p>
          <a:p>
            <a:pPr indent="0" lvl="0" marL="0" rtl="0" algn="l">
              <a:lnSpc>
                <a:spcPct val="95000"/>
              </a:lnSpc>
              <a:spcBef>
                <a:spcPts val="1200"/>
              </a:spcBef>
              <a:spcAft>
                <a:spcPts val="0"/>
              </a:spcAft>
              <a:buSzPts val="770"/>
              <a:buNone/>
            </a:pPr>
            <a:r>
              <a:rPr lang="tr" sz="1310">
                <a:solidFill>
                  <a:srgbClr val="000000"/>
                </a:solidFill>
              </a:rPr>
              <a:t>- İdrarının geldiğini ve kaçırdığını hissediyor mu? </a:t>
            </a:r>
            <a:endParaRPr sz="1310">
              <a:solidFill>
                <a:srgbClr val="000000"/>
              </a:solidFill>
            </a:endParaRPr>
          </a:p>
          <a:p>
            <a:pPr indent="0" lvl="0" marL="0" rtl="0" algn="l">
              <a:lnSpc>
                <a:spcPct val="95000"/>
              </a:lnSpc>
              <a:spcBef>
                <a:spcPts val="1200"/>
              </a:spcBef>
              <a:spcAft>
                <a:spcPts val="0"/>
              </a:spcAft>
              <a:buSzPts val="770"/>
              <a:buNone/>
            </a:pPr>
            <a:r>
              <a:rPr lang="tr" sz="1380">
                <a:solidFill>
                  <a:srgbClr val="000000"/>
                </a:solidFill>
              </a:rPr>
              <a:t>- Pelvis ya da omurgasından cerrahi operasyon geçirdi mi? </a:t>
            </a:r>
            <a:endParaRPr sz="1380">
              <a:solidFill>
                <a:srgbClr val="000000"/>
              </a:solidFill>
            </a:endParaRPr>
          </a:p>
          <a:p>
            <a:pPr indent="0" lvl="0" marL="0" rtl="0" algn="l">
              <a:lnSpc>
                <a:spcPct val="95000"/>
              </a:lnSpc>
              <a:spcBef>
                <a:spcPts val="1200"/>
              </a:spcBef>
              <a:spcAft>
                <a:spcPts val="1200"/>
              </a:spcAft>
              <a:buSzPts val="770"/>
              <a:buNone/>
            </a:pPr>
            <a:r>
              <a:t/>
            </a:r>
            <a:endParaRPr sz="1110"/>
          </a:p>
        </p:txBody>
      </p:sp>
      <p:sp>
        <p:nvSpPr>
          <p:cNvPr id="531" name="Google Shape;531;p52"/>
          <p:cNvSpPr txBox="1"/>
          <p:nvPr/>
        </p:nvSpPr>
        <p:spPr>
          <a:xfrm>
            <a:off x="1303800" y="1014950"/>
            <a:ext cx="6768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tr" sz="2100">
                <a:solidFill>
                  <a:srgbClr val="434343"/>
                </a:solidFill>
                <a:latin typeface="Nunito"/>
                <a:ea typeface="Nunito"/>
                <a:cs typeface="Nunito"/>
                <a:sym typeface="Nunito"/>
              </a:rPr>
              <a:t>1) ÖYKÜ</a:t>
            </a:r>
            <a:endParaRPr b="1" i="1" sz="2100">
              <a:solidFill>
                <a:srgbClr val="434343"/>
              </a:solidFill>
              <a:latin typeface="Nunito"/>
              <a:ea typeface="Nunito"/>
              <a:cs typeface="Nunito"/>
              <a:sym typeface="Nunito"/>
            </a:endParaRPr>
          </a:p>
        </p:txBody>
      </p:sp>
      <p:sp>
        <p:nvSpPr>
          <p:cNvPr id="532" name="Google Shape;532;p52"/>
          <p:cNvSpPr txBox="1"/>
          <p:nvPr/>
        </p:nvSpPr>
        <p:spPr>
          <a:xfrm>
            <a:off x="5696100" y="1547450"/>
            <a:ext cx="3447900" cy="337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latin typeface="Nunito"/>
                <a:ea typeface="Nunito"/>
                <a:cs typeface="Nunito"/>
                <a:sym typeface="Nunito"/>
              </a:rPr>
              <a:t>- Gündüz-gece idrar yapma sıklığı nedir? </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İdrar yaparken zorlanma oluyor mu? </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İdrarı tam olarak boşaltabiliyor mu?</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 İdrar akış gücü nasıl?</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İşeme sırasında damlama var mı? </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Günlük sıvı alımı ne kadar?</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 Mesaneyi boşaltmak için postür değişikliği, ıkınma</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zorlanma oluyor mu? </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Şikayetler, gebelik veya vajinal doğum sonrası mı başladı?</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 idrar kaçırma, düşme veya travma sonrası mı başladı?</a:t>
            </a:r>
            <a:endParaRPr>
              <a:latin typeface="Nunito"/>
              <a:ea typeface="Nunito"/>
              <a:cs typeface="Nunito"/>
              <a:sym typeface="Nunito"/>
            </a:endParaRPr>
          </a:p>
          <a:p>
            <a:pPr indent="0" lvl="0" marL="0" rtl="0" algn="l">
              <a:spcBef>
                <a:spcPts val="0"/>
              </a:spcBef>
              <a:spcAft>
                <a:spcPts val="0"/>
              </a:spcAft>
              <a:buNone/>
            </a:pPr>
            <a:r>
              <a:rPr lang="tr">
                <a:latin typeface="Nunito"/>
                <a:ea typeface="Nunito"/>
                <a:cs typeface="Nunito"/>
                <a:sym typeface="Nunito"/>
              </a:rPr>
              <a:t> </a:t>
            </a:r>
            <a:r>
              <a:rPr lang="tr" sz="1180">
                <a:latin typeface="Nunito"/>
                <a:ea typeface="Nunito"/>
                <a:cs typeface="Nunito"/>
                <a:sym typeface="Nunito"/>
              </a:rPr>
              <a:t>- Eşlik eden ek bir nörolojik hasar var mı? </a:t>
            </a:r>
            <a:endParaRPr sz="1180">
              <a:latin typeface="Nunito"/>
              <a:ea typeface="Nunito"/>
              <a:cs typeface="Nunito"/>
              <a:sym typeface="Nunito"/>
            </a:endParaRPr>
          </a:p>
          <a:p>
            <a:pPr indent="0" lvl="0" marL="0" rtl="0" algn="l">
              <a:lnSpc>
                <a:spcPct val="95000"/>
              </a:lnSpc>
              <a:spcBef>
                <a:spcPts val="0"/>
              </a:spcBef>
              <a:spcAft>
                <a:spcPts val="1200"/>
              </a:spcAft>
              <a:buClr>
                <a:srgbClr val="000000"/>
              </a:buClr>
              <a:buSzPts val="770"/>
              <a:buFont typeface="Arial"/>
              <a:buNone/>
            </a:pPr>
            <a:r>
              <a:rPr lang="tr" sz="1180">
                <a:latin typeface="Nunito"/>
                <a:ea typeface="Nunito"/>
                <a:cs typeface="Nunito"/>
                <a:sym typeface="Nunito"/>
              </a:rPr>
              <a:t>- Hangi ilaçları kullanıyor?</a:t>
            </a:r>
            <a:endParaRPr>
              <a:latin typeface="Nunito"/>
              <a:ea typeface="Nunito"/>
              <a:cs typeface="Nunito"/>
              <a:sym typeface="Nuni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53"/>
          <p:cNvPicPr preferRelativeResize="0"/>
          <p:nvPr/>
        </p:nvPicPr>
        <p:blipFill>
          <a:blip r:embed="rId3">
            <a:alphaModFix/>
          </a:blip>
          <a:stretch>
            <a:fillRect/>
          </a:stretch>
        </p:blipFill>
        <p:spPr>
          <a:xfrm>
            <a:off x="1260500" y="651825"/>
            <a:ext cx="7793324" cy="533400"/>
          </a:xfrm>
          <a:prstGeom prst="rect">
            <a:avLst/>
          </a:prstGeom>
          <a:noFill/>
          <a:ln>
            <a:noFill/>
          </a:ln>
        </p:spPr>
      </p:pic>
      <p:pic>
        <p:nvPicPr>
          <p:cNvPr id="538" name="Google Shape;538;p53"/>
          <p:cNvPicPr preferRelativeResize="0"/>
          <p:nvPr/>
        </p:nvPicPr>
        <p:blipFill>
          <a:blip r:embed="rId4">
            <a:alphaModFix/>
          </a:blip>
          <a:stretch>
            <a:fillRect/>
          </a:stretch>
        </p:blipFill>
        <p:spPr>
          <a:xfrm>
            <a:off x="1260500" y="1554775"/>
            <a:ext cx="6867524" cy="2547799"/>
          </a:xfrm>
          <a:prstGeom prst="rect">
            <a:avLst/>
          </a:prstGeom>
          <a:noFill/>
          <a:ln>
            <a:noFill/>
          </a:ln>
        </p:spPr>
      </p:pic>
      <p:sp>
        <p:nvSpPr>
          <p:cNvPr id="539" name="Google Shape;539;p53"/>
          <p:cNvSpPr txBox="1"/>
          <p:nvPr/>
        </p:nvSpPr>
        <p:spPr>
          <a:xfrm>
            <a:off x="1153638" y="4220100"/>
            <a:ext cx="7367700" cy="923400"/>
          </a:xfrm>
          <a:prstGeom prst="rect">
            <a:avLst/>
          </a:prstGeom>
          <a:noFill/>
          <a:ln>
            <a:noFill/>
          </a:ln>
        </p:spPr>
        <p:txBody>
          <a:bodyPr anchorCtr="0" anchor="t" bIns="91425" lIns="91425" spcFirstLastPara="1" rIns="91425" wrap="square" tIns="91425">
            <a:spAutoFit/>
          </a:bodyPr>
          <a:lstStyle/>
          <a:p>
            <a:pPr indent="-336550" lvl="0" marL="457200" rtl="0" algn="l">
              <a:lnSpc>
                <a:spcPct val="90000"/>
              </a:lnSpc>
              <a:spcBef>
                <a:spcPts val="1000"/>
              </a:spcBef>
              <a:spcAft>
                <a:spcPts val="0"/>
              </a:spcAft>
              <a:buSzPts val="1700"/>
              <a:buChar char="●"/>
            </a:pPr>
            <a:r>
              <a:rPr lang="tr" sz="1700"/>
              <a:t>Toplam skor 21’dir. 3. 4. ve 5. soruların toplamından oluşur.</a:t>
            </a:r>
            <a:endParaRPr sz="1700"/>
          </a:p>
          <a:p>
            <a:pPr indent="-336550" lvl="0" marL="457200" rtl="0" algn="l">
              <a:lnSpc>
                <a:spcPct val="90000"/>
              </a:lnSpc>
              <a:spcBef>
                <a:spcPts val="0"/>
              </a:spcBef>
              <a:spcAft>
                <a:spcPts val="0"/>
              </a:spcAft>
              <a:buSzPts val="1700"/>
              <a:buChar char="●"/>
            </a:pPr>
            <a:r>
              <a:rPr lang="tr" sz="1700"/>
              <a:t>Tedavi öncesi ,sonrası ve takibinde güvenle kullanılır.</a:t>
            </a:r>
            <a:endParaRPr sz="1700"/>
          </a:p>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4"/>
          <p:cNvSpPr txBox="1"/>
          <p:nvPr>
            <p:ph type="title"/>
          </p:nvPr>
        </p:nvSpPr>
        <p:spPr>
          <a:xfrm>
            <a:off x="1303800" y="689675"/>
            <a:ext cx="7030500" cy="74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tr" sz="1720"/>
              <a:t>Uluslararası İdrar Kaçırma Konsültasyon Sorgulaması-Kısa Form </a:t>
            </a:r>
            <a:endParaRPr sz="1720"/>
          </a:p>
        </p:txBody>
      </p:sp>
      <p:pic>
        <p:nvPicPr>
          <p:cNvPr id="545" name="Google Shape;545;p54"/>
          <p:cNvPicPr preferRelativeResize="0"/>
          <p:nvPr/>
        </p:nvPicPr>
        <p:blipFill>
          <a:blip r:embed="rId3">
            <a:alphaModFix/>
          </a:blip>
          <a:stretch>
            <a:fillRect/>
          </a:stretch>
        </p:blipFill>
        <p:spPr>
          <a:xfrm>
            <a:off x="152400" y="1437575"/>
            <a:ext cx="5345275" cy="3705925"/>
          </a:xfrm>
          <a:prstGeom prst="rect">
            <a:avLst/>
          </a:prstGeom>
          <a:noFill/>
          <a:ln>
            <a:noFill/>
          </a:ln>
        </p:spPr>
      </p:pic>
      <p:pic>
        <p:nvPicPr>
          <p:cNvPr id="546" name="Google Shape;546;p54"/>
          <p:cNvPicPr preferRelativeResize="0"/>
          <p:nvPr/>
        </p:nvPicPr>
        <p:blipFill>
          <a:blip r:embed="rId4">
            <a:alphaModFix/>
          </a:blip>
          <a:stretch>
            <a:fillRect/>
          </a:stretch>
        </p:blipFill>
        <p:spPr>
          <a:xfrm>
            <a:off x="4572000" y="1372475"/>
            <a:ext cx="4765875" cy="37710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2400"/>
              <a:t>İşeme Günlüğü</a:t>
            </a:r>
            <a:endParaRPr sz="2400"/>
          </a:p>
        </p:txBody>
      </p:sp>
      <p:sp>
        <p:nvSpPr>
          <p:cNvPr id="552" name="Google Shape;552;p55"/>
          <p:cNvSpPr txBox="1"/>
          <p:nvPr>
            <p:ph idx="1" type="body"/>
          </p:nvPr>
        </p:nvSpPr>
        <p:spPr>
          <a:xfrm>
            <a:off x="1303800" y="1437575"/>
            <a:ext cx="7030500" cy="3094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tr" sz="1800">
                <a:solidFill>
                  <a:srgbClr val="000000"/>
                </a:solidFill>
              </a:rPr>
              <a:t> Başlangıç aşamasında, 3-7 günlük işeme günlüğünün doldurtulması önerilmektedir.</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Hastalardan inkontinans epizotlarının sıklığını, ped kullanım sayısını, sıvı alım miktarını, sıkışma derecesini, üriner inkontinansın derecesini ve hangi durumlarda idrar kaçırdıklarını kaydetmeleri istenir .</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İnkontinansın en muhtemel tipini ortaya çıkarabilir.</a:t>
            </a:r>
            <a:endParaRPr sz="1800">
              <a:solidFill>
                <a:srgbClr val="000000"/>
              </a:solidFill>
            </a:endParaRPr>
          </a:p>
          <a:p>
            <a:pPr indent="-342900" lvl="0" marL="457200" rtl="0" algn="l">
              <a:spcBef>
                <a:spcPts val="0"/>
              </a:spcBef>
              <a:spcAft>
                <a:spcPts val="0"/>
              </a:spcAft>
              <a:buClr>
                <a:srgbClr val="000000"/>
              </a:buClr>
              <a:buSzPts val="1800"/>
              <a:buChar char="●"/>
            </a:pPr>
            <a:r>
              <a:rPr lang="tr" sz="1800">
                <a:solidFill>
                  <a:srgbClr val="000000"/>
                </a:solidFill>
              </a:rPr>
              <a:t>Tedavi sonrasında inkontinansın şiddetindeki azalmayı ve tedavinin etkinliği görmek için güvenilir bir yöntemdir. </a:t>
            </a:r>
            <a:endParaRPr sz="180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p56"/>
          <p:cNvPicPr preferRelativeResize="0"/>
          <p:nvPr/>
        </p:nvPicPr>
        <p:blipFill>
          <a:blip r:embed="rId3">
            <a:alphaModFix/>
          </a:blip>
          <a:stretch>
            <a:fillRect/>
          </a:stretch>
        </p:blipFill>
        <p:spPr>
          <a:xfrm>
            <a:off x="1287275" y="-12"/>
            <a:ext cx="7256225" cy="4823174"/>
          </a:xfrm>
          <a:prstGeom prst="rect">
            <a:avLst/>
          </a:prstGeom>
          <a:noFill/>
          <a:ln>
            <a:noFill/>
          </a:ln>
        </p:spPr>
      </p:pic>
      <p:sp>
        <p:nvSpPr>
          <p:cNvPr id="558" name="Google Shape;558;p56"/>
          <p:cNvSpPr txBox="1"/>
          <p:nvPr/>
        </p:nvSpPr>
        <p:spPr>
          <a:xfrm>
            <a:off x="132825" y="4758600"/>
            <a:ext cx="60291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tr" sz="1300"/>
              <a:t>https://patients.uroweb.org/tr/mesane-gunlugu/</a:t>
            </a:r>
            <a:endParaRPr sz="13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2) FİZİK MUAYENE:</a:t>
            </a:r>
            <a:endParaRPr/>
          </a:p>
        </p:txBody>
      </p:sp>
      <p:sp>
        <p:nvSpPr>
          <p:cNvPr id="564" name="Google Shape;564;p57"/>
          <p:cNvSpPr txBox="1"/>
          <p:nvPr>
            <p:ph idx="1" type="body"/>
          </p:nvPr>
        </p:nvSpPr>
        <p:spPr>
          <a:xfrm>
            <a:off x="1303800" y="1515700"/>
            <a:ext cx="7030500" cy="3320400"/>
          </a:xfrm>
          <a:prstGeom prst="rect">
            <a:avLst/>
          </a:prstGeom>
        </p:spPr>
        <p:txBody>
          <a:bodyPr anchorCtr="0" anchor="t" bIns="91425" lIns="91425" spcFirstLastPara="1" rIns="91425" wrap="square" tIns="91425">
            <a:normAutofit fontScale="85000" lnSpcReduction="10000"/>
          </a:bodyPr>
          <a:lstStyle/>
          <a:p>
            <a:pPr indent="-333057" lvl="0" marL="457200" rtl="0" algn="l">
              <a:spcBef>
                <a:spcPts val="0"/>
              </a:spcBef>
              <a:spcAft>
                <a:spcPts val="0"/>
              </a:spcAft>
              <a:buClr>
                <a:srgbClr val="000000"/>
              </a:buClr>
              <a:buSzPct val="100000"/>
              <a:buChar char="●"/>
            </a:pPr>
            <a:r>
              <a:rPr lang="tr" sz="1935">
                <a:solidFill>
                  <a:srgbClr val="000000"/>
                </a:solidFill>
              </a:rPr>
              <a:t>İnkontinansa özel kanıtlanmış fizik muayene bulgusu olmamaktadır.</a:t>
            </a:r>
            <a:endParaRPr sz="1935">
              <a:solidFill>
                <a:srgbClr val="000000"/>
              </a:solidFill>
            </a:endParaRPr>
          </a:p>
          <a:p>
            <a:pPr indent="0" lvl="0" marL="0" rtl="0" algn="l">
              <a:spcBef>
                <a:spcPts val="1200"/>
              </a:spcBef>
              <a:spcAft>
                <a:spcPts val="0"/>
              </a:spcAft>
              <a:buNone/>
            </a:pPr>
            <a:r>
              <a:t/>
            </a:r>
            <a:endParaRPr sz="1925">
              <a:solidFill>
                <a:srgbClr val="000000"/>
              </a:solidFill>
            </a:endParaRPr>
          </a:p>
          <a:p>
            <a:pPr indent="0" lvl="0" marL="457200" rtl="0" algn="l">
              <a:spcBef>
                <a:spcPts val="1200"/>
              </a:spcBef>
              <a:spcAft>
                <a:spcPts val="0"/>
              </a:spcAft>
              <a:buNone/>
            </a:pPr>
            <a:r>
              <a:rPr lang="tr" sz="1925">
                <a:solidFill>
                  <a:srgbClr val="073763"/>
                </a:solidFill>
              </a:rPr>
              <a:t>*Genel değerlendirme:</a:t>
            </a:r>
            <a:r>
              <a:rPr lang="tr" sz="1925">
                <a:solidFill>
                  <a:srgbClr val="000000"/>
                </a:solidFill>
              </a:rPr>
              <a:t>Yaş, yürüyüş şekli, ayakta duruş ve şişmanlık gibi faktörleri vs</a:t>
            </a:r>
            <a:endParaRPr sz="1925">
              <a:solidFill>
                <a:srgbClr val="000000"/>
              </a:solidFill>
            </a:endParaRPr>
          </a:p>
          <a:p>
            <a:pPr indent="0" lvl="0" marL="457200" rtl="0" algn="l">
              <a:spcBef>
                <a:spcPts val="1200"/>
              </a:spcBef>
              <a:spcAft>
                <a:spcPts val="0"/>
              </a:spcAft>
              <a:buNone/>
            </a:pPr>
            <a:r>
              <a:rPr lang="tr" sz="1925">
                <a:solidFill>
                  <a:srgbClr val="073763"/>
                </a:solidFill>
              </a:rPr>
              <a:t>*Abdomen muayenesi:</a:t>
            </a:r>
            <a:r>
              <a:rPr lang="tr" sz="1925">
                <a:solidFill>
                  <a:srgbClr val="000000"/>
                </a:solidFill>
              </a:rPr>
              <a:t> hacmi artmış mesane, veya pelvik kitle palpe edilebilir perküsyonla dolu mesanede matite alınabilir.</a:t>
            </a:r>
            <a:endParaRPr sz="1925">
              <a:solidFill>
                <a:srgbClr val="000000"/>
              </a:solidFill>
            </a:endParaRPr>
          </a:p>
          <a:p>
            <a:pPr indent="0" lvl="0" marL="457200" rtl="0" algn="l">
              <a:spcBef>
                <a:spcPts val="1200"/>
              </a:spcBef>
              <a:spcAft>
                <a:spcPts val="0"/>
              </a:spcAft>
              <a:buNone/>
            </a:pPr>
            <a:r>
              <a:rPr lang="tr" sz="1925">
                <a:solidFill>
                  <a:srgbClr val="073763"/>
                </a:solidFill>
              </a:rPr>
              <a:t>*Genital ve perineal muayene</a:t>
            </a:r>
            <a:r>
              <a:rPr lang="tr" sz="1925">
                <a:solidFill>
                  <a:srgbClr val="000000"/>
                </a:solidFill>
              </a:rPr>
              <a:t>:Uterin prolapsus, sistosel, rektosel, anatomik anormallikler, vajinal atrofi veya varsa kitle görülebilir.</a:t>
            </a:r>
            <a:endParaRPr sz="1925">
              <a:solidFill>
                <a:srgbClr val="000000"/>
              </a:solidFill>
            </a:endParaRPr>
          </a:p>
          <a:p>
            <a:pPr indent="0" lvl="0" marL="457200" rtl="0" algn="l">
              <a:spcBef>
                <a:spcPts val="1200"/>
              </a:spcBef>
              <a:spcAft>
                <a:spcPts val="1200"/>
              </a:spcAft>
              <a:buNone/>
            </a:pPr>
            <a:r>
              <a:t/>
            </a:r>
            <a:endParaRPr>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2) FİZİK MUAYENE:</a:t>
            </a:r>
            <a:endParaRPr/>
          </a:p>
        </p:txBody>
      </p:sp>
      <p:sp>
        <p:nvSpPr>
          <p:cNvPr id="570" name="Google Shape;570;p58"/>
          <p:cNvSpPr txBox="1"/>
          <p:nvPr>
            <p:ph idx="1" type="body"/>
          </p:nvPr>
        </p:nvSpPr>
        <p:spPr>
          <a:xfrm>
            <a:off x="1303800" y="1711025"/>
            <a:ext cx="7030500" cy="28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sz="1800">
                <a:solidFill>
                  <a:srgbClr val="073763"/>
                </a:solidFill>
              </a:rPr>
              <a:t>*Rektal muayene: </a:t>
            </a:r>
            <a:r>
              <a:rPr lang="tr" sz="1800">
                <a:solidFill>
                  <a:srgbClr val="000000"/>
                </a:solidFill>
              </a:rPr>
              <a:t>Fekal impakt, kitle, sfinkter tonusu ve perineal duyu değerlendirilebilir.</a:t>
            </a:r>
            <a:endParaRPr sz="1800">
              <a:solidFill>
                <a:srgbClr val="000000"/>
              </a:solidFill>
            </a:endParaRPr>
          </a:p>
          <a:p>
            <a:pPr indent="0" lvl="0" marL="0" rtl="0" algn="l">
              <a:spcBef>
                <a:spcPts val="1200"/>
              </a:spcBef>
              <a:spcAft>
                <a:spcPts val="0"/>
              </a:spcAft>
              <a:buNone/>
            </a:pPr>
            <a:r>
              <a:rPr lang="tr" sz="1800">
                <a:solidFill>
                  <a:srgbClr val="000000"/>
                </a:solidFill>
              </a:rPr>
              <a:t>   -  Fekal impact, mesane boşaltımına engel olarak, üriner retansiyon sonucu taşma inkontinansını tetikleyebilir.</a:t>
            </a:r>
            <a:endParaRPr sz="1800">
              <a:solidFill>
                <a:srgbClr val="000000"/>
              </a:solidFill>
            </a:endParaRPr>
          </a:p>
          <a:p>
            <a:pPr indent="0" lvl="0" marL="0" rtl="0" algn="l">
              <a:spcBef>
                <a:spcPts val="1200"/>
              </a:spcBef>
              <a:spcAft>
                <a:spcPts val="1200"/>
              </a:spcAft>
              <a:buNone/>
            </a:pPr>
            <a:r>
              <a:rPr lang="tr" sz="1800">
                <a:solidFill>
                  <a:srgbClr val="073763"/>
                </a:solidFill>
              </a:rPr>
              <a:t>*Nörolojik muayene:</a:t>
            </a:r>
            <a:r>
              <a:rPr lang="tr" sz="1800">
                <a:solidFill>
                  <a:srgbClr val="000000"/>
                </a:solidFill>
              </a:rPr>
              <a:t>Mental durum,pelvik taban kas gücü değerlendirmesi, , anal sfinkter tonusu ile pelvik pleksus, kontraksiyon gücü ile pudendal sinir değerlendirilebilir.</a:t>
            </a:r>
            <a:endParaRPr sz="180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5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Özel Testler</a:t>
            </a:r>
            <a:endParaRPr/>
          </a:p>
        </p:txBody>
      </p:sp>
      <p:sp>
        <p:nvSpPr>
          <p:cNvPr id="576" name="Google Shape;576;p59"/>
          <p:cNvSpPr txBox="1"/>
          <p:nvPr>
            <p:ph idx="1" type="body"/>
          </p:nvPr>
        </p:nvSpPr>
        <p:spPr>
          <a:xfrm>
            <a:off x="1303800" y="1281325"/>
            <a:ext cx="7030500" cy="32502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i="1" lang="tr" sz="6282">
                <a:solidFill>
                  <a:srgbClr val="000000"/>
                </a:solidFill>
              </a:rPr>
              <a:t>A)Stres Testi</a:t>
            </a:r>
            <a:endParaRPr b="1" i="1" sz="6282">
              <a:solidFill>
                <a:srgbClr val="000000"/>
              </a:solidFill>
            </a:endParaRPr>
          </a:p>
          <a:p>
            <a:pPr indent="0" lvl="0" marL="0" rtl="0" algn="l">
              <a:lnSpc>
                <a:spcPct val="90000"/>
              </a:lnSpc>
              <a:spcBef>
                <a:spcPts val="1200"/>
              </a:spcBef>
              <a:spcAft>
                <a:spcPts val="0"/>
              </a:spcAft>
              <a:buNone/>
            </a:pPr>
            <a:r>
              <a:rPr lang="tr" sz="7088">
                <a:solidFill>
                  <a:srgbClr val="000000"/>
                </a:solidFill>
                <a:latin typeface="Arial"/>
                <a:ea typeface="Arial"/>
                <a:cs typeface="Arial"/>
                <a:sym typeface="Arial"/>
              </a:rPr>
              <a:t>   </a:t>
            </a:r>
            <a:endParaRPr sz="7088">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7088">
                <a:solidFill>
                  <a:srgbClr val="000000"/>
                </a:solidFill>
                <a:latin typeface="Arial"/>
                <a:ea typeface="Arial"/>
                <a:cs typeface="Arial"/>
                <a:sym typeface="Arial"/>
              </a:rPr>
              <a:t>•Hasta rahatlatılır ve tercihen dik pozisyondayken kuvvetlice öksürtülür</a:t>
            </a:r>
            <a:endParaRPr sz="7088">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7088">
                <a:solidFill>
                  <a:srgbClr val="000000"/>
                </a:solidFill>
                <a:latin typeface="Arial"/>
                <a:ea typeface="Arial"/>
                <a:cs typeface="Arial"/>
                <a:sym typeface="Arial"/>
              </a:rPr>
              <a:t>   İdrar kaçağı öksürmeyle eş zamanlı oluşmuşsa stres inkontinans.</a:t>
            </a:r>
            <a:endParaRPr sz="7088">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t/>
            </a:r>
            <a:endParaRPr sz="7088">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7088">
                <a:solidFill>
                  <a:srgbClr val="000000"/>
                </a:solidFill>
                <a:latin typeface="Arial"/>
                <a:ea typeface="Arial"/>
                <a:cs typeface="Arial"/>
                <a:sym typeface="Arial"/>
              </a:rPr>
              <a:t>•Öksürmeden sonra gecikmeli olarak gelişmişse refleks mesane  </a:t>
            </a:r>
            <a:endParaRPr sz="7088">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7088">
                <a:solidFill>
                  <a:srgbClr val="000000"/>
                </a:solidFill>
                <a:latin typeface="Arial"/>
                <a:ea typeface="Arial"/>
                <a:cs typeface="Arial"/>
                <a:sym typeface="Arial"/>
              </a:rPr>
              <a:t>   kasılmasıdır ve sıkışma inkontinansını düşündürür. </a:t>
            </a:r>
            <a:endParaRPr sz="7088">
              <a:solidFill>
                <a:srgbClr val="000000"/>
              </a:solidFill>
              <a:latin typeface="Arial"/>
              <a:ea typeface="Arial"/>
              <a:cs typeface="Arial"/>
              <a:sym typeface="Arial"/>
            </a:endParaRPr>
          </a:p>
          <a:p>
            <a:pPr indent="0" lvl="0" marL="0" rtl="0" algn="l">
              <a:spcBef>
                <a:spcPts val="0"/>
              </a:spcBef>
              <a:spcAft>
                <a:spcPts val="0"/>
              </a:spcAft>
              <a:buNone/>
            </a:pPr>
            <a:r>
              <a:t/>
            </a:r>
            <a:endParaRPr b="1" sz="1900">
              <a:solidFill>
                <a:srgbClr val="000000"/>
              </a:solidFill>
            </a:endParaRPr>
          </a:p>
          <a:p>
            <a:pPr indent="0" lvl="0" marL="0" rtl="0" algn="l">
              <a:spcBef>
                <a:spcPts val="1200"/>
              </a:spcBef>
              <a:spcAft>
                <a:spcPts val="0"/>
              </a:spcAft>
              <a:buNone/>
            </a:pPr>
            <a:r>
              <a:t/>
            </a:r>
            <a:endParaRPr sz="1900">
              <a:solidFill>
                <a:srgbClr val="000000"/>
              </a:solidFill>
            </a:endParaRPr>
          </a:p>
          <a:p>
            <a:pPr indent="0" lvl="0" marL="457200" rtl="0" algn="l">
              <a:spcBef>
                <a:spcPts val="1200"/>
              </a:spcBef>
              <a:spcAft>
                <a:spcPts val="0"/>
              </a:spcAft>
              <a:buNone/>
            </a:pPr>
            <a:r>
              <a:t/>
            </a:r>
            <a:endParaRPr sz="1900">
              <a:solidFill>
                <a:srgbClr val="000000"/>
              </a:solidFill>
            </a:endParaRPr>
          </a:p>
          <a:p>
            <a:pPr indent="0" lvl="0" marL="0" rtl="0" algn="l">
              <a:lnSpc>
                <a:spcPct val="90000"/>
              </a:lnSpc>
              <a:spcBef>
                <a:spcPts val="1200"/>
              </a:spcBef>
              <a:spcAft>
                <a:spcPts val="0"/>
              </a:spcAft>
              <a:buNone/>
            </a:pPr>
            <a:r>
              <a:rPr lang="tr" sz="2800">
                <a:solidFill>
                  <a:srgbClr val="000000"/>
                </a:solidFill>
                <a:latin typeface="Arial"/>
                <a:ea typeface="Arial"/>
                <a:cs typeface="Arial"/>
                <a:sym typeface="Arial"/>
              </a:rPr>
              <a:t>   </a:t>
            </a:r>
            <a:endParaRPr sz="1900">
              <a:solidFill>
                <a:srgbClr val="000000"/>
              </a:solidFill>
            </a:endParaRPr>
          </a:p>
          <a:p>
            <a:pPr indent="0" lvl="0" marL="457200" rtl="0" algn="l">
              <a:spcBef>
                <a:spcPts val="0"/>
              </a:spcBef>
              <a:spcAft>
                <a:spcPts val="1200"/>
              </a:spcAft>
              <a:buNone/>
            </a:pPr>
            <a:r>
              <a:t/>
            </a:r>
            <a:endParaRPr sz="19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6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Özel Testler</a:t>
            </a:r>
            <a:endParaRPr/>
          </a:p>
        </p:txBody>
      </p:sp>
      <p:sp>
        <p:nvSpPr>
          <p:cNvPr id="582" name="Google Shape;582;p60"/>
          <p:cNvSpPr txBox="1"/>
          <p:nvPr>
            <p:ph idx="1" type="body"/>
          </p:nvPr>
        </p:nvSpPr>
        <p:spPr>
          <a:xfrm>
            <a:off x="1225675" y="1777525"/>
            <a:ext cx="7030500" cy="24648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tr" sz="1700">
                <a:solidFill>
                  <a:srgbClr val="000000"/>
                </a:solidFill>
              </a:rPr>
              <a:t>Bu testte 500 mL oral hidrasyonu takiben, ağırlığı önceden bilinen ped hastaya verilir.Bu süre içinde karın içi basıncını artıran veya detrusor kontraksiyonlarını uyaran belirli hareketleri yapmaları istenir.</a:t>
            </a:r>
            <a:endParaRPr sz="1700">
              <a:solidFill>
                <a:srgbClr val="000000"/>
              </a:solidFill>
            </a:endParaRPr>
          </a:p>
          <a:p>
            <a:pPr indent="-336550" lvl="0" marL="457200" rtl="0" algn="l">
              <a:spcBef>
                <a:spcPts val="0"/>
              </a:spcBef>
              <a:spcAft>
                <a:spcPts val="0"/>
              </a:spcAft>
              <a:buClr>
                <a:srgbClr val="000000"/>
              </a:buClr>
              <a:buSzPts val="1700"/>
              <a:buChar char="●"/>
            </a:pPr>
            <a:r>
              <a:rPr lang="tr" sz="1700">
                <a:solidFill>
                  <a:srgbClr val="000000"/>
                </a:solidFill>
              </a:rPr>
              <a:t>Süre sonunda pedde ölçülen ağırlık farkının ; 2 gramdan az ise normal, 2-10 gram arasında ise hafif, 10-50 gram arasında ise orta, 50 gram üzerinde ise şiddetli üriner inkontinans lehine değerlendirilir .</a:t>
            </a:r>
            <a:endParaRPr sz="1700">
              <a:solidFill>
                <a:srgbClr val="000000"/>
              </a:solidFill>
            </a:endParaRPr>
          </a:p>
          <a:p>
            <a:pPr indent="-336550" lvl="0" marL="457200" rtl="0" algn="l">
              <a:spcBef>
                <a:spcPts val="0"/>
              </a:spcBef>
              <a:spcAft>
                <a:spcPts val="0"/>
              </a:spcAft>
              <a:buClr>
                <a:srgbClr val="000000"/>
              </a:buClr>
              <a:buSzPts val="1700"/>
              <a:buChar char="●"/>
            </a:pPr>
            <a:r>
              <a:rPr lang="tr" sz="1700">
                <a:solidFill>
                  <a:srgbClr val="000000"/>
                </a:solidFill>
              </a:rPr>
              <a:t>Güncel kılavuzlara göre, ped testi üriner inkontinans nedenlerini ayırt edememektedir.</a:t>
            </a:r>
            <a:endParaRPr sz="1700">
              <a:solidFill>
                <a:srgbClr val="000000"/>
              </a:solidFill>
            </a:endParaRPr>
          </a:p>
        </p:txBody>
      </p:sp>
      <p:sp>
        <p:nvSpPr>
          <p:cNvPr id="583" name="Google Shape;583;p60"/>
          <p:cNvSpPr txBox="1"/>
          <p:nvPr/>
        </p:nvSpPr>
        <p:spPr>
          <a:xfrm>
            <a:off x="1461000" y="1242250"/>
            <a:ext cx="750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tr" sz="1600">
                <a:latin typeface="Nunito"/>
                <a:ea typeface="Nunito"/>
                <a:cs typeface="Nunito"/>
                <a:sym typeface="Nunito"/>
              </a:rPr>
              <a:t>B) Ped testi</a:t>
            </a:r>
            <a:endParaRPr b="1" i="1" sz="1600">
              <a:latin typeface="Nunito"/>
              <a:ea typeface="Nunito"/>
              <a:cs typeface="Nunito"/>
              <a:sym typeface="Nuni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2400"/>
              <a:t>3) LABORATUAR VE GÖRÜNTÜLEME</a:t>
            </a:r>
            <a:endParaRPr sz="2400"/>
          </a:p>
        </p:txBody>
      </p:sp>
      <p:sp>
        <p:nvSpPr>
          <p:cNvPr id="589" name="Google Shape;589;p61"/>
          <p:cNvSpPr txBox="1"/>
          <p:nvPr>
            <p:ph idx="1" type="body"/>
          </p:nvPr>
        </p:nvSpPr>
        <p:spPr>
          <a:xfrm>
            <a:off x="1303800" y="1359450"/>
            <a:ext cx="7030500" cy="3172200"/>
          </a:xfrm>
          <a:prstGeom prst="rect">
            <a:avLst/>
          </a:prstGeom>
        </p:spPr>
        <p:txBody>
          <a:bodyPr anchorCtr="0" anchor="t" bIns="91425" lIns="91425" spcFirstLastPara="1" rIns="91425" wrap="square" tIns="91425">
            <a:normAutofit fontScale="77500" lnSpcReduction="20000"/>
          </a:bodyPr>
          <a:lstStyle/>
          <a:p>
            <a:pPr indent="-340831" lvl="0" marL="457200" rtl="0" algn="l">
              <a:spcBef>
                <a:spcPts val="0"/>
              </a:spcBef>
              <a:spcAft>
                <a:spcPts val="0"/>
              </a:spcAft>
              <a:buClr>
                <a:srgbClr val="000000"/>
              </a:buClr>
              <a:buSzPct val="100000"/>
              <a:buChar char="●"/>
            </a:pPr>
            <a:r>
              <a:rPr lang="tr" sz="2280">
                <a:solidFill>
                  <a:srgbClr val="000000"/>
                </a:solidFill>
              </a:rPr>
              <a:t>Tam idrar tetkiki:</a:t>
            </a:r>
            <a:endParaRPr sz="2280">
              <a:solidFill>
                <a:srgbClr val="000000"/>
              </a:solidFill>
            </a:endParaRPr>
          </a:p>
          <a:p>
            <a:pPr indent="0" lvl="0" marL="0" rtl="0" algn="l">
              <a:spcBef>
                <a:spcPts val="1200"/>
              </a:spcBef>
              <a:spcAft>
                <a:spcPts val="0"/>
              </a:spcAft>
              <a:buNone/>
            </a:pPr>
            <a:r>
              <a:rPr lang="tr" sz="3180">
                <a:solidFill>
                  <a:srgbClr val="000000"/>
                </a:solidFill>
                <a:latin typeface="Arial"/>
                <a:ea typeface="Arial"/>
                <a:cs typeface="Arial"/>
                <a:sym typeface="Arial"/>
              </a:rPr>
              <a:t> </a:t>
            </a:r>
            <a:r>
              <a:rPr lang="tr" sz="2180">
                <a:solidFill>
                  <a:srgbClr val="000000"/>
                </a:solidFill>
                <a:latin typeface="Arial"/>
                <a:ea typeface="Arial"/>
                <a:cs typeface="Arial"/>
                <a:sym typeface="Arial"/>
              </a:rPr>
              <a:t>    Hematüri, proteinüri, glikozüri, infeksiyon</a:t>
            </a:r>
            <a:endParaRPr sz="2180">
              <a:solidFill>
                <a:srgbClr val="000000"/>
              </a:solidFill>
              <a:latin typeface="Arial"/>
              <a:ea typeface="Arial"/>
              <a:cs typeface="Arial"/>
              <a:sym typeface="Arial"/>
            </a:endParaRPr>
          </a:p>
          <a:p>
            <a:pPr indent="-335909" lvl="0" marL="457200" rtl="0" algn="l">
              <a:spcBef>
                <a:spcPts val="1200"/>
              </a:spcBef>
              <a:spcAft>
                <a:spcPts val="0"/>
              </a:spcAft>
              <a:buClr>
                <a:srgbClr val="000000"/>
              </a:buClr>
              <a:buSzPct val="100000"/>
              <a:buFont typeface="Arial"/>
              <a:buChar char="●"/>
            </a:pPr>
            <a:r>
              <a:rPr lang="tr" sz="2180">
                <a:solidFill>
                  <a:srgbClr val="000000"/>
                </a:solidFill>
                <a:latin typeface="Arial"/>
                <a:ea typeface="Arial"/>
                <a:cs typeface="Arial"/>
                <a:sym typeface="Arial"/>
              </a:rPr>
              <a:t>Biyokimyasal analizler:</a:t>
            </a:r>
            <a:endParaRPr sz="2180">
              <a:solidFill>
                <a:srgbClr val="000000"/>
              </a:solidFill>
              <a:latin typeface="Arial"/>
              <a:ea typeface="Arial"/>
              <a:cs typeface="Arial"/>
              <a:sym typeface="Arial"/>
            </a:endParaRPr>
          </a:p>
          <a:p>
            <a:pPr indent="0" lvl="0" marL="0" rtl="0" algn="l">
              <a:spcBef>
                <a:spcPts val="1200"/>
              </a:spcBef>
              <a:spcAft>
                <a:spcPts val="0"/>
              </a:spcAft>
              <a:buNone/>
            </a:pPr>
            <a:r>
              <a:rPr lang="tr" sz="2180">
                <a:solidFill>
                  <a:srgbClr val="000000"/>
                </a:solidFill>
                <a:latin typeface="Arial"/>
                <a:ea typeface="Arial"/>
                <a:cs typeface="Arial"/>
                <a:sym typeface="Arial"/>
              </a:rPr>
              <a:t>    BFT(bun,kreatin)</a:t>
            </a:r>
            <a:endParaRPr sz="2180">
              <a:solidFill>
                <a:srgbClr val="000000"/>
              </a:solidFill>
              <a:latin typeface="Arial"/>
              <a:ea typeface="Arial"/>
              <a:cs typeface="Arial"/>
              <a:sym typeface="Arial"/>
            </a:endParaRPr>
          </a:p>
          <a:p>
            <a:pPr indent="-335909" lvl="0" marL="457200" rtl="0" algn="l">
              <a:spcBef>
                <a:spcPts val="1200"/>
              </a:spcBef>
              <a:spcAft>
                <a:spcPts val="0"/>
              </a:spcAft>
              <a:buClr>
                <a:srgbClr val="000000"/>
              </a:buClr>
              <a:buSzPct val="100000"/>
              <a:buFont typeface="Arial"/>
              <a:buChar char="●"/>
            </a:pPr>
            <a:r>
              <a:rPr lang="tr" sz="2180">
                <a:solidFill>
                  <a:srgbClr val="000000"/>
                </a:solidFill>
                <a:latin typeface="Arial"/>
                <a:ea typeface="Arial"/>
                <a:cs typeface="Arial"/>
                <a:sym typeface="Arial"/>
              </a:rPr>
              <a:t>Renal USG </a:t>
            </a:r>
            <a:endParaRPr sz="2180">
              <a:solidFill>
                <a:srgbClr val="000000"/>
              </a:solidFill>
              <a:latin typeface="Arial"/>
              <a:ea typeface="Arial"/>
              <a:cs typeface="Arial"/>
              <a:sym typeface="Arial"/>
            </a:endParaRPr>
          </a:p>
          <a:p>
            <a:pPr indent="0" lvl="0" marL="0" rtl="0" algn="l">
              <a:spcBef>
                <a:spcPts val="1200"/>
              </a:spcBef>
              <a:spcAft>
                <a:spcPts val="0"/>
              </a:spcAft>
              <a:buNone/>
            </a:pPr>
            <a:r>
              <a:rPr lang="tr" sz="2180">
                <a:solidFill>
                  <a:srgbClr val="000000"/>
                </a:solidFill>
                <a:latin typeface="Arial"/>
                <a:ea typeface="Arial"/>
                <a:cs typeface="Arial"/>
                <a:sym typeface="Arial"/>
              </a:rPr>
              <a:t>    mesane çıkım obstruksiyonu,mesane duvar kalınlığı</a:t>
            </a:r>
            <a:endParaRPr sz="2180">
              <a:solidFill>
                <a:srgbClr val="000000"/>
              </a:solidFill>
              <a:latin typeface="Arial"/>
              <a:ea typeface="Arial"/>
              <a:cs typeface="Arial"/>
              <a:sym typeface="Arial"/>
            </a:endParaRPr>
          </a:p>
          <a:p>
            <a:pPr indent="0" lvl="0" marL="457200" rtl="0" algn="l">
              <a:spcBef>
                <a:spcPts val="1200"/>
              </a:spcBef>
              <a:spcAft>
                <a:spcPts val="0"/>
              </a:spcAft>
              <a:buNone/>
            </a:pPr>
            <a:r>
              <a:t/>
            </a:r>
            <a:endParaRPr sz="1400">
              <a:solidFill>
                <a:srgbClr val="000000"/>
              </a:solidFill>
              <a:latin typeface="Arial"/>
              <a:ea typeface="Arial"/>
              <a:cs typeface="Arial"/>
              <a:sym typeface="Arial"/>
            </a:endParaRPr>
          </a:p>
          <a:p>
            <a:pPr indent="0" lvl="0" marL="457200" rtl="0" algn="l">
              <a:spcBef>
                <a:spcPts val="1200"/>
              </a:spcBef>
              <a:spcAft>
                <a:spcPts val="1200"/>
              </a:spcAft>
              <a:buNone/>
            </a:pPr>
            <a:r>
              <a:t/>
            </a:r>
            <a:endParaRPr sz="15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İşeme Nörofizyolojisi</a:t>
            </a:r>
            <a:endParaRPr/>
          </a:p>
        </p:txBody>
      </p:sp>
      <p:sp>
        <p:nvSpPr>
          <p:cNvPr id="304" name="Google Shape;304;p17"/>
          <p:cNvSpPr txBox="1"/>
          <p:nvPr>
            <p:ph idx="1" type="body"/>
          </p:nvPr>
        </p:nvSpPr>
        <p:spPr>
          <a:xfrm>
            <a:off x="1212650" y="1463675"/>
            <a:ext cx="7030500" cy="25416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tr" sz="1900"/>
              <a:t>Alt üriner sistem sempatik, parasempatik ve somatik sinir sistemini içeren kompleks bir innervasyon ağına sahiptir.</a:t>
            </a:r>
            <a:endParaRPr sz="1900"/>
          </a:p>
        </p:txBody>
      </p:sp>
      <p:pic>
        <p:nvPicPr>
          <p:cNvPr id="305" name="Google Shape;305;p17"/>
          <p:cNvPicPr preferRelativeResize="0"/>
          <p:nvPr/>
        </p:nvPicPr>
        <p:blipFill>
          <a:blip r:embed="rId3">
            <a:alphaModFix/>
          </a:blip>
          <a:stretch>
            <a:fillRect/>
          </a:stretch>
        </p:blipFill>
        <p:spPr>
          <a:xfrm>
            <a:off x="1018300" y="2336050"/>
            <a:ext cx="6953751" cy="26830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2000"/>
              <a:t>3) LABORATUAR VE GÖRÜNTÜLEME</a:t>
            </a:r>
            <a:endParaRPr sz="2400"/>
          </a:p>
        </p:txBody>
      </p:sp>
      <p:sp>
        <p:nvSpPr>
          <p:cNvPr id="595" name="Google Shape;595;p62"/>
          <p:cNvSpPr txBox="1"/>
          <p:nvPr>
            <p:ph idx="1" type="body"/>
          </p:nvPr>
        </p:nvSpPr>
        <p:spPr>
          <a:xfrm>
            <a:off x="1290000" y="1898900"/>
            <a:ext cx="7030500" cy="2541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tr" sz="1800">
                <a:solidFill>
                  <a:srgbClr val="000000"/>
                </a:solidFill>
              </a:rPr>
              <a:t>Güncel kılavuzlarda işeme disfonksiyonu olan üriner inkontinanslı hastalarda ve komplike üriner inkontinansı olan hastalarda PVR ölçümü önerilmektedir.</a:t>
            </a:r>
            <a:endParaRPr sz="1800">
              <a:solidFill>
                <a:srgbClr val="000000"/>
              </a:solidFill>
            </a:endParaRPr>
          </a:p>
          <a:p>
            <a:pPr indent="0" lvl="0" marL="0" rtl="0" algn="l">
              <a:spcBef>
                <a:spcPts val="1200"/>
              </a:spcBef>
              <a:spcAft>
                <a:spcPts val="0"/>
              </a:spcAft>
              <a:buNone/>
            </a:pPr>
            <a:r>
              <a:t/>
            </a:r>
            <a:endParaRPr sz="1800">
              <a:solidFill>
                <a:srgbClr val="000000"/>
              </a:solidFill>
            </a:endParaRPr>
          </a:p>
          <a:p>
            <a:pPr indent="-342900" lvl="0" marL="457200" rtl="0" algn="l">
              <a:spcBef>
                <a:spcPts val="1200"/>
              </a:spcBef>
              <a:spcAft>
                <a:spcPts val="0"/>
              </a:spcAft>
              <a:buClr>
                <a:srgbClr val="000000"/>
              </a:buClr>
              <a:buSzPts val="1800"/>
              <a:buChar char="●"/>
            </a:pPr>
            <a:r>
              <a:rPr lang="tr" sz="1800">
                <a:solidFill>
                  <a:srgbClr val="000000"/>
                </a:solidFill>
              </a:rPr>
              <a:t> Takip ve tedavi etkinliğinin değerlendirilmesine de katkıda bulunmaktadr.</a:t>
            </a:r>
            <a:endParaRPr sz="1800">
              <a:solidFill>
                <a:srgbClr val="000000"/>
              </a:solidFill>
            </a:endParaRPr>
          </a:p>
        </p:txBody>
      </p:sp>
      <p:sp>
        <p:nvSpPr>
          <p:cNvPr id="596" name="Google Shape;596;p62"/>
          <p:cNvSpPr txBox="1"/>
          <p:nvPr/>
        </p:nvSpPr>
        <p:spPr>
          <a:xfrm>
            <a:off x="1317600" y="1320400"/>
            <a:ext cx="7002900" cy="446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tr" sz="1700"/>
              <a:t>Postvoidal rezidü testi (PVR)</a:t>
            </a:r>
            <a:endParaRPr b="1" sz="17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1900"/>
              <a:t>3) LABORATUAR VE GÖRÜNTÜLEME</a:t>
            </a:r>
            <a:endParaRPr sz="2700"/>
          </a:p>
        </p:txBody>
      </p:sp>
      <p:sp>
        <p:nvSpPr>
          <p:cNvPr id="602" name="Google Shape;602;p6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25000" lnSpcReduction="20000"/>
          </a:bodyPr>
          <a:lstStyle/>
          <a:p>
            <a:pPr indent="-341968" lvl="0" marL="457200" rtl="0" algn="l">
              <a:lnSpc>
                <a:spcPct val="90000"/>
              </a:lnSpc>
              <a:spcBef>
                <a:spcPts val="1000"/>
              </a:spcBef>
              <a:spcAft>
                <a:spcPts val="0"/>
              </a:spcAft>
              <a:buClr>
                <a:srgbClr val="000000"/>
              </a:buClr>
              <a:buSzPct val="100000"/>
              <a:buFont typeface="Arial"/>
              <a:buChar char="●"/>
            </a:pPr>
            <a:r>
              <a:rPr lang="tr" sz="7141">
                <a:solidFill>
                  <a:srgbClr val="000000"/>
                </a:solidFill>
                <a:latin typeface="Arial"/>
                <a:ea typeface="Arial"/>
                <a:cs typeface="Arial"/>
                <a:sym typeface="Arial"/>
              </a:rPr>
              <a:t>Mümkün olduğunca mesanenin boşaltılması söylenir ve boşaltımdan sonraki birkaç dakika içinde mesanede kalan (rezidü) idrar miktarı kateter veya USG ile ölçülür.</a:t>
            </a:r>
            <a:endParaRPr sz="7141">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t/>
            </a:r>
            <a:endParaRPr sz="5941">
              <a:solidFill>
                <a:srgbClr val="000000"/>
              </a:solidFill>
              <a:latin typeface="Arial"/>
              <a:ea typeface="Arial"/>
              <a:cs typeface="Arial"/>
              <a:sym typeface="Arial"/>
            </a:endParaRPr>
          </a:p>
          <a:p>
            <a:pPr indent="-341968" lvl="0" marL="457200" rtl="0" algn="l">
              <a:lnSpc>
                <a:spcPct val="90000"/>
              </a:lnSpc>
              <a:spcBef>
                <a:spcPts val="1000"/>
              </a:spcBef>
              <a:spcAft>
                <a:spcPts val="0"/>
              </a:spcAft>
              <a:buClr>
                <a:srgbClr val="000000"/>
              </a:buClr>
              <a:buSzPct val="100000"/>
              <a:buFont typeface="Arial"/>
              <a:buChar char="●"/>
            </a:pPr>
            <a:r>
              <a:rPr lang="tr" sz="7141">
                <a:solidFill>
                  <a:srgbClr val="000000"/>
                </a:solidFill>
                <a:latin typeface="Arial"/>
                <a:ea typeface="Arial"/>
                <a:cs typeface="Arial"/>
                <a:sym typeface="Arial"/>
              </a:rPr>
              <a:t>Genellikle PVR miktarı SÜİ,sıkışma ve karışık tipte 50 ml nin altındayken ,taşma inkontinansında 200 ml nin üzerindedir.</a:t>
            </a:r>
            <a:endParaRPr sz="7141">
              <a:solidFill>
                <a:srgbClr val="000000"/>
              </a:solidFill>
              <a:latin typeface="Arial"/>
              <a:ea typeface="Arial"/>
              <a:cs typeface="Arial"/>
              <a:sym typeface="Arial"/>
            </a:endParaRPr>
          </a:p>
          <a:p>
            <a:pPr indent="0" lvl="0" marL="0" rtl="0" algn="l">
              <a:spcBef>
                <a:spcPts val="0"/>
              </a:spcBef>
              <a:spcAft>
                <a:spcPts val="0"/>
              </a:spcAft>
              <a:buNone/>
            </a:pPr>
            <a:r>
              <a:t/>
            </a:r>
            <a:endParaRPr sz="4080">
              <a:solidFill>
                <a:srgbClr val="000000"/>
              </a:solidFill>
              <a:latin typeface="Arial"/>
              <a:ea typeface="Arial"/>
              <a:cs typeface="Arial"/>
              <a:sym typeface="Aria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603" name="Google Shape;603;p63"/>
          <p:cNvSpPr txBox="1"/>
          <p:nvPr/>
        </p:nvSpPr>
        <p:spPr>
          <a:xfrm>
            <a:off x="1303800" y="1255275"/>
            <a:ext cx="6990000" cy="446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tr" sz="1700"/>
              <a:t>Postvoidal rezidü testi (PVR)</a:t>
            </a:r>
            <a:endParaRPr b="1">
              <a:latin typeface="Nunito"/>
              <a:ea typeface="Nunito"/>
              <a:cs typeface="Nunito"/>
              <a:sym typeface="Nuni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1900"/>
              <a:t>3) LABORATUAR VE GÖRÜNTÜLEME</a:t>
            </a:r>
            <a:endParaRPr/>
          </a:p>
        </p:txBody>
      </p:sp>
      <p:sp>
        <p:nvSpPr>
          <p:cNvPr id="609" name="Google Shape;609;p64"/>
          <p:cNvSpPr txBox="1"/>
          <p:nvPr>
            <p:ph idx="1" type="body"/>
          </p:nvPr>
        </p:nvSpPr>
        <p:spPr>
          <a:xfrm>
            <a:off x="1186600" y="1722850"/>
            <a:ext cx="7030500" cy="2541600"/>
          </a:xfrm>
          <a:prstGeom prst="rect">
            <a:avLst/>
          </a:prstGeom>
        </p:spPr>
        <p:txBody>
          <a:bodyPr anchorCtr="0" anchor="t" bIns="91425" lIns="91425" spcFirstLastPara="1" rIns="91425" wrap="square" tIns="91425">
            <a:noAutofit/>
          </a:bodyPr>
          <a:lstStyle/>
          <a:p>
            <a:pPr indent="-335280" lvl="0" marL="457200" rtl="0" algn="l">
              <a:lnSpc>
                <a:spcPct val="95000"/>
              </a:lnSpc>
              <a:spcBef>
                <a:spcPts val="0"/>
              </a:spcBef>
              <a:spcAft>
                <a:spcPts val="0"/>
              </a:spcAft>
              <a:buClr>
                <a:srgbClr val="000000"/>
              </a:buClr>
              <a:buSzPts val="1680"/>
              <a:buChar char="●"/>
            </a:pPr>
            <a:r>
              <a:rPr lang="tr" sz="1679">
                <a:solidFill>
                  <a:srgbClr val="000000"/>
                </a:solidFill>
              </a:rPr>
              <a:t>Güncel kılavuzlarda </a:t>
            </a:r>
            <a:r>
              <a:rPr b="1" lang="tr" sz="1679">
                <a:solidFill>
                  <a:srgbClr val="000000"/>
                </a:solidFill>
              </a:rPr>
              <a:t>rutin</a:t>
            </a:r>
            <a:r>
              <a:rPr lang="tr" sz="1679">
                <a:solidFill>
                  <a:srgbClr val="000000"/>
                </a:solidFill>
              </a:rPr>
              <a:t> ürodinamik inceleme her inkontinans vakasında </a:t>
            </a:r>
            <a:r>
              <a:rPr b="1" lang="tr" sz="1679">
                <a:solidFill>
                  <a:srgbClr val="000000"/>
                </a:solidFill>
              </a:rPr>
              <a:t>önerilmemektedir.</a:t>
            </a:r>
            <a:endParaRPr b="1" sz="1679">
              <a:solidFill>
                <a:srgbClr val="000000"/>
              </a:solidFill>
            </a:endParaRPr>
          </a:p>
          <a:p>
            <a:pPr indent="-335280" lvl="0" marL="457200" rtl="0" algn="l">
              <a:lnSpc>
                <a:spcPct val="95000"/>
              </a:lnSpc>
              <a:spcBef>
                <a:spcPts val="0"/>
              </a:spcBef>
              <a:spcAft>
                <a:spcPts val="0"/>
              </a:spcAft>
              <a:buClr>
                <a:srgbClr val="000000"/>
              </a:buClr>
              <a:buSzPts val="1680"/>
              <a:buChar char="●"/>
            </a:pPr>
            <a:r>
              <a:rPr lang="tr" sz="1679">
                <a:solidFill>
                  <a:srgbClr val="000000"/>
                </a:solidFill>
              </a:rPr>
              <a:t>Özellikle komplike problemleri olan kadın  hasta grubunda ürodinami ihtiyacı bulunmaktadır.</a:t>
            </a:r>
            <a:endParaRPr sz="1679">
              <a:solidFill>
                <a:srgbClr val="000000"/>
              </a:solidFill>
            </a:endParaRPr>
          </a:p>
          <a:p>
            <a:pPr indent="0" lvl="0" marL="0" rtl="0" algn="l">
              <a:lnSpc>
                <a:spcPct val="95000"/>
              </a:lnSpc>
              <a:spcBef>
                <a:spcPts val="1200"/>
              </a:spcBef>
              <a:spcAft>
                <a:spcPts val="0"/>
              </a:spcAft>
              <a:buSzPts val="1018"/>
              <a:buNone/>
            </a:pPr>
            <a:r>
              <a:t/>
            </a:r>
            <a:endParaRPr sz="1679">
              <a:solidFill>
                <a:srgbClr val="000000"/>
              </a:solidFill>
            </a:endParaRPr>
          </a:p>
          <a:p>
            <a:pPr indent="0" lvl="0" marL="0" rtl="0" algn="l">
              <a:lnSpc>
                <a:spcPct val="95000"/>
              </a:lnSpc>
              <a:spcBef>
                <a:spcPts val="1200"/>
              </a:spcBef>
              <a:spcAft>
                <a:spcPts val="0"/>
              </a:spcAft>
              <a:buSzPts val="1018"/>
              <a:buNone/>
            </a:pPr>
            <a:r>
              <a:rPr b="1" lang="tr" sz="1402">
                <a:solidFill>
                  <a:srgbClr val="000000"/>
                </a:solidFill>
              </a:rPr>
              <a:t>   </a:t>
            </a:r>
            <a:r>
              <a:rPr b="1" lang="tr" sz="1495">
                <a:solidFill>
                  <a:srgbClr val="000000"/>
                </a:solidFill>
              </a:rPr>
              <a:t>  ÜRETROSİSTOSKOPİ</a:t>
            </a:r>
            <a:endParaRPr b="1" sz="1495">
              <a:solidFill>
                <a:srgbClr val="000000"/>
              </a:solidFill>
            </a:endParaRPr>
          </a:p>
          <a:p>
            <a:pPr indent="-323532" lvl="0" marL="457200" rtl="0" algn="l">
              <a:lnSpc>
                <a:spcPct val="95000"/>
              </a:lnSpc>
              <a:spcBef>
                <a:spcPts val="1200"/>
              </a:spcBef>
              <a:spcAft>
                <a:spcPts val="0"/>
              </a:spcAft>
              <a:buClr>
                <a:srgbClr val="000000"/>
              </a:buClr>
              <a:buSzPts val="1495"/>
              <a:buChar char="●"/>
            </a:pPr>
            <a:r>
              <a:rPr b="1" lang="tr" sz="1495">
                <a:solidFill>
                  <a:srgbClr val="000000"/>
                </a:solidFill>
              </a:rPr>
              <a:t>Rutin değerlendirmede önerilmemektedir.</a:t>
            </a:r>
            <a:endParaRPr b="1" sz="1495">
              <a:solidFill>
                <a:srgbClr val="000000"/>
              </a:solidFill>
            </a:endParaRPr>
          </a:p>
          <a:p>
            <a:pPr indent="0" lvl="0" marL="457200" rtl="0" algn="l">
              <a:lnSpc>
                <a:spcPct val="95000"/>
              </a:lnSpc>
              <a:spcBef>
                <a:spcPts val="1200"/>
              </a:spcBef>
              <a:spcAft>
                <a:spcPts val="1200"/>
              </a:spcAft>
              <a:buSzPts val="1018"/>
              <a:buNone/>
            </a:pPr>
            <a:r>
              <a:t/>
            </a:r>
            <a:endParaRPr sz="1480">
              <a:solidFill>
                <a:srgbClr val="000000"/>
              </a:solidFill>
            </a:endParaRPr>
          </a:p>
        </p:txBody>
      </p:sp>
      <p:sp>
        <p:nvSpPr>
          <p:cNvPr id="610" name="Google Shape;610;p64"/>
          <p:cNvSpPr txBox="1"/>
          <p:nvPr/>
        </p:nvSpPr>
        <p:spPr>
          <a:xfrm>
            <a:off x="1356825" y="1307350"/>
            <a:ext cx="7276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tr" sz="1500">
                <a:latin typeface="Nunito"/>
                <a:ea typeface="Nunito"/>
                <a:cs typeface="Nunito"/>
                <a:sym typeface="Nunito"/>
              </a:rPr>
              <a:t> ÜRODİNAMİ</a:t>
            </a:r>
            <a:endParaRPr b="1" sz="1500">
              <a:latin typeface="Nunito"/>
              <a:ea typeface="Nunito"/>
              <a:cs typeface="Nunito"/>
              <a:sym typeface="Nuni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6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TEDAVİ</a:t>
            </a:r>
            <a:endParaRPr/>
          </a:p>
        </p:txBody>
      </p:sp>
      <p:sp>
        <p:nvSpPr>
          <p:cNvPr id="616" name="Google Shape;616;p65"/>
          <p:cNvSpPr txBox="1"/>
          <p:nvPr>
            <p:ph idx="1" type="body"/>
          </p:nvPr>
        </p:nvSpPr>
        <p:spPr>
          <a:xfrm>
            <a:off x="1303800" y="1268300"/>
            <a:ext cx="7030500" cy="3263400"/>
          </a:xfrm>
          <a:prstGeom prst="rect">
            <a:avLst/>
          </a:prstGeom>
        </p:spPr>
        <p:txBody>
          <a:bodyPr anchorCtr="0" anchor="t" bIns="91425" lIns="91425" spcFirstLastPara="1" rIns="91425" wrap="square" tIns="91425">
            <a:normAutofit fontScale="55000" lnSpcReduction="20000"/>
          </a:bodyPr>
          <a:lstStyle/>
          <a:p>
            <a:pPr indent="0" lvl="0" marL="457200" rtl="0" algn="l">
              <a:lnSpc>
                <a:spcPct val="90000"/>
              </a:lnSpc>
              <a:spcBef>
                <a:spcPts val="1000"/>
              </a:spcBef>
              <a:spcAft>
                <a:spcPts val="0"/>
              </a:spcAft>
              <a:buNone/>
            </a:pPr>
            <a:r>
              <a:rPr lang="tr" sz="3763">
                <a:solidFill>
                  <a:srgbClr val="000000"/>
                </a:solidFill>
                <a:latin typeface="Arial"/>
                <a:ea typeface="Arial"/>
                <a:cs typeface="Arial"/>
                <a:sym typeface="Arial"/>
              </a:rPr>
              <a:t>•Eğer geçici veya fonksiyonel etkenler saptanırsa, tedavide altta yatan hastalığa odaklanmak ve her türlü fonksiyonel yetersizliği düzeltmek hedeflenmelidir. </a:t>
            </a:r>
            <a:endParaRPr sz="3763">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t/>
            </a:r>
            <a:endParaRPr sz="2615">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3615">
                <a:solidFill>
                  <a:srgbClr val="000000"/>
                </a:solidFill>
                <a:latin typeface="Arial"/>
                <a:ea typeface="Arial"/>
                <a:cs typeface="Arial"/>
                <a:sym typeface="Arial"/>
              </a:rPr>
              <a:t>   </a:t>
            </a:r>
            <a:r>
              <a:rPr lang="tr" sz="3979">
                <a:solidFill>
                  <a:srgbClr val="000000"/>
                </a:solidFill>
                <a:latin typeface="Arial"/>
                <a:ea typeface="Arial"/>
                <a:cs typeface="Arial"/>
                <a:sym typeface="Arial"/>
              </a:rPr>
              <a:t>   </a:t>
            </a:r>
            <a:r>
              <a:rPr lang="tr" sz="4161">
                <a:solidFill>
                  <a:srgbClr val="000000"/>
                </a:solidFill>
                <a:latin typeface="Arial"/>
                <a:ea typeface="Arial"/>
                <a:cs typeface="Arial"/>
                <a:sym typeface="Arial"/>
              </a:rPr>
              <a:t>•</a:t>
            </a:r>
            <a:r>
              <a:rPr lang="tr" sz="3461">
                <a:solidFill>
                  <a:srgbClr val="000000"/>
                </a:solidFill>
                <a:latin typeface="Arial"/>
                <a:ea typeface="Arial"/>
                <a:cs typeface="Arial"/>
                <a:sym typeface="Arial"/>
              </a:rPr>
              <a:t>Tedavi 4 e ayrılır :</a:t>
            </a:r>
            <a:endParaRPr sz="3461">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3345">
                <a:solidFill>
                  <a:srgbClr val="000000"/>
                </a:solidFill>
                <a:latin typeface="Arial"/>
                <a:ea typeface="Arial"/>
                <a:cs typeface="Arial"/>
                <a:sym typeface="Arial"/>
              </a:rPr>
              <a:t>          1.Yaşam tarzı değişiklikleri</a:t>
            </a:r>
            <a:endParaRPr sz="3345">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3345">
                <a:solidFill>
                  <a:srgbClr val="000000"/>
                </a:solidFill>
                <a:latin typeface="Arial"/>
                <a:ea typeface="Arial"/>
                <a:cs typeface="Arial"/>
                <a:sym typeface="Arial"/>
              </a:rPr>
              <a:t>          2.Davranışsal tedaviler</a:t>
            </a:r>
            <a:endParaRPr sz="3345">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3345">
                <a:solidFill>
                  <a:srgbClr val="000000"/>
                </a:solidFill>
                <a:latin typeface="Arial"/>
                <a:ea typeface="Arial"/>
                <a:cs typeface="Arial"/>
                <a:sym typeface="Arial"/>
              </a:rPr>
              <a:t>          3.Farmokolojik</a:t>
            </a:r>
            <a:endParaRPr sz="3345">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3345">
                <a:solidFill>
                  <a:srgbClr val="000000"/>
                </a:solidFill>
                <a:latin typeface="Arial"/>
                <a:ea typeface="Arial"/>
                <a:cs typeface="Arial"/>
                <a:sym typeface="Arial"/>
              </a:rPr>
              <a:t>          4.Cerrahi</a:t>
            </a:r>
            <a:endParaRPr sz="3345">
              <a:solidFill>
                <a:srgbClr val="000000"/>
              </a:solidFill>
              <a:latin typeface="Arial"/>
              <a:ea typeface="Arial"/>
              <a:cs typeface="Arial"/>
              <a:sym typeface="Arial"/>
            </a:endParaRPr>
          </a:p>
          <a:p>
            <a:pPr indent="0" lvl="0" marL="914400" rtl="0" algn="l">
              <a:spcBef>
                <a:spcPts val="0"/>
              </a:spcBef>
              <a:spcAft>
                <a:spcPts val="120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0" lang="tr" sz="2660">
                <a:solidFill>
                  <a:srgbClr val="434343"/>
                </a:solidFill>
                <a:latin typeface="Oswald Medium"/>
                <a:ea typeface="Oswald Medium"/>
                <a:cs typeface="Oswald Medium"/>
                <a:sym typeface="Oswald Medium"/>
              </a:rPr>
              <a:t>1. </a:t>
            </a:r>
            <a:r>
              <a:rPr b="0" lang="tr" sz="2660">
                <a:solidFill>
                  <a:srgbClr val="434343"/>
                </a:solidFill>
                <a:latin typeface="Oswald Medium"/>
                <a:ea typeface="Oswald Medium"/>
                <a:cs typeface="Oswald Medium"/>
                <a:sym typeface="Oswald Medium"/>
              </a:rPr>
              <a:t>Hayat Tarzı Değişiklikleri</a:t>
            </a:r>
            <a:endParaRPr b="0" sz="2460">
              <a:solidFill>
                <a:srgbClr val="434343"/>
              </a:solidFill>
              <a:latin typeface="Oswald Medium"/>
              <a:ea typeface="Oswald Medium"/>
              <a:cs typeface="Oswald Medium"/>
              <a:sym typeface="Oswald Medium"/>
            </a:endParaRPr>
          </a:p>
        </p:txBody>
      </p:sp>
      <p:sp>
        <p:nvSpPr>
          <p:cNvPr id="622" name="Google Shape;622;p66"/>
          <p:cNvSpPr txBox="1"/>
          <p:nvPr>
            <p:ph idx="1" type="body"/>
          </p:nvPr>
        </p:nvSpPr>
        <p:spPr>
          <a:xfrm>
            <a:off x="1056750" y="1216225"/>
            <a:ext cx="7030500" cy="3685200"/>
          </a:xfrm>
          <a:prstGeom prst="rect">
            <a:avLst/>
          </a:prstGeom>
        </p:spPr>
        <p:txBody>
          <a:bodyPr anchorCtr="0" anchor="t" bIns="91425" lIns="91425" spcFirstLastPara="1" rIns="91425" wrap="square" tIns="91425">
            <a:noAutofit/>
          </a:bodyPr>
          <a:lstStyle/>
          <a:p>
            <a:pPr indent="-321310" lvl="0" marL="457200" rtl="0" algn="l">
              <a:lnSpc>
                <a:spcPct val="95000"/>
              </a:lnSpc>
              <a:spcBef>
                <a:spcPts val="0"/>
              </a:spcBef>
              <a:spcAft>
                <a:spcPts val="0"/>
              </a:spcAft>
              <a:buClr>
                <a:srgbClr val="000000"/>
              </a:buClr>
              <a:buSzPts val="1460"/>
              <a:buChar char="●"/>
            </a:pPr>
            <a:r>
              <a:rPr lang="tr" sz="1460">
                <a:solidFill>
                  <a:srgbClr val="073763"/>
                </a:solidFill>
              </a:rPr>
              <a:t>BKİ’</a:t>
            </a:r>
            <a:r>
              <a:rPr lang="tr" sz="1460">
                <a:solidFill>
                  <a:srgbClr val="000000"/>
                </a:solidFill>
              </a:rPr>
              <a:t>deki her beş birimlik artışın üriner inkontinans riskinde %20-70 oranında artışa neden olduğu bildirilmektedir.</a:t>
            </a:r>
            <a:endParaRPr sz="1460">
              <a:solidFill>
                <a:srgbClr val="000000"/>
              </a:solidFill>
            </a:endParaRPr>
          </a:p>
          <a:p>
            <a:pPr indent="0" lvl="0" marL="0" rtl="0" algn="l">
              <a:lnSpc>
                <a:spcPct val="95000"/>
              </a:lnSpc>
              <a:spcBef>
                <a:spcPts val="1200"/>
              </a:spcBef>
              <a:spcAft>
                <a:spcPts val="0"/>
              </a:spcAft>
              <a:buSzPts val="935"/>
              <a:buNone/>
            </a:pPr>
            <a:r>
              <a:t/>
            </a:r>
            <a:endParaRPr sz="1460">
              <a:solidFill>
                <a:srgbClr val="000000"/>
              </a:solidFill>
            </a:endParaRPr>
          </a:p>
          <a:p>
            <a:pPr indent="-321310" lvl="0" marL="457200" rtl="0" algn="l">
              <a:lnSpc>
                <a:spcPct val="95000"/>
              </a:lnSpc>
              <a:spcBef>
                <a:spcPts val="1200"/>
              </a:spcBef>
              <a:spcAft>
                <a:spcPts val="0"/>
              </a:spcAft>
              <a:buClr>
                <a:srgbClr val="000000"/>
              </a:buClr>
              <a:buSzPts val="1460"/>
              <a:buChar char="●"/>
            </a:pPr>
            <a:r>
              <a:rPr lang="tr" sz="1460">
                <a:solidFill>
                  <a:srgbClr val="073763"/>
                </a:solidFill>
              </a:rPr>
              <a:t>Sigaranın bırakılması;</a:t>
            </a:r>
            <a:r>
              <a:rPr lang="tr" sz="1460">
                <a:solidFill>
                  <a:srgbClr val="000000"/>
                </a:solidFill>
              </a:rPr>
              <a:t>sigara kronik öksürük nedeniyle SÜİ ataklarının artışına neden olabilir. Ayrıca idrara geçen birtakım kimyasal maddeler AAM patofizyolojisinde rol oynayabilir.sigarayı bırakmanın tedavi edici özelliğine ait bir kanıt henüz mevcut değildir.</a:t>
            </a:r>
            <a:endParaRPr sz="1460">
              <a:solidFill>
                <a:srgbClr val="000000"/>
              </a:solidFill>
            </a:endParaRPr>
          </a:p>
          <a:p>
            <a:pPr indent="0" lvl="0" marL="0" rtl="0" algn="l">
              <a:lnSpc>
                <a:spcPct val="95000"/>
              </a:lnSpc>
              <a:spcBef>
                <a:spcPts val="1200"/>
              </a:spcBef>
              <a:spcAft>
                <a:spcPts val="0"/>
              </a:spcAft>
              <a:buSzPts val="935"/>
              <a:buNone/>
            </a:pPr>
            <a:r>
              <a:t/>
            </a:r>
            <a:endParaRPr sz="1360">
              <a:solidFill>
                <a:srgbClr val="000000"/>
              </a:solidFill>
            </a:endParaRPr>
          </a:p>
          <a:p>
            <a:pPr indent="-321310" lvl="0" marL="457200" rtl="0" algn="l">
              <a:lnSpc>
                <a:spcPct val="95000"/>
              </a:lnSpc>
              <a:spcBef>
                <a:spcPts val="1200"/>
              </a:spcBef>
              <a:spcAft>
                <a:spcPts val="0"/>
              </a:spcAft>
              <a:buClr>
                <a:srgbClr val="000000"/>
              </a:buClr>
              <a:buSzPts val="1460"/>
              <a:buChar char="●"/>
            </a:pPr>
            <a:r>
              <a:rPr lang="tr" sz="1460">
                <a:solidFill>
                  <a:srgbClr val="073763"/>
                </a:solidFill>
              </a:rPr>
              <a:t>Diyetin düzenlenmesi</a:t>
            </a:r>
            <a:r>
              <a:rPr lang="tr" sz="1460">
                <a:solidFill>
                  <a:srgbClr val="000000"/>
                </a:solidFill>
              </a:rPr>
              <a:t>;</a:t>
            </a:r>
            <a:r>
              <a:rPr lang="tr" sz="1460">
                <a:solidFill>
                  <a:srgbClr val="000000"/>
                </a:solidFill>
                <a:latin typeface="Arial"/>
                <a:ea typeface="Arial"/>
                <a:cs typeface="Arial"/>
                <a:sym typeface="Arial"/>
              </a:rPr>
              <a:t>alkol, kafeinli ve karbonatlı içeceklerden uzak durulmalıdır. </a:t>
            </a:r>
            <a:endParaRPr sz="1460">
              <a:solidFill>
                <a:srgbClr val="000000"/>
              </a:solidFill>
              <a:latin typeface="Arial"/>
              <a:ea typeface="Arial"/>
              <a:cs typeface="Arial"/>
              <a:sym typeface="Arial"/>
            </a:endParaRPr>
          </a:p>
          <a:p>
            <a:pPr indent="0" lvl="0" marL="0" rtl="0" algn="l">
              <a:lnSpc>
                <a:spcPct val="95000"/>
              </a:lnSpc>
              <a:spcBef>
                <a:spcPts val="1200"/>
              </a:spcBef>
              <a:spcAft>
                <a:spcPts val="0"/>
              </a:spcAft>
              <a:buSzPts val="935"/>
              <a:buNone/>
            </a:pPr>
            <a:r>
              <a:t/>
            </a:r>
            <a:endParaRPr sz="1460">
              <a:solidFill>
                <a:srgbClr val="000000"/>
              </a:solidFill>
              <a:latin typeface="Arial"/>
              <a:ea typeface="Arial"/>
              <a:cs typeface="Arial"/>
              <a:sym typeface="Arial"/>
            </a:endParaRPr>
          </a:p>
          <a:p>
            <a:pPr indent="-314960" lvl="0" marL="457200" rtl="0" algn="l">
              <a:lnSpc>
                <a:spcPct val="95000"/>
              </a:lnSpc>
              <a:spcBef>
                <a:spcPts val="1200"/>
              </a:spcBef>
              <a:spcAft>
                <a:spcPts val="0"/>
              </a:spcAft>
              <a:buClr>
                <a:srgbClr val="000000"/>
              </a:buClr>
              <a:buSzPts val="1360"/>
              <a:buChar char="●"/>
            </a:pPr>
            <a:r>
              <a:rPr lang="tr" sz="1460">
                <a:solidFill>
                  <a:srgbClr val="073763"/>
                </a:solidFill>
              </a:rPr>
              <a:t>Sıvı tüketiminin düzenlenmesi</a:t>
            </a:r>
            <a:r>
              <a:rPr lang="tr" sz="1460">
                <a:solidFill>
                  <a:srgbClr val="000000"/>
                </a:solidFill>
              </a:rPr>
              <a:t>;</a:t>
            </a:r>
            <a:r>
              <a:rPr lang="tr" sz="1284">
                <a:solidFill>
                  <a:srgbClr val="000000"/>
                </a:solidFill>
                <a:latin typeface="Arial"/>
                <a:ea typeface="Arial"/>
                <a:cs typeface="Arial"/>
                <a:sym typeface="Arial"/>
              </a:rPr>
              <a:t>aşırı sıvı tüketen kişilerde sıvı alımı azaltılmalıdır. Sıvı alımı mümkünse sık sık ve az miktarlarda olmalıdır. Noktürisi olanlar sıvı alımını yatmadan birkaç saat önce kesmelidir.</a:t>
            </a:r>
            <a:endParaRPr sz="400">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2.Davranışsal Tedaviler</a:t>
            </a:r>
            <a:endParaRPr/>
          </a:p>
        </p:txBody>
      </p:sp>
      <p:sp>
        <p:nvSpPr>
          <p:cNvPr id="628" name="Google Shape;628;p67"/>
          <p:cNvSpPr txBox="1"/>
          <p:nvPr>
            <p:ph idx="1" type="body"/>
          </p:nvPr>
        </p:nvSpPr>
        <p:spPr>
          <a:xfrm>
            <a:off x="1225275" y="236960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sz="1600">
                <a:solidFill>
                  <a:srgbClr val="000000"/>
                </a:solidFill>
              </a:rPr>
              <a:t>*Pelvik taban kas gücü artar, pelvik organ prolapsusu riski azalır.</a:t>
            </a:r>
            <a:endParaRPr sz="1600">
              <a:solidFill>
                <a:srgbClr val="000000"/>
              </a:solidFill>
            </a:endParaRPr>
          </a:p>
          <a:p>
            <a:pPr indent="0" lvl="0" marL="0" rtl="0" algn="l">
              <a:spcBef>
                <a:spcPts val="1200"/>
              </a:spcBef>
              <a:spcAft>
                <a:spcPts val="0"/>
              </a:spcAft>
              <a:buNone/>
            </a:pPr>
            <a:r>
              <a:rPr lang="tr" sz="1600">
                <a:solidFill>
                  <a:srgbClr val="000000"/>
                </a:solidFill>
              </a:rPr>
              <a:t>*Stres, sıkışma ve karışık tip idrar kaçırmada etkin bir tedavi yöntemidir.</a:t>
            </a:r>
            <a:endParaRPr sz="1600">
              <a:solidFill>
                <a:srgbClr val="000000"/>
              </a:solidFill>
            </a:endParaRPr>
          </a:p>
          <a:p>
            <a:pPr indent="0" lvl="0" marL="0" rtl="0" algn="l">
              <a:spcBef>
                <a:spcPts val="1200"/>
              </a:spcBef>
              <a:spcAft>
                <a:spcPts val="0"/>
              </a:spcAft>
              <a:buNone/>
            </a:pPr>
            <a:r>
              <a:rPr lang="tr" sz="1600">
                <a:solidFill>
                  <a:srgbClr val="000000"/>
                </a:solidFill>
              </a:rPr>
              <a:t>**PTKE’nin temeli; pelvik taban kaslarının güçlü ve hızlı bir şekilde kasılmasıyla, karın içi basıncın aşırı arttığı durumlarda üretranın kapanarak üretral basıncın arttırılması ve inkontinansın önlenmesidir.</a:t>
            </a:r>
            <a:endParaRPr sz="1600">
              <a:solidFill>
                <a:srgbClr val="000000"/>
              </a:solidFill>
            </a:endParaRPr>
          </a:p>
          <a:p>
            <a:pPr indent="0" lvl="0" marL="0" rtl="0" algn="l">
              <a:spcBef>
                <a:spcPts val="1200"/>
              </a:spcBef>
              <a:spcAft>
                <a:spcPts val="1200"/>
              </a:spcAft>
              <a:buNone/>
            </a:pPr>
            <a:r>
              <a:rPr lang="tr" sz="1600">
                <a:solidFill>
                  <a:srgbClr val="000000"/>
                </a:solidFill>
              </a:rPr>
              <a:t>* Ayrıca eğitim sonucu hastanın kaslarını tanıyıp istemli olarak kasılmasıyla da idrar kaçışı engellenebilir.</a:t>
            </a:r>
            <a:endParaRPr sz="1600">
              <a:solidFill>
                <a:srgbClr val="000000"/>
              </a:solidFill>
            </a:endParaRPr>
          </a:p>
        </p:txBody>
      </p:sp>
      <p:sp>
        <p:nvSpPr>
          <p:cNvPr id="629" name="Google Shape;629;p67"/>
          <p:cNvSpPr txBox="1"/>
          <p:nvPr/>
        </p:nvSpPr>
        <p:spPr>
          <a:xfrm>
            <a:off x="1030500" y="1362950"/>
            <a:ext cx="7577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tr" sz="1800">
                <a:solidFill>
                  <a:srgbClr val="073763"/>
                </a:solidFill>
                <a:latin typeface="Nunito"/>
                <a:ea typeface="Nunito"/>
                <a:cs typeface="Nunito"/>
                <a:sym typeface="Nunito"/>
              </a:rPr>
              <a:t>B.Pelvik Taban Kas Eğitimi (Kegel Egzersizleri)</a:t>
            </a:r>
            <a:endParaRPr b="1" i="1" sz="1800">
              <a:solidFill>
                <a:srgbClr val="073763"/>
              </a:solidFill>
              <a:latin typeface="Nunito"/>
              <a:ea typeface="Nunito"/>
              <a:cs typeface="Nunito"/>
              <a:sym typeface="Nunito"/>
            </a:endParaRPr>
          </a:p>
        </p:txBody>
      </p:sp>
      <p:pic>
        <p:nvPicPr>
          <p:cNvPr id="630" name="Google Shape;630;p67"/>
          <p:cNvPicPr preferRelativeResize="0"/>
          <p:nvPr/>
        </p:nvPicPr>
        <p:blipFill>
          <a:blip r:embed="rId3">
            <a:alphaModFix/>
          </a:blip>
          <a:stretch>
            <a:fillRect/>
          </a:stretch>
        </p:blipFill>
        <p:spPr>
          <a:xfrm>
            <a:off x="5897925" y="188475"/>
            <a:ext cx="3063725" cy="21811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2.</a:t>
            </a:r>
            <a:r>
              <a:rPr lang="tr"/>
              <a:t>Davranışsal Tedaviler</a:t>
            </a:r>
            <a:endParaRPr/>
          </a:p>
        </p:txBody>
      </p:sp>
      <p:sp>
        <p:nvSpPr>
          <p:cNvPr id="636" name="Google Shape;636;p68"/>
          <p:cNvSpPr txBox="1"/>
          <p:nvPr>
            <p:ph idx="1" type="body"/>
          </p:nvPr>
        </p:nvSpPr>
        <p:spPr>
          <a:xfrm>
            <a:off x="1303800" y="1676850"/>
            <a:ext cx="7030500" cy="30117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400"/>
              </a:spcBef>
              <a:spcAft>
                <a:spcPts val="0"/>
              </a:spcAft>
              <a:buNone/>
            </a:pPr>
            <a:r>
              <a:rPr lang="tr" sz="7901">
                <a:solidFill>
                  <a:srgbClr val="000000"/>
                </a:solidFill>
                <a:latin typeface="Arial"/>
                <a:ea typeface="Arial"/>
                <a:cs typeface="Arial"/>
                <a:sym typeface="Arial"/>
              </a:rPr>
              <a:t>•</a:t>
            </a:r>
            <a:r>
              <a:rPr lang="tr" sz="6501">
                <a:solidFill>
                  <a:srgbClr val="000000"/>
                </a:solidFill>
                <a:latin typeface="Verdana"/>
                <a:ea typeface="Verdana"/>
                <a:cs typeface="Verdana"/>
                <a:sym typeface="Verdana"/>
              </a:rPr>
              <a:t>Hastaların kendi idrar yapma reflekslerini kontrol ederek, planlanmış zamanlarda idrar yapmalarına yardımcı olmak için tasarlanmıştır. </a:t>
            </a:r>
            <a:endParaRPr sz="6501">
              <a:solidFill>
                <a:srgbClr val="000000"/>
              </a:solidFill>
              <a:latin typeface="Verdana"/>
              <a:ea typeface="Verdana"/>
              <a:cs typeface="Verdana"/>
              <a:sym typeface="Verdana"/>
            </a:endParaRPr>
          </a:p>
          <a:p>
            <a:pPr indent="0" lvl="0" marL="0" rtl="0" algn="l">
              <a:lnSpc>
                <a:spcPct val="150000"/>
              </a:lnSpc>
              <a:spcBef>
                <a:spcPts val="600"/>
              </a:spcBef>
              <a:spcAft>
                <a:spcPts val="0"/>
              </a:spcAft>
              <a:buNone/>
            </a:pPr>
            <a:r>
              <a:rPr lang="tr" sz="7472">
                <a:solidFill>
                  <a:srgbClr val="000000"/>
                </a:solidFill>
                <a:latin typeface="Arial"/>
                <a:ea typeface="Arial"/>
                <a:cs typeface="Arial"/>
                <a:sym typeface="Arial"/>
              </a:rPr>
              <a:t>•İşeme günlüğü verilerek işeme aralığı saptanır.</a:t>
            </a:r>
            <a:endParaRPr sz="7472">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7472">
                <a:solidFill>
                  <a:srgbClr val="000000"/>
                </a:solidFill>
                <a:latin typeface="Arial"/>
                <a:ea typeface="Arial"/>
                <a:cs typeface="Arial"/>
                <a:sym typeface="Arial"/>
              </a:rPr>
              <a:t>•İnkontinans sıklığından daha kısa aralıklarla idrara çıkması istenir.</a:t>
            </a:r>
            <a:endParaRPr sz="7472">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7472">
                <a:solidFill>
                  <a:srgbClr val="000000"/>
                </a:solidFill>
                <a:latin typeface="Arial"/>
                <a:ea typeface="Arial"/>
                <a:cs typeface="Arial"/>
                <a:sym typeface="Arial"/>
              </a:rPr>
              <a:t>•Planlanmış idrar yapma süreleri her hafta kademeli olarak uzatılmalıdır.</a:t>
            </a:r>
            <a:endParaRPr sz="7472">
              <a:solidFill>
                <a:srgbClr val="000000"/>
              </a:solidFill>
              <a:latin typeface="Arial"/>
              <a:ea typeface="Arial"/>
              <a:cs typeface="Arial"/>
              <a:sym typeface="Arial"/>
            </a:endParaRPr>
          </a:p>
          <a:p>
            <a:pPr indent="0" lvl="0" marL="0" rtl="0" algn="l">
              <a:lnSpc>
                <a:spcPct val="150000"/>
              </a:lnSpc>
              <a:spcBef>
                <a:spcPts val="400"/>
              </a:spcBef>
              <a:spcAft>
                <a:spcPts val="0"/>
              </a:spcAft>
              <a:buNone/>
            </a:pPr>
            <a:r>
              <a:t/>
            </a:r>
            <a:endParaRPr sz="1100">
              <a:solidFill>
                <a:srgbClr val="000000"/>
              </a:solidFill>
              <a:latin typeface="Verdana"/>
              <a:ea typeface="Verdana"/>
              <a:cs typeface="Verdana"/>
              <a:sym typeface="Verdana"/>
            </a:endParaRPr>
          </a:p>
          <a:p>
            <a:pPr indent="0" lvl="0" marL="0" rtl="0" algn="l">
              <a:lnSpc>
                <a:spcPct val="150000"/>
              </a:lnSpc>
              <a:spcBef>
                <a:spcPts val="600"/>
              </a:spcBef>
              <a:spcAft>
                <a:spcPts val="0"/>
              </a:spcAft>
              <a:buNone/>
            </a:pPr>
            <a:r>
              <a:t/>
            </a:r>
            <a:endParaRPr sz="2800">
              <a:solidFill>
                <a:srgbClr val="000000"/>
              </a:solidFill>
              <a:latin typeface="Arial"/>
              <a:ea typeface="Arial"/>
              <a:cs typeface="Arial"/>
              <a:sym typeface="Arial"/>
            </a:endParaRPr>
          </a:p>
          <a:p>
            <a:pPr indent="0" lvl="0" marL="0" rtl="0" algn="l">
              <a:lnSpc>
                <a:spcPct val="150000"/>
              </a:lnSpc>
              <a:spcBef>
                <a:spcPts val="600"/>
              </a:spcBef>
              <a:spcAft>
                <a:spcPts val="0"/>
              </a:spcAft>
              <a:buNone/>
            </a:pPr>
            <a:r>
              <a:t/>
            </a:r>
            <a:endParaRPr sz="1400">
              <a:solidFill>
                <a:srgbClr val="000000"/>
              </a:solidFill>
              <a:latin typeface="Verdana"/>
              <a:ea typeface="Verdana"/>
              <a:cs typeface="Verdana"/>
              <a:sym typeface="Verdana"/>
            </a:endParaRPr>
          </a:p>
          <a:p>
            <a:pPr indent="0" lvl="0" marL="0" rtl="0" algn="r">
              <a:spcBef>
                <a:spcPts val="600"/>
              </a:spcBef>
              <a:spcAft>
                <a:spcPts val="0"/>
              </a:spcAft>
              <a:buNone/>
            </a:pPr>
            <a:r>
              <a:t/>
            </a:r>
            <a:endParaRPr i="1" sz="1900">
              <a:solidFill>
                <a:srgbClr val="000000"/>
              </a:solidFill>
            </a:endParaRPr>
          </a:p>
          <a:p>
            <a:pPr indent="0" lvl="0" marL="0" rtl="0" algn="r">
              <a:spcBef>
                <a:spcPts val="1200"/>
              </a:spcBef>
              <a:spcAft>
                <a:spcPts val="0"/>
              </a:spcAft>
              <a:buNone/>
            </a:pPr>
            <a:r>
              <a:t/>
            </a:r>
            <a:endParaRPr i="1" sz="1900">
              <a:solidFill>
                <a:srgbClr val="000000"/>
              </a:solidFill>
            </a:endParaRPr>
          </a:p>
          <a:p>
            <a:pPr indent="0" lvl="0" marL="0" rtl="0" algn="r">
              <a:spcBef>
                <a:spcPts val="1200"/>
              </a:spcBef>
              <a:spcAft>
                <a:spcPts val="1200"/>
              </a:spcAft>
              <a:buNone/>
            </a:pPr>
            <a:r>
              <a:t/>
            </a:r>
            <a:endParaRPr sz="1900">
              <a:solidFill>
                <a:srgbClr val="000000"/>
              </a:solidFill>
            </a:endParaRPr>
          </a:p>
        </p:txBody>
      </p:sp>
      <p:sp>
        <p:nvSpPr>
          <p:cNvPr id="637" name="Google Shape;637;p68"/>
          <p:cNvSpPr txBox="1"/>
          <p:nvPr/>
        </p:nvSpPr>
        <p:spPr>
          <a:xfrm>
            <a:off x="1356425" y="1276650"/>
            <a:ext cx="757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tr">
                <a:solidFill>
                  <a:srgbClr val="20124D"/>
                </a:solidFill>
                <a:latin typeface="Nunito"/>
                <a:ea typeface="Nunito"/>
                <a:cs typeface="Nunito"/>
                <a:sym typeface="Nunito"/>
              </a:rPr>
              <a:t>A.MESANE EĞİTİMİ</a:t>
            </a:r>
            <a:endParaRPr b="1" i="1">
              <a:solidFill>
                <a:srgbClr val="20124D"/>
              </a:solidFill>
              <a:latin typeface="Nunito"/>
              <a:ea typeface="Nunito"/>
              <a:cs typeface="Nunito"/>
              <a:sym typeface="Nuni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643" name="Google Shape;643;p69"/>
          <p:cNvSpPr txBox="1"/>
          <p:nvPr>
            <p:ph idx="1" type="body"/>
          </p:nvPr>
        </p:nvSpPr>
        <p:spPr>
          <a:xfrm>
            <a:off x="1056750" y="27491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1600">
                <a:solidFill>
                  <a:srgbClr val="000000"/>
                </a:solidFill>
              </a:rPr>
              <a:t>*Günde en az 10 defa 10 kasma gevşeme hareketleri şeklinde yapılmalıdır.</a:t>
            </a:r>
            <a:endParaRPr sz="1600">
              <a:solidFill>
                <a:srgbClr val="000000"/>
              </a:solidFill>
            </a:endParaRPr>
          </a:p>
          <a:p>
            <a:pPr indent="0" lvl="0" marL="0" rtl="0" algn="l">
              <a:spcBef>
                <a:spcPts val="1200"/>
              </a:spcBef>
              <a:spcAft>
                <a:spcPts val="0"/>
              </a:spcAft>
              <a:buNone/>
            </a:pPr>
            <a:r>
              <a:rPr lang="tr" sz="1600">
                <a:solidFill>
                  <a:srgbClr val="000000"/>
                </a:solidFill>
              </a:rPr>
              <a:t>*Kaslar 3-10 sn kasılıp gevşetilir.</a:t>
            </a:r>
            <a:endParaRPr sz="1600">
              <a:solidFill>
                <a:srgbClr val="000000"/>
              </a:solidFill>
            </a:endParaRPr>
          </a:p>
          <a:p>
            <a:pPr indent="0" lvl="0" marL="0" rtl="0" algn="l">
              <a:spcBef>
                <a:spcPts val="1200"/>
              </a:spcBef>
              <a:spcAft>
                <a:spcPts val="0"/>
              </a:spcAft>
              <a:buNone/>
            </a:pPr>
            <a:r>
              <a:t/>
            </a:r>
            <a:endParaRPr sz="1600">
              <a:solidFill>
                <a:srgbClr val="000000"/>
              </a:solidFill>
            </a:endParaRPr>
          </a:p>
          <a:p>
            <a:pPr indent="0" lvl="0" marL="0" rtl="0" algn="l">
              <a:spcBef>
                <a:spcPts val="1200"/>
              </a:spcBef>
              <a:spcAft>
                <a:spcPts val="0"/>
              </a:spcAft>
              <a:buNone/>
            </a:pPr>
            <a:r>
              <a:rPr lang="tr" sz="1600">
                <a:solidFill>
                  <a:srgbClr val="000000"/>
                </a:solidFill>
              </a:rPr>
              <a:t>*Egzersizlerin ayakta otururken ve yatarken gibi değişik pozisyonlarda tekrar edilmesi başarı şansını arttırır.</a:t>
            </a:r>
            <a:endParaRPr sz="1600">
              <a:solidFill>
                <a:srgbClr val="000000"/>
              </a:solidFill>
            </a:endParaRPr>
          </a:p>
          <a:p>
            <a:pPr indent="0" lvl="0" marL="0" rtl="0" algn="l">
              <a:spcBef>
                <a:spcPts val="1200"/>
              </a:spcBef>
              <a:spcAft>
                <a:spcPts val="1200"/>
              </a:spcAft>
              <a:buNone/>
            </a:pPr>
            <a:r>
              <a:t/>
            </a:r>
            <a:endParaRPr/>
          </a:p>
        </p:txBody>
      </p:sp>
      <p:pic>
        <p:nvPicPr>
          <p:cNvPr id="644" name="Google Shape;644;p69"/>
          <p:cNvPicPr preferRelativeResize="0"/>
          <p:nvPr/>
        </p:nvPicPr>
        <p:blipFill>
          <a:blip r:embed="rId3">
            <a:alphaModFix/>
          </a:blip>
          <a:stretch>
            <a:fillRect/>
          </a:stretch>
        </p:blipFill>
        <p:spPr>
          <a:xfrm>
            <a:off x="1186000" y="390575"/>
            <a:ext cx="7030500" cy="19965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2.Davranışsal Tedaviler</a:t>
            </a:r>
            <a:endParaRPr/>
          </a:p>
        </p:txBody>
      </p:sp>
      <p:sp>
        <p:nvSpPr>
          <p:cNvPr id="650" name="Google Shape;650;p7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1600">
                <a:solidFill>
                  <a:srgbClr val="000000"/>
                </a:solidFill>
              </a:rPr>
              <a:t>C.Vajinal Konlar</a:t>
            </a:r>
            <a:endParaRPr sz="1600">
              <a:solidFill>
                <a:srgbClr val="000000"/>
              </a:solidFill>
            </a:endParaRPr>
          </a:p>
          <a:p>
            <a:pPr indent="0" lvl="0" marL="0" rtl="0" algn="l">
              <a:spcBef>
                <a:spcPts val="1200"/>
              </a:spcBef>
              <a:spcAft>
                <a:spcPts val="0"/>
              </a:spcAft>
              <a:buNone/>
            </a:pPr>
            <a:r>
              <a:rPr lang="tr" sz="1600">
                <a:solidFill>
                  <a:srgbClr val="000000"/>
                </a:solidFill>
              </a:rPr>
              <a:t>D.Elektriksel Uyarılma</a:t>
            </a:r>
            <a:endParaRPr sz="1600">
              <a:solidFill>
                <a:srgbClr val="000000"/>
              </a:solidFill>
            </a:endParaRPr>
          </a:p>
          <a:p>
            <a:pPr indent="0" lvl="0" marL="0" rtl="0" algn="l">
              <a:spcBef>
                <a:spcPts val="1200"/>
              </a:spcBef>
              <a:spcAft>
                <a:spcPts val="0"/>
              </a:spcAft>
              <a:buNone/>
            </a:pPr>
            <a:r>
              <a:rPr lang="tr" sz="1600">
                <a:solidFill>
                  <a:srgbClr val="000000"/>
                </a:solidFill>
              </a:rPr>
              <a:t>E.Biyofeedback </a:t>
            </a:r>
            <a:endParaRPr sz="1600">
              <a:solidFill>
                <a:srgbClr val="000000"/>
              </a:solidFill>
            </a:endParaRPr>
          </a:p>
          <a:p>
            <a:pPr indent="0" lvl="0" marL="0" rtl="0" algn="l">
              <a:spcBef>
                <a:spcPts val="1200"/>
              </a:spcBef>
              <a:spcAft>
                <a:spcPts val="1200"/>
              </a:spcAft>
              <a:buNone/>
            </a:pPr>
            <a:r>
              <a:rPr lang="tr" sz="1600">
                <a:solidFill>
                  <a:srgbClr val="000000"/>
                </a:solidFill>
              </a:rPr>
              <a:t>F.Manyetik Uyarılma</a:t>
            </a:r>
            <a:endParaRPr sz="1600">
              <a:solidFill>
                <a:srgbClr val="000000"/>
              </a:solidFill>
            </a:endParaRPr>
          </a:p>
        </p:txBody>
      </p:sp>
      <p:pic>
        <p:nvPicPr>
          <p:cNvPr id="651" name="Google Shape;651;p70"/>
          <p:cNvPicPr preferRelativeResize="0"/>
          <p:nvPr/>
        </p:nvPicPr>
        <p:blipFill>
          <a:blip r:embed="rId3">
            <a:alphaModFix/>
          </a:blip>
          <a:stretch>
            <a:fillRect/>
          </a:stretch>
        </p:blipFill>
        <p:spPr>
          <a:xfrm>
            <a:off x="5713163" y="1307100"/>
            <a:ext cx="3057525" cy="31051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7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3.Farmakolojik Tedavi</a:t>
            </a:r>
            <a:endParaRPr/>
          </a:p>
        </p:txBody>
      </p:sp>
      <p:sp>
        <p:nvSpPr>
          <p:cNvPr id="657" name="Google Shape;657;p71"/>
          <p:cNvSpPr txBox="1"/>
          <p:nvPr>
            <p:ph idx="1" type="body"/>
          </p:nvPr>
        </p:nvSpPr>
        <p:spPr>
          <a:xfrm>
            <a:off x="1303800" y="1963425"/>
            <a:ext cx="7030500" cy="243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1800">
                <a:solidFill>
                  <a:srgbClr val="000000"/>
                </a:solidFill>
              </a:rPr>
              <a:t>Antikolinerjik ilaçlar </a:t>
            </a:r>
            <a:endParaRPr sz="1800">
              <a:solidFill>
                <a:srgbClr val="000000"/>
              </a:solidFill>
            </a:endParaRPr>
          </a:p>
          <a:p>
            <a:pPr indent="0" lvl="0" marL="0" rtl="0" algn="l">
              <a:spcBef>
                <a:spcPts val="1200"/>
              </a:spcBef>
              <a:spcAft>
                <a:spcPts val="0"/>
              </a:spcAft>
              <a:buNone/>
            </a:pPr>
            <a:r>
              <a:rPr lang="tr" sz="1800">
                <a:solidFill>
                  <a:srgbClr val="000000"/>
                </a:solidFill>
              </a:rPr>
              <a:t>Beta adrenerjik agonistler </a:t>
            </a:r>
            <a:endParaRPr sz="1800">
              <a:solidFill>
                <a:srgbClr val="000000"/>
              </a:solidFill>
            </a:endParaRPr>
          </a:p>
          <a:p>
            <a:pPr indent="0" lvl="0" marL="0" rtl="0" algn="l">
              <a:spcBef>
                <a:spcPts val="1200"/>
              </a:spcBef>
              <a:spcAft>
                <a:spcPts val="0"/>
              </a:spcAft>
              <a:buNone/>
            </a:pPr>
            <a:r>
              <a:t/>
            </a:r>
            <a:endParaRPr sz="1800"/>
          </a:p>
          <a:p>
            <a:pPr indent="0" lvl="0" marL="0" rtl="0" algn="l">
              <a:spcBef>
                <a:spcPts val="1200"/>
              </a:spcBef>
              <a:spcAft>
                <a:spcPts val="1200"/>
              </a:spcAft>
              <a:buNone/>
            </a:pPr>
            <a:r>
              <a:t/>
            </a:r>
            <a:endParaRPr sz="1800">
              <a:solidFill>
                <a:srgbClr val="000000"/>
              </a:solidFill>
            </a:endParaRPr>
          </a:p>
        </p:txBody>
      </p:sp>
      <p:sp>
        <p:nvSpPr>
          <p:cNvPr id="658" name="Google Shape;658;p71"/>
          <p:cNvSpPr txBox="1"/>
          <p:nvPr/>
        </p:nvSpPr>
        <p:spPr>
          <a:xfrm>
            <a:off x="1059300" y="1428075"/>
            <a:ext cx="7519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tr" sz="1500">
                <a:solidFill>
                  <a:srgbClr val="073763"/>
                </a:solidFill>
                <a:latin typeface="Nunito"/>
                <a:ea typeface="Nunito"/>
                <a:cs typeface="Nunito"/>
                <a:sym typeface="Nunito"/>
              </a:rPr>
              <a:t>1) SIKIŞMA İNKONTİNANSINDA FARMAKOTERAPİ</a:t>
            </a:r>
            <a:endParaRPr b="1" sz="1500">
              <a:solidFill>
                <a:srgbClr val="073763"/>
              </a:solidFill>
              <a:latin typeface="Nunito"/>
              <a:ea typeface="Nunito"/>
              <a:cs typeface="Nunito"/>
              <a:sym typeface="Nunito"/>
            </a:endParaRPr>
          </a:p>
        </p:txBody>
      </p:sp>
      <p:pic>
        <p:nvPicPr>
          <p:cNvPr id="659" name="Google Shape;659;p71"/>
          <p:cNvPicPr preferRelativeResize="0"/>
          <p:nvPr/>
        </p:nvPicPr>
        <p:blipFill>
          <a:blip r:embed="rId3">
            <a:alphaModFix/>
          </a:blip>
          <a:stretch>
            <a:fillRect/>
          </a:stretch>
        </p:blipFill>
        <p:spPr>
          <a:xfrm>
            <a:off x="6083650" y="239600"/>
            <a:ext cx="2816900" cy="4817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İşeme Nörofizyolojisi</a:t>
            </a:r>
            <a:endParaRPr/>
          </a:p>
        </p:txBody>
      </p:sp>
      <p:sp>
        <p:nvSpPr>
          <p:cNvPr id="311" name="Google Shape;311;p18"/>
          <p:cNvSpPr txBox="1"/>
          <p:nvPr>
            <p:ph idx="1" type="body"/>
          </p:nvPr>
        </p:nvSpPr>
        <p:spPr>
          <a:xfrm>
            <a:off x="-121675" y="1453425"/>
            <a:ext cx="7030500" cy="3336900"/>
          </a:xfrm>
          <a:prstGeom prst="rect">
            <a:avLst/>
          </a:prstGeom>
        </p:spPr>
        <p:txBody>
          <a:bodyPr anchorCtr="0" anchor="t" bIns="91425" lIns="91425" spcFirstLastPara="1" rIns="91425" wrap="square" tIns="91425">
            <a:normAutofit fontScale="25000" lnSpcReduction="20000"/>
          </a:bodyPr>
          <a:lstStyle/>
          <a:p>
            <a:pPr indent="-308089" lvl="0" marL="457200" rtl="0" algn="l">
              <a:spcBef>
                <a:spcPts val="0"/>
              </a:spcBef>
              <a:spcAft>
                <a:spcPts val="0"/>
              </a:spcAft>
              <a:buSzPct val="100000"/>
              <a:buChar char="●"/>
            </a:pPr>
            <a:r>
              <a:rPr lang="tr" sz="5007"/>
              <a:t>İ</a:t>
            </a:r>
            <a:r>
              <a:rPr lang="tr" sz="6207"/>
              <a:t>nnervasyon; beyin ve medulla spinalis olarak iki bölümden</a:t>
            </a:r>
            <a:endParaRPr sz="6207"/>
          </a:p>
          <a:p>
            <a:pPr indent="0" lvl="0" marL="457200" rtl="0" algn="l">
              <a:spcBef>
                <a:spcPts val="1200"/>
              </a:spcBef>
              <a:spcAft>
                <a:spcPts val="0"/>
              </a:spcAft>
              <a:buNone/>
            </a:pPr>
            <a:r>
              <a:rPr lang="tr" sz="6207"/>
              <a:t> köken alır.</a:t>
            </a:r>
            <a:endParaRPr sz="6207"/>
          </a:p>
          <a:p>
            <a:pPr indent="0" lvl="0" marL="0" rtl="0" algn="l">
              <a:spcBef>
                <a:spcPts val="1200"/>
              </a:spcBef>
              <a:spcAft>
                <a:spcPts val="0"/>
              </a:spcAft>
              <a:buNone/>
            </a:pPr>
            <a:r>
              <a:t/>
            </a:r>
            <a:endParaRPr sz="6207"/>
          </a:p>
          <a:p>
            <a:pPr indent="-327139" lvl="0" marL="457200" rtl="0" algn="l">
              <a:spcBef>
                <a:spcPts val="1200"/>
              </a:spcBef>
              <a:spcAft>
                <a:spcPts val="0"/>
              </a:spcAft>
              <a:buSzPct val="100000"/>
              <a:buChar char="●"/>
            </a:pPr>
            <a:r>
              <a:rPr lang="tr" sz="6207"/>
              <a:t>Kortekste superior frontal lob ve parasantral lobül mesane </a:t>
            </a:r>
            <a:endParaRPr sz="6207"/>
          </a:p>
          <a:p>
            <a:pPr indent="0" lvl="0" marL="457200" rtl="0" algn="l">
              <a:spcBef>
                <a:spcPts val="1200"/>
              </a:spcBef>
              <a:spcAft>
                <a:spcPts val="0"/>
              </a:spcAft>
              <a:buNone/>
            </a:pPr>
            <a:r>
              <a:rPr lang="tr" sz="6207"/>
              <a:t>fonksiyonlarında görev alır.</a:t>
            </a:r>
            <a:endParaRPr sz="6207"/>
          </a:p>
          <a:p>
            <a:pPr indent="0" lvl="0" marL="0" rtl="0" algn="l">
              <a:spcBef>
                <a:spcPts val="1200"/>
              </a:spcBef>
              <a:spcAft>
                <a:spcPts val="0"/>
              </a:spcAft>
              <a:buNone/>
            </a:pPr>
            <a:r>
              <a:t/>
            </a:r>
            <a:endParaRPr sz="6207"/>
          </a:p>
          <a:p>
            <a:pPr indent="-327139" lvl="0" marL="457200" rtl="0" algn="l">
              <a:spcBef>
                <a:spcPts val="1200"/>
              </a:spcBef>
              <a:spcAft>
                <a:spcPts val="0"/>
              </a:spcAft>
              <a:buSzPct val="100000"/>
              <a:buChar char="●"/>
            </a:pPr>
            <a:r>
              <a:rPr lang="tr" sz="6207"/>
              <a:t> Bu bölgeler detrusor kası üzerinde inhibitör etki gösterir.</a:t>
            </a:r>
            <a:endParaRPr sz="6207"/>
          </a:p>
          <a:p>
            <a:pPr indent="-327139" lvl="0" marL="457200" rtl="0" algn="l">
              <a:spcBef>
                <a:spcPts val="0"/>
              </a:spcBef>
              <a:spcAft>
                <a:spcPts val="0"/>
              </a:spcAft>
              <a:buSzPct val="100000"/>
              <a:buChar char="●"/>
            </a:pPr>
            <a:r>
              <a:rPr lang="tr" sz="6207"/>
              <a:t>. İşeme merkezinin primer fonksiyonu : detrüsör kasına inhibitör sinyaller göndererek kasılmasını engellemek,istenen miksiyon zamanına kadar idrar depolanmasını sağlamak.</a:t>
            </a:r>
            <a:endParaRPr sz="6207"/>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12" name="Google Shape;312;p18"/>
          <p:cNvPicPr preferRelativeResize="0"/>
          <p:nvPr/>
        </p:nvPicPr>
        <p:blipFill>
          <a:blip r:embed="rId3">
            <a:alphaModFix/>
          </a:blip>
          <a:stretch>
            <a:fillRect/>
          </a:stretch>
        </p:blipFill>
        <p:spPr>
          <a:xfrm>
            <a:off x="5940400" y="0"/>
            <a:ext cx="3287275" cy="39552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7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1800">
                <a:solidFill>
                  <a:srgbClr val="000000"/>
                </a:solidFill>
                <a:latin typeface="Nunito"/>
                <a:ea typeface="Nunito"/>
                <a:cs typeface="Nunito"/>
                <a:sym typeface="Nunito"/>
              </a:rPr>
              <a:t>1) SIKIŞMA İNKONTİNANSINDA FARMAKOTERAPİ</a:t>
            </a:r>
            <a:endParaRPr sz="3100">
              <a:solidFill>
                <a:srgbClr val="000000"/>
              </a:solidFill>
            </a:endParaRPr>
          </a:p>
        </p:txBody>
      </p:sp>
      <p:sp>
        <p:nvSpPr>
          <p:cNvPr id="665" name="Google Shape;665;p72"/>
          <p:cNvSpPr txBox="1"/>
          <p:nvPr>
            <p:ph idx="1" type="body"/>
          </p:nvPr>
        </p:nvSpPr>
        <p:spPr>
          <a:xfrm>
            <a:off x="1303800" y="1127925"/>
            <a:ext cx="7030500" cy="340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tr" sz="1600"/>
              <a:t>A) Antikolinerjik Ajanlar</a:t>
            </a:r>
            <a:endParaRPr b="1" sz="1600"/>
          </a:p>
          <a:p>
            <a:pPr indent="-323850" lvl="0" marL="457200" rtl="0" algn="l">
              <a:spcBef>
                <a:spcPts val="1200"/>
              </a:spcBef>
              <a:spcAft>
                <a:spcPts val="0"/>
              </a:spcAft>
              <a:buClr>
                <a:srgbClr val="000000"/>
              </a:buClr>
              <a:buSzPts val="1500"/>
              <a:buChar char="●"/>
            </a:pPr>
            <a:r>
              <a:rPr lang="tr" sz="1500">
                <a:solidFill>
                  <a:srgbClr val="000000"/>
                </a:solidFill>
              </a:rPr>
              <a:t>Mesane kasılmasında en önemli reseptör M3’ tür. Antikolinerjik ajanlar, postganglionik reseptörler alanlarını kompetetif inhibe ederek detrusor kontraksiyonlarını baskılarlar.</a:t>
            </a:r>
            <a:endParaRPr sz="1500">
              <a:solidFill>
                <a:srgbClr val="000000"/>
              </a:solidFill>
            </a:endParaRPr>
          </a:p>
          <a:p>
            <a:pPr indent="0" lvl="0" marL="0" rtl="0" algn="l">
              <a:spcBef>
                <a:spcPts val="1200"/>
              </a:spcBef>
              <a:spcAft>
                <a:spcPts val="0"/>
              </a:spcAft>
              <a:buNone/>
            </a:pPr>
            <a:r>
              <a:t/>
            </a:r>
            <a:endParaRPr/>
          </a:p>
          <a:p>
            <a:pPr indent="0" lvl="0" marL="457200" rtl="0" algn="l">
              <a:spcBef>
                <a:spcPts val="1200"/>
              </a:spcBef>
              <a:spcAft>
                <a:spcPts val="0"/>
              </a:spcAft>
              <a:buNone/>
            </a:pPr>
            <a:r>
              <a:rPr b="1" lang="tr">
                <a:solidFill>
                  <a:srgbClr val="073763"/>
                </a:solidFill>
              </a:rPr>
              <a:t>Oksibutinin: </a:t>
            </a:r>
            <a:endParaRPr b="1">
              <a:solidFill>
                <a:srgbClr val="073763"/>
              </a:solidFill>
            </a:endParaRPr>
          </a:p>
          <a:p>
            <a:pPr indent="-317500" lvl="0" marL="457200" rtl="0" algn="l">
              <a:spcBef>
                <a:spcPts val="1200"/>
              </a:spcBef>
              <a:spcAft>
                <a:spcPts val="0"/>
              </a:spcAft>
              <a:buClr>
                <a:srgbClr val="000000"/>
              </a:buClr>
              <a:buSzPts val="1400"/>
              <a:buChar char="●"/>
            </a:pPr>
            <a:r>
              <a:rPr lang="tr" sz="1400">
                <a:solidFill>
                  <a:srgbClr val="000000"/>
                </a:solidFill>
              </a:rPr>
              <a:t>İlacın hızlı salınımlı (IR) ve uzun salınımlı (ER) tablet formları ile, şurup ve transdermal formları da bulunmaktadır.</a:t>
            </a:r>
            <a:endParaRPr sz="1400">
              <a:solidFill>
                <a:srgbClr val="000000"/>
              </a:solidFill>
            </a:endParaRPr>
          </a:p>
        </p:txBody>
      </p:sp>
      <p:pic>
        <p:nvPicPr>
          <p:cNvPr id="666" name="Google Shape;666;p72"/>
          <p:cNvPicPr preferRelativeResize="0"/>
          <p:nvPr/>
        </p:nvPicPr>
        <p:blipFill>
          <a:blip r:embed="rId3">
            <a:alphaModFix/>
          </a:blip>
          <a:stretch>
            <a:fillRect/>
          </a:stretch>
        </p:blipFill>
        <p:spPr>
          <a:xfrm>
            <a:off x="5472475" y="3647450"/>
            <a:ext cx="2493425" cy="14359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73"/>
          <p:cNvSpPr txBox="1"/>
          <p:nvPr>
            <p:ph type="title"/>
          </p:nvPr>
        </p:nvSpPr>
        <p:spPr>
          <a:xfrm>
            <a:off x="1128863" y="311375"/>
            <a:ext cx="7030500" cy="999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tr" sz="1600">
                <a:latin typeface="Nunito"/>
                <a:ea typeface="Nunito"/>
                <a:cs typeface="Nunito"/>
                <a:sym typeface="Nunito"/>
              </a:rPr>
              <a:t>A) Antikolinerjik Ajanlar</a:t>
            </a:r>
            <a:endParaRPr/>
          </a:p>
        </p:txBody>
      </p:sp>
      <p:sp>
        <p:nvSpPr>
          <p:cNvPr id="672" name="Google Shape;672;p73"/>
          <p:cNvSpPr txBox="1"/>
          <p:nvPr>
            <p:ph idx="1" type="body"/>
          </p:nvPr>
        </p:nvSpPr>
        <p:spPr>
          <a:xfrm>
            <a:off x="1190775" y="814575"/>
            <a:ext cx="7030500" cy="4603200"/>
          </a:xfrm>
          <a:prstGeom prst="rect">
            <a:avLst/>
          </a:prstGeom>
        </p:spPr>
        <p:txBody>
          <a:bodyPr anchorCtr="0" anchor="t" bIns="91425" lIns="91425" spcFirstLastPara="1" rIns="91425" wrap="square" tIns="91425">
            <a:normAutofit fontScale="55000" lnSpcReduction="20000"/>
          </a:bodyPr>
          <a:lstStyle/>
          <a:p>
            <a:pPr indent="0" lvl="0" marL="457200" rtl="0" algn="l">
              <a:spcBef>
                <a:spcPts val="0"/>
              </a:spcBef>
              <a:spcAft>
                <a:spcPts val="0"/>
              </a:spcAft>
              <a:buNone/>
            </a:pPr>
            <a:r>
              <a:rPr b="1" lang="tr" sz="2615">
                <a:solidFill>
                  <a:srgbClr val="073763"/>
                </a:solidFill>
              </a:rPr>
              <a:t>Propiverin: </a:t>
            </a:r>
            <a:r>
              <a:rPr b="1" lang="tr" sz="2615">
                <a:solidFill>
                  <a:srgbClr val="000000"/>
                </a:solidFill>
              </a:rPr>
              <a:t>2*15 mg  / 30 mg 1*1</a:t>
            </a:r>
            <a:endParaRPr sz="2615">
              <a:solidFill>
                <a:srgbClr val="000000"/>
              </a:solidFill>
            </a:endParaRPr>
          </a:p>
          <a:p>
            <a:pPr indent="0" lvl="0" marL="0" rtl="0" algn="l">
              <a:spcBef>
                <a:spcPts val="1200"/>
              </a:spcBef>
              <a:spcAft>
                <a:spcPts val="0"/>
              </a:spcAft>
              <a:buNone/>
            </a:pPr>
            <a:r>
              <a:rPr b="1" lang="tr" sz="2615">
                <a:solidFill>
                  <a:srgbClr val="073763"/>
                </a:solidFill>
              </a:rPr>
              <a:t>     </a:t>
            </a:r>
            <a:endParaRPr b="1" sz="2615">
              <a:solidFill>
                <a:srgbClr val="073763"/>
              </a:solidFill>
            </a:endParaRPr>
          </a:p>
          <a:p>
            <a:pPr indent="0" lvl="0" marL="0" rtl="0" algn="l">
              <a:spcBef>
                <a:spcPts val="1200"/>
              </a:spcBef>
              <a:spcAft>
                <a:spcPts val="0"/>
              </a:spcAft>
              <a:buNone/>
            </a:pPr>
            <a:r>
              <a:rPr b="1" lang="tr" sz="2615">
                <a:solidFill>
                  <a:srgbClr val="073763"/>
                </a:solidFill>
              </a:rPr>
              <a:t>        Tolterodin: </a:t>
            </a:r>
            <a:r>
              <a:rPr b="1" lang="tr" sz="2600">
                <a:solidFill>
                  <a:srgbClr val="000000"/>
                </a:solidFill>
                <a:latin typeface="Arial"/>
                <a:ea typeface="Arial"/>
                <a:cs typeface="Arial"/>
                <a:sym typeface="Arial"/>
              </a:rPr>
              <a:t>2-4 mg 1*1</a:t>
            </a:r>
            <a:endParaRPr b="1" sz="2615">
              <a:solidFill>
                <a:srgbClr val="073763"/>
              </a:solidFill>
              <a:latin typeface="Arial"/>
              <a:ea typeface="Arial"/>
              <a:cs typeface="Arial"/>
              <a:sym typeface="Arial"/>
            </a:endParaRPr>
          </a:p>
          <a:p>
            <a:pPr indent="0" lvl="0" marL="0" rtl="0" algn="l">
              <a:spcBef>
                <a:spcPts val="1200"/>
              </a:spcBef>
              <a:spcAft>
                <a:spcPts val="0"/>
              </a:spcAft>
              <a:buNone/>
            </a:pPr>
            <a:r>
              <a:rPr b="1" lang="tr" sz="2615">
                <a:solidFill>
                  <a:srgbClr val="073763"/>
                </a:solidFill>
              </a:rPr>
              <a:t>    </a:t>
            </a:r>
            <a:endParaRPr b="1" sz="2615">
              <a:solidFill>
                <a:srgbClr val="073763"/>
              </a:solidFill>
            </a:endParaRPr>
          </a:p>
          <a:p>
            <a:pPr indent="0" lvl="0" marL="0" rtl="0" algn="l">
              <a:spcBef>
                <a:spcPts val="1200"/>
              </a:spcBef>
              <a:spcAft>
                <a:spcPts val="0"/>
              </a:spcAft>
              <a:buNone/>
            </a:pPr>
            <a:r>
              <a:rPr b="1" lang="tr" sz="2615">
                <a:solidFill>
                  <a:srgbClr val="073763"/>
                </a:solidFill>
              </a:rPr>
              <a:t>         Trospium:</a:t>
            </a:r>
            <a:endParaRPr b="1" sz="2615">
              <a:solidFill>
                <a:srgbClr val="073763"/>
              </a:solidFill>
            </a:endParaRPr>
          </a:p>
          <a:p>
            <a:pPr indent="0" lvl="0" marL="0" rtl="0" algn="l">
              <a:spcBef>
                <a:spcPts val="1200"/>
              </a:spcBef>
              <a:spcAft>
                <a:spcPts val="0"/>
              </a:spcAft>
              <a:buNone/>
            </a:pPr>
            <a:r>
              <a:rPr b="1" lang="tr" sz="2615">
                <a:solidFill>
                  <a:srgbClr val="073763"/>
                </a:solidFill>
              </a:rPr>
              <a:t>      </a:t>
            </a:r>
            <a:endParaRPr b="1" sz="2615">
              <a:solidFill>
                <a:srgbClr val="073763"/>
              </a:solidFill>
            </a:endParaRPr>
          </a:p>
          <a:p>
            <a:pPr indent="0" lvl="0" marL="0" rtl="0" algn="l">
              <a:spcBef>
                <a:spcPts val="1200"/>
              </a:spcBef>
              <a:spcAft>
                <a:spcPts val="0"/>
              </a:spcAft>
              <a:buNone/>
            </a:pPr>
            <a:r>
              <a:rPr b="1" lang="tr" sz="2615">
                <a:solidFill>
                  <a:srgbClr val="073763"/>
                </a:solidFill>
              </a:rPr>
              <a:t>          Darifenasin:</a:t>
            </a:r>
            <a:endParaRPr b="1" sz="2615">
              <a:solidFill>
                <a:srgbClr val="073763"/>
              </a:solidFill>
            </a:endParaRPr>
          </a:p>
          <a:p>
            <a:pPr indent="0" lvl="0" marL="0" rtl="0" algn="l">
              <a:spcBef>
                <a:spcPts val="1200"/>
              </a:spcBef>
              <a:spcAft>
                <a:spcPts val="0"/>
              </a:spcAft>
              <a:buNone/>
            </a:pPr>
            <a:r>
              <a:rPr b="1" lang="tr" sz="2615">
                <a:solidFill>
                  <a:srgbClr val="073763"/>
                </a:solidFill>
              </a:rPr>
              <a:t>          </a:t>
            </a:r>
            <a:endParaRPr b="1" sz="2615">
              <a:solidFill>
                <a:srgbClr val="073763"/>
              </a:solidFill>
            </a:endParaRPr>
          </a:p>
          <a:p>
            <a:pPr indent="0" lvl="0" marL="0" rtl="0" algn="l">
              <a:spcBef>
                <a:spcPts val="1200"/>
              </a:spcBef>
              <a:spcAft>
                <a:spcPts val="0"/>
              </a:spcAft>
              <a:buNone/>
            </a:pPr>
            <a:r>
              <a:rPr b="1" lang="tr" sz="2615">
                <a:solidFill>
                  <a:srgbClr val="073763"/>
                </a:solidFill>
              </a:rPr>
              <a:t>         Solifenasin:</a:t>
            </a:r>
            <a:r>
              <a:rPr b="1" lang="tr" sz="2615">
                <a:solidFill>
                  <a:srgbClr val="000000"/>
                </a:solidFill>
              </a:rPr>
              <a:t>  </a:t>
            </a:r>
            <a:r>
              <a:rPr b="1" lang="tr" sz="2615">
                <a:solidFill>
                  <a:srgbClr val="000000"/>
                </a:solidFill>
              </a:rPr>
              <a:t>5-10 mg 1*1</a:t>
            </a:r>
            <a:endParaRPr b="1" sz="2615">
              <a:solidFill>
                <a:srgbClr val="000000"/>
              </a:solidFill>
            </a:endParaRPr>
          </a:p>
          <a:p>
            <a:pPr indent="0" lvl="0" marL="0" rtl="0" algn="l">
              <a:spcBef>
                <a:spcPts val="1200"/>
              </a:spcBef>
              <a:spcAft>
                <a:spcPts val="0"/>
              </a:spcAft>
              <a:buNone/>
            </a:pPr>
            <a:r>
              <a:t/>
            </a:r>
            <a:endParaRPr b="1" sz="2615">
              <a:solidFill>
                <a:srgbClr val="073763"/>
              </a:solidFill>
            </a:endParaRPr>
          </a:p>
          <a:p>
            <a:pPr indent="0" lvl="0" marL="0" rtl="0" algn="l">
              <a:spcBef>
                <a:spcPts val="1200"/>
              </a:spcBef>
              <a:spcAft>
                <a:spcPts val="0"/>
              </a:spcAft>
              <a:buNone/>
            </a:pPr>
            <a:r>
              <a:rPr b="1" lang="tr" sz="2615">
                <a:solidFill>
                  <a:srgbClr val="073763"/>
                </a:solidFill>
              </a:rPr>
              <a:t>        Fesoterodin: </a:t>
            </a:r>
            <a:r>
              <a:rPr b="1" lang="tr" sz="2615">
                <a:solidFill>
                  <a:srgbClr val="000000"/>
                </a:solidFill>
              </a:rPr>
              <a:t>4-8 mg 1*1</a:t>
            </a:r>
            <a:endParaRPr b="1" sz="2615">
              <a:solidFill>
                <a:srgbClr val="000000"/>
              </a:solidFill>
            </a:endParaRPr>
          </a:p>
          <a:p>
            <a:pPr indent="0" lvl="0" marL="0" rtl="0" algn="l">
              <a:spcBef>
                <a:spcPts val="1200"/>
              </a:spcBef>
              <a:spcAft>
                <a:spcPts val="0"/>
              </a:spcAft>
              <a:buNone/>
            </a:pPr>
            <a:r>
              <a:rPr b="1" lang="tr">
                <a:solidFill>
                  <a:srgbClr val="073763"/>
                </a:solidFill>
              </a:rPr>
              <a:t>    </a:t>
            </a:r>
            <a:endParaRPr b="1">
              <a:solidFill>
                <a:srgbClr val="073763"/>
              </a:solidFill>
            </a:endParaRPr>
          </a:p>
          <a:p>
            <a:pPr indent="0" lvl="0" marL="457200" rtl="0" algn="l">
              <a:spcBef>
                <a:spcPts val="1200"/>
              </a:spcBef>
              <a:spcAft>
                <a:spcPts val="1200"/>
              </a:spcAft>
              <a:buNone/>
            </a:pPr>
            <a:r>
              <a:t/>
            </a:r>
            <a:endParaRPr b="1">
              <a:solidFill>
                <a:srgbClr val="073763"/>
              </a:solidFill>
            </a:endParaRPr>
          </a:p>
        </p:txBody>
      </p:sp>
      <p:pic>
        <p:nvPicPr>
          <p:cNvPr id="673" name="Google Shape;673;p73"/>
          <p:cNvPicPr preferRelativeResize="0"/>
          <p:nvPr/>
        </p:nvPicPr>
        <p:blipFill>
          <a:blip r:embed="rId3">
            <a:alphaModFix/>
          </a:blip>
          <a:stretch>
            <a:fillRect/>
          </a:stretch>
        </p:blipFill>
        <p:spPr>
          <a:xfrm>
            <a:off x="6082725" y="755225"/>
            <a:ext cx="2888400" cy="999300"/>
          </a:xfrm>
          <a:prstGeom prst="rect">
            <a:avLst/>
          </a:prstGeom>
          <a:noFill/>
          <a:ln>
            <a:noFill/>
          </a:ln>
        </p:spPr>
      </p:pic>
      <p:pic>
        <p:nvPicPr>
          <p:cNvPr id="674" name="Google Shape;674;p73"/>
          <p:cNvPicPr preferRelativeResize="0"/>
          <p:nvPr/>
        </p:nvPicPr>
        <p:blipFill>
          <a:blip r:embed="rId4">
            <a:alphaModFix/>
          </a:blip>
          <a:stretch>
            <a:fillRect/>
          </a:stretch>
        </p:blipFill>
        <p:spPr>
          <a:xfrm>
            <a:off x="6540125" y="1626025"/>
            <a:ext cx="1619250" cy="819150"/>
          </a:xfrm>
          <a:prstGeom prst="rect">
            <a:avLst/>
          </a:prstGeom>
          <a:noFill/>
          <a:ln>
            <a:noFill/>
          </a:ln>
        </p:spPr>
      </p:pic>
      <p:pic>
        <p:nvPicPr>
          <p:cNvPr id="675" name="Google Shape;675;p73"/>
          <p:cNvPicPr preferRelativeResize="0"/>
          <p:nvPr/>
        </p:nvPicPr>
        <p:blipFill>
          <a:blip r:embed="rId5">
            <a:alphaModFix/>
          </a:blip>
          <a:stretch>
            <a:fillRect/>
          </a:stretch>
        </p:blipFill>
        <p:spPr>
          <a:xfrm>
            <a:off x="6655375" y="2569975"/>
            <a:ext cx="1743075" cy="666750"/>
          </a:xfrm>
          <a:prstGeom prst="rect">
            <a:avLst/>
          </a:prstGeom>
          <a:noFill/>
          <a:ln>
            <a:noFill/>
          </a:ln>
        </p:spPr>
      </p:pic>
      <p:pic>
        <p:nvPicPr>
          <p:cNvPr id="676" name="Google Shape;676;p73"/>
          <p:cNvPicPr preferRelativeResize="0"/>
          <p:nvPr/>
        </p:nvPicPr>
        <p:blipFill>
          <a:blip r:embed="rId6">
            <a:alphaModFix/>
          </a:blip>
          <a:stretch>
            <a:fillRect/>
          </a:stretch>
        </p:blipFill>
        <p:spPr>
          <a:xfrm>
            <a:off x="6478213" y="3180162"/>
            <a:ext cx="1743075" cy="609975"/>
          </a:xfrm>
          <a:prstGeom prst="rect">
            <a:avLst/>
          </a:prstGeom>
          <a:noFill/>
          <a:ln>
            <a:noFill/>
          </a:ln>
        </p:spPr>
      </p:pic>
      <p:pic>
        <p:nvPicPr>
          <p:cNvPr id="677" name="Google Shape;677;p73"/>
          <p:cNvPicPr preferRelativeResize="0"/>
          <p:nvPr/>
        </p:nvPicPr>
        <p:blipFill>
          <a:blip r:embed="rId7">
            <a:alphaModFix/>
          </a:blip>
          <a:stretch>
            <a:fillRect/>
          </a:stretch>
        </p:blipFill>
        <p:spPr>
          <a:xfrm>
            <a:off x="6082713" y="3790113"/>
            <a:ext cx="2295525" cy="676275"/>
          </a:xfrm>
          <a:prstGeom prst="rect">
            <a:avLst/>
          </a:prstGeom>
          <a:noFill/>
          <a:ln>
            <a:noFill/>
          </a:ln>
        </p:spPr>
      </p:pic>
      <p:pic>
        <p:nvPicPr>
          <p:cNvPr id="678" name="Google Shape;678;p73"/>
          <p:cNvPicPr preferRelativeResize="0"/>
          <p:nvPr/>
        </p:nvPicPr>
        <p:blipFill>
          <a:blip r:embed="rId8">
            <a:alphaModFix/>
          </a:blip>
          <a:stretch>
            <a:fillRect/>
          </a:stretch>
        </p:blipFill>
        <p:spPr>
          <a:xfrm>
            <a:off x="5891400" y="4466400"/>
            <a:ext cx="1682875" cy="6667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tr" sz="2000">
                <a:solidFill>
                  <a:srgbClr val="073763"/>
                </a:solidFill>
                <a:latin typeface="Nunito"/>
                <a:ea typeface="Nunito"/>
                <a:cs typeface="Nunito"/>
                <a:sym typeface="Nunito"/>
              </a:rPr>
              <a:t>A) Antikolinerjik Ajanlar</a:t>
            </a:r>
            <a:endParaRPr sz="3200">
              <a:solidFill>
                <a:srgbClr val="073763"/>
              </a:solidFill>
            </a:endParaRPr>
          </a:p>
        </p:txBody>
      </p:sp>
      <p:sp>
        <p:nvSpPr>
          <p:cNvPr id="684" name="Google Shape;684;p74"/>
          <p:cNvSpPr txBox="1"/>
          <p:nvPr>
            <p:ph idx="1" type="body"/>
          </p:nvPr>
        </p:nvSpPr>
        <p:spPr>
          <a:xfrm>
            <a:off x="1056750" y="1532575"/>
            <a:ext cx="7030500" cy="31689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rgbClr val="000000"/>
              </a:buClr>
              <a:buSzPts val="1700"/>
              <a:buChar char="●"/>
            </a:pPr>
            <a:r>
              <a:rPr lang="tr" sz="1700">
                <a:solidFill>
                  <a:srgbClr val="000000"/>
                </a:solidFill>
              </a:rPr>
              <a:t>Başlıca yan etkileri; ağız kuruluğu, konstipasyon, baş ağrısı, dispepsi, görme bulanıklığı, akomodasyon paralizisi, kaşıntı, bilişsel fonksiyonlarda bozulma, ve uyku halidir.</a:t>
            </a:r>
            <a:endParaRPr sz="1700">
              <a:solidFill>
                <a:srgbClr val="000000"/>
              </a:solidFill>
            </a:endParaRPr>
          </a:p>
          <a:p>
            <a:pPr indent="0" lvl="0" marL="0" rtl="0" algn="l">
              <a:spcBef>
                <a:spcPts val="1200"/>
              </a:spcBef>
              <a:spcAft>
                <a:spcPts val="0"/>
              </a:spcAft>
              <a:buNone/>
            </a:pPr>
            <a:r>
              <a:t/>
            </a:r>
            <a:endParaRPr sz="1700">
              <a:solidFill>
                <a:srgbClr val="000000"/>
              </a:solidFill>
            </a:endParaRPr>
          </a:p>
          <a:p>
            <a:pPr indent="-336550" lvl="0" marL="457200" rtl="0" algn="l">
              <a:spcBef>
                <a:spcPts val="1200"/>
              </a:spcBef>
              <a:spcAft>
                <a:spcPts val="0"/>
              </a:spcAft>
              <a:buClr>
                <a:srgbClr val="000000"/>
              </a:buClr>
              <a:buSzPts val="1700"/>
              <a:buChar char="●"/>
            </a:pPr>
            <a:r>
              <a:rPr lang="tr" sz="1700">
                <a:solidFill>
                  <a:srgbClr val="000000"/>
                </a:solidFill>
              </a:rPr>
              <a:t>Antikolinerjik ajanlar için bilinen kontrendikasyonlar; dar açılı glokom, gastrik retansiyon, aritmi, myastenia gravis, yakın zamanda geçirilmiş miyokard infarktüsü, monoamin oksidaz inhibitörü kullanımı, ciddi hepatik yetmezlik ve üriner retansiyondur.</a:t>
            </a:r>
            <a:endParaRPr sz="170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7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1900">
                <a:solidFill>
                  <a:srgbClr val="073763"/>
                </a:solidFill>
              </a:rPr>
              <a:t>B) Beta Adrenerjik Agonistler</a:t>
            </a:r>
            <a:endParaRPr sz="1900">
              <a:solidFill>
                <a:srgbClr val="073763"/>
              </a:solidFill>
            </a:endParaRPr>
          </a:p>
        </p:txBody>
      </p:sp>
      <p:sp>
        <p:nvSpPr>
          <p:cNvPr id="690" name="Google Shape;690;p75"/>
          <p:cNvSpPr txBox="1"/>
          <p:nvPr>
            <p:ph idx="1" type="body"/>
          </p:nvPr>
        </p:nvSpPr>
        <p:spPr>
          <a:xfrm>
            <a:off x="1303800" y="17876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000000"/>
              </a:buClr>
              <a:buSzPts val="1600"/>
              <a:buChar char="●"/>
            </a:pPr>
            <a:r>
              <a:rPr lang="tr" sz="1600">
                <a:solidFill>
                  <a:srgbClr val="000000"/>
                </a:solidFill>
              </a:rPr>
              <a:t>Beta-3 agonisti, detrusor kasındaki diğer reseptörleri hedef alarak, adenilat siklaz ve siklik adenozin monofosfat stimulasyonuyla detrusor relaksasyonunu sağlamakta ve idrarın depolanmasını kolaylaştırmaktadır.</a:t>
            </a:r>
            <a:endParaRPr sz="1600">
              <a:solidFill>
                <a:srgbClr val="000000"/>
              </a:solidFill>
            </a:endParaRPr>
          </a:p>
          <a:p>
            <a:pPr indent="-323850" lvl="0" marL="457200" rtl="0" algn="l">
              <a:spcBef>
                <a:spcPts val="0"/>
              </a:spcBef>
              <a:spcAft>
                <a:spcPts val="0"/>
              </a:spcAft>
              <a:buClr>
                <a:srgbClr val="000000"/>
              </a:buClr>
              <a:buSzPts val="1500"/>
              <a:buChar char="●"/>
            </a:pPr>
            <a:r>
              <a:rPr lang="tr" sz="1600">
                <a:solidFill>
                  <a:srgbClr val="000000"/>
                </a:solidFill>
              </a:rPr>
              <a:t>Yüksek doz mirabegronun kalp hızında ve arteryel kan basıncında minör değişikliklere yol açtığı rapor edilmiştir</a:t>
            </a:r>
            <a:r>
              <a:rPr lang="tr" sz="1500">
                <a:solidFill>
                  <a:srgbClr val="000000"/>
                </a:solidFill>
              </a:rPr>
              <a:t>.</a:t>
            </a:r>
            <a:endParaRPr sz="1500">
              <a:solidFill>
                <a:srgbClr val="000000"/>
              </a:solidFill>
            </a:endParaRPr>
          </a:p>
        </p:txBody>
      </p:sp>
      <p:sp>
        <p:nvSpPr>
          <p:cNvPr id="691" name="Google Shape;691;p75"/>
          <p:cNvSpPr txBox="1"/>
          <p:nvPr/>
        </p:nvSpPr>
        <p:spPr>
          <a:xfrm>
            <a:off x="1673600" y="1310675"/>
            <a:ext cx="74907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tr" sz="1900">
                <a:solidFill>
                  <a:srgbClr val="20124D"/>
                </a:solidFill>
                <a:latin typeface="Nunito"/>
                <a:ea typeface="Nunito"/>
                <a:cs typeface="Nunito"/>
                <a:sym typeface="Nunito"/>
              </a:rPr>
              <a:t>Mirabegron</a:t>
            </a:r>
            <a:endParaRPr b="1" sz="1900">
              <a:solidFill>
                <a:srgbClr val="20124D"/>
              </a:solidFill>
              <a:latin typeface="Nunito"/>
              <a:ea typeface="Nunito"/>
              <a:cs typeface="Nunito"/>
              <a:sym typeface="Nunito"/>
            </a:endParaRPr>
          </a:p>
        </p:txBody>
      </p:sp>
      <p:pic>
        <p:nvPicPr>
          <p:cNvPr id="692" name="Google Shape;692;p75"/>
          <p:cNvPicPr preferRelativeResize="0"/>
          <p:nvPr/>
        </p:nvPicPr>
        <p:blipFill>
          <a:blip r:embed="rId3">
            <a:alphaModFix/>
          </a:blip>
          <a:stretch>
            <a:fillRect/>
          </a:stretch>
        </p:blipFill>
        <p:spPr>
          <a:xfrm>
            <a:off x="5042175" y="3784048"/>
            <a:ext cx="2609850" cy="9429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6"/>
          <p:cNvSpPr txBox="1"/>
          <p:nvPr>
            <p:ph type="title"/>
          </p:nvPr>
        </p:nvSpPr>
        <p:spPr>
          <a:xfrm>
            <a:off x="1204225" y="35052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tr" sz="2020"/>
              <a:t>2) STRES İNKONTİNANSTA FARMAKOTERAPİ</a:t>
            </a:r>
            <a:endParaRPr sz="2020"/>
          </a:p>
        </p:txBody>
      </p:sp>
      <p:sp>
        <p:nvSpPr>
          <p:cNvPr id="698" name="Google Shape;698;p76"/>
          <p:cNvSpPr txBox="1"/>
          <p:nvPr>
            <p:ph idx="1" type="body"/>
          </p:nvPr>
        </p:nvSpPr>
        <p:spPr>
          <a:xfrm>
            <a:off x="363875" y="1702850"/>
            <a:ext cx="7030500" cy="2541600"/>
          </a:xfrm>
          <a:prstGeom prst="rect">
            <a:avLst/>
          </a:prstGeom>
        </p:spPr>
        <p:txBody>
          <a:bodyPr anchorCtr="0" anchor="t" bIns="91425" lIns="91425" spcFirstLastPara="1" rIns="91425" wrap="square" tIns="91425">
            <a:normAutofit fontScale="85000"/>
          </a:bodyPr>
          <a:lstStyle/>
          <a:p>
            <a:pPr indent="-336867" lvl="0" marL="457200" rtl="0" algn="l">
              <a:spcBef>
                <a:spcPts val="0"/>
              </a:spcBef>
              <a:spcAft>
                <a:spcPts val="0"/>
              </a:spcAft>
              <a:buSzPct val="91176"/>
              <a:buChar char="●"/>
            </a:pPr>
            <a:r>
              <a:rPr lang="tr" sz="2200">
                <a:solidFill>
                  <a:srgbClr val="000000"/>
                </a:solidFill>
                <a:latin typeface="Arial"/>
                <a:ea typeface="Arial"/>
                <a:cs typeface="Arial"/>
                <a:sym typeface="Arial"/>
              </a:rPr>
              <a:t>Şu anda stres inkontinansı için FDA onaylı farmakolojik tedavi yoktur .</a:t>
            </a:r>
            <a:endParaRPr sz="2200">
              <a:solidFill>
                <a:srgbClr val="000000"/>
              </a:solidFill>
              <a:latin typeface="Arial"/>
              <a:ea typeface="Arial"/>
              <a:cs typeface="Arial"/>
              <a:sym typeface="Arial"/>
            </a:endParaRPr>
          </a:p>
          <a:p>
            <a:pPr indent="-347345" lvl="0" marL="457200" rtl="0" algn="l">
              <a:spcBef>
                <a:spcPts val="0"/>
              </a:spcBef>
              <a:spcAft>
                <a:spcPts val="0"/>
              </a:spcAft>
              <a:buClr>
                <a:srgbClr val="000000"/>
              </a:buClr>
              <a:buSzPct val="100000"/>
              <a:buFont typeface="Arial"/>
              <a:buChar char="●"/>
            </a:pPr>
            <a:r>
              <a:rPr lang="tr" sz="2200">
                <a:solidFill>
                  <a:srgbClr val="000000"/>
                </a:solidFill>
                <a:latin typeface="Arial"/>
                <a:ea typeface="Arial"/>
                <a:cs typeface="Arial"/>
                <a:sym typeface="Arial"/>
              </a:rPr>
              <a:t>Duloksetin, selektif serotonin ve noradrenalin geri alım inhibitörü olup, Avrupa’da stres inkonntinans (SÜİ) tedavisinde onaylanmış tek ilaçtır.(80 mg a kadar çıkılır.)</a:t>
            </a:r>
            <a:endParaRPr sz="2200">
              <a:solidFill>
                <a:srgbClr val="000000"/>
              </a:solidFill>
              <a:latin typeface="Arial"/>
              <a:ea typeface="Arial"/>
              <a:cs typeface="Arial"/>
              <a:sym typeface="Arial"/>
            </a:endParaRPr>
          </a:p>
          <a:p>
            <a:pPr indent="-347345" lvl="0" marL="457200" rtl="0" algn="l">
              <a:spcBef>
                <a:spcPts val="0"/>
              </a:spcBef>
              <a:spcAft>
                <a:spcPts val="0"/>
              </a:spcAft>
              <a:buClr>
                <a:srgbClr val="000000"/>
              </a:buClr>
              <a:buSzPct val="100000"/>
              <a:buFont typeface="Arial"/>
              <a:buChar char="●"/>
            </a:pPr>
            <a:r>
              <a:rPr lang="tr" sz="2200">
                <a:solidFill>
                  <a:srgbClr val="000000"/>
                </a:solidFill>
                <a:latin typeface="Arial"/>
                <a:ea typeface="Arial"/>
                <a:cs typeface="Arial"/>
                <a:sym typeface="Arial"/>
              </a:rPr>
              <a:t>Duloksetin presinaptik aralıkta serotonin ve noradrenalin geri alımını inhibe ederek üretral sfinkter kas tonusunu arttırır.</a:t>
            </a:r>
            <a:endParaRPr sz="2200">
              <a:solidFill>
                <a:srgbClr val="000000"/>
              </a:solidFill>
              <a:latin typeface="Arial"/>
              <a:ea typeface="Arial"/>
              <a:cs typeface="Arial"/>
              <a:sym typeface="Arial"/>
            </a:endParaRPr>
          </a:p>
        </p:txBody>
      </p:sp>
      <p:sp>
        <p:nvSpPr>
          <p:cNvPr id="699" name="Google Shape;699;p76"/>
          <p:cNvSpPr txBox="1"/>
          <p:nvPr/>
        </p:nvSpPr>
        <p:spPr>
          <a:xfrm>
            <a:off x="1504500" y="1120675"/>
            <a:ext cx="738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tr" sz="1800">
                <a:solidFill>
                  <a:srgbClr val="073763"/>
                </a:solidFill>
                <a:latin typeface="Nunito"/>
                <a:ea typeface="Nunito"/>
                <a:cs typeface="Nunito"/>
                <a:sym typeface="Nunito"/>
              </a:rPr>
              <a:t>Antidepresanlar </a:t>
            </a:r>
            <a:endParaRPr b="1" sz="1800">
              <a:solidFill>
                <a:srgbClr val="073763"/>
              </a:solidFill>
              <a:latin typeface="Nunito"/>
              <a:ea typeface="Nunito"/>
              <a:cs typeface="Nunito"/>
              <a:sym typeface="Nunito"/>
            </a:endParaRPr>
          </a:p>
        </p:txBody>
      </p:sp>
      <p:pic>
        <p:nvPicPr>
          <p:cNvPr id="700" name="Google Shape;700;p76"/>
          <p:cNvPicPr preferRelativeResize="0"/>
          <p:nvPr/>
        </p:nvPicPr>
        <p:blipFill>
          <a:blip r:embed="rId3">
            <a:alphaModFix/>
          </a:blip>
          <a:stretch>
            <a:fillRect/>
          </a:stretch>
        </p:blipFill>
        <p:spPr>
          <a:xfrm>
            <a:off x="6765450" y="1000775"/>
            <a:ext cx="2378552" cy="22158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77"/>
          <p:cNvSpPr txBox="1"/>
          <p:nvPr>
            <p:ph type="title"/>
          </p:nvPr>
        </p:nvSpPr>
        <p:spPr>
          <a:xfrm>
            <a:off x="1423000" y="7423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tr" sz="1720"/>
              <a:t>3) KARIŞIK TİP İNKONTİNANSTA FARMAKOTERAPİ</a:t>
            </a:r>
            <a:endParaRPr sz="1720"/>
          </a:p>
        </p:txBody>
      </p:sp>
      <p:sp>
        <p:nvSpPr>
          <p:cNvPr id="706" name="Google Shape;706;p77"/>
          <p:cNvSpPr txBox="1"/>
          <p:nvPr>
            <p:ph idx="1" type="body"/>
          </p:nvPr>
        </p:nvSpPr>
        <p:spPr>
          <a:xfrm>
            <a:off x="1303800" y="1183750"/>
            <a:ext cx="7030500" cy="406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solidFill>
                <a:srgbClr val="000000"/>
              </a:solidFill>
            </a:endParaRPr>
          </a:p>
          <a:p>
            <a:pPr indent="0" lvl="0" marL="457200" rtl="0" algn="l">
              <a:spcBef>
                <a:spcPts val="1200"/>
              </a:spcBef>
              <a:spcAft>
                <a:spcPts val="0"/>
              </a:spcAft>
              <a:buNone/>
            </a:pPr>
            <a:r>
              <a:t/>
            </a:r>
            <a:endParaRPr sz="1500">
              <a:solidFill>
                <a:srgbClr val="000000"/>
              </a:solidFill>
            </a:endParaRPr>
          </a:p>
          <a:p>
            <a:pPr indent="-323850" lvl="0" marL="457200" rtl="0" algn="l">
              <a:spcBef>
                <a:spcPts val="1200"/>
              </a:spcBef>
              <a:spcAft>
                <a:spcPts val="0"/>
              </a:spcAft>
              <a:buClr>
                <a:srgbClr val="000000"/>
              </a:buClr>
              <a:buSzPts val="1500"/>
              <a:buChar char="●"/>
            </a:pPr>
            <a:r>
              <a:rPr lang="tr" sz="1500">
                <a:solidFill>
                  <a:srgbClr val="000000"/>
                </a:solidFill>
              </a:rPr>
              <a:t>Miks </a:t>
            </a:r>
            <a:r>
              <a:rPr lang="tr" sz="1500">
                <a:solidFill>
                  <a:srgbClr val="000000"/>
                </a:solidFill>
              </a:rPr>
              <a:t>tip inkontinansı </a:t>
            </a:r>
            <a:r>
              <a:rPr lang="tr" sz="1500">
                <a:solidFill>
                  <a:srgbClr val="000000"/>
                </a:solidFill>
              </a:rPr>
              <a:t>olan hastalarda daha çok rahatsız edici semptom öncelikli olarak tedavi edilmelidir. Sıkışma ağırlıklı MUI’ı olan hastalarda antikolinerjik ajanlar tercih edilmelidir. Konservatif tedavilere yanıt alınamayan, ve kür beklemeyen MUI hastalarında duloksetin tedavisi göz önünde bulundurulmalıdır.</a:t>
            </a:r>
            <a:endParaRPr sz="1500">
              <a:solidFill>
                <a:srgbClr val="000000"/>
              </a:solidFill>
            </a:endParaRPr>
          </a:p>
        </p:txBody>
      </p:sp>
      <p:sp>
        <p:nvSpPr>
          <p:cNvPr id="707" name="Google Shape;707;p77"/>
          <p:cNvSpPr txBox="1"/>
          <p:nvPr/>
        </p:nvSpPr>
        <p:spPr>
          <a:xfrm>
            <a:off x="1251700" y="2620650"/>
            <a:ext cx="7373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600">
              <a:latin typeface="Nunito"/>
              <a:ea typeface="Nunito"/>
              <a:cs typeface="Nunito"/>
              <a:sym typeface="Nunito"/>
            </a:endParaRPr>
          </a:p>
        </p:txBody>
      </p:sp>
      <p:sp>
        <p:nvSpPr>
          <p:cNvPr id="708" name="Google Shape;708;p77"/>
          <p:cNvSpPr txBox="1"/>
          <p:nvPr/>
        </p:nvSpPr>
        <p:spPr>
          <a:xfrm>
            <a:off x="1543025" y="3051750"/>
            <a:ext cx="7519500" cy="431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600">
              <a:latin typeface="Nunito"/>
              <a:ea typeface="Nunito"/>
              <a:cs typeface="Nunito"/>
              <a:sym typeface="Nunito"/>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7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tr" sz="1700">
                <a:solidFill>
                  <a:srgbClr val="000000"/>
                </a:solidFill>
                <a:latin typeface="Maven Pro Medium"/>
                <a:ea typeface="Maven Pro Medium"/>
                <a:cs typeface="Maven Pro Medium"/>
                <a:sym typeface="Maven Pro Medium"/>
              </a:rPr>
              <a:t>4) ÜRİNER İNKONTİNANSTA HORMONOTERAPİ</a:t>
            </a:r>
            <a:endParaRPr b="0" sz="2900">
              <a:solidFill>
                <a:srgbClr val="000000"/>
              </a:solidFill>
              <a:latin typeface="Maven Pro Medium"/>
              <a:ea typeface="Maven Pro Medium"/>
              <a:cs typeface="Maven Pro Medium"/>
              <a:sym typeface="Maven Pro Medium"/>
            </a:endParaRPr>
          </a:p>
        </p:txBody>
      </p:sp>
      <p:sp>
        <p:nvSpPr>
          <p:cNvPr id="714" name="Google Shape;714;p78"/>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tr" sz="1600">
                <a:solidFill>
                  <a:srgbClr val="073763"/>
                </a:solidFill>
              </a:rPr>
              <a:t>Östrojen</a:t>
            </a:r>
            <a:endParaRPr b="1" sz="1600">
              <a:solidFill>
                <a:srgbClr val="073763"/>
              </a:solidFill>
            </a:endParaRPr>
          </a:p>
          <a:p>
            <a:pPr indent="0" lvl="0" marL="0" rtl="0" algn="l">
              <a:lnSpc>
                <a:spcPct val="100000"/>
              </a:lnSpc>
              <a:spcBef>
                <a:spcPts val="0"/>
              </a:spcBef>
              <a:spcAft>
                <a:spcPts val="0"/>
              </a:spcAft>
              <a:buNone/>
            </a:pPr>
            <a:r>
              <a:t/>
            </a:r>
            <a:endParaRPr b="1" sz="1600">
              <a:solidFill>
                <a:srgbClr val="073763"/>
              </a:solidFill>
            </a:endParaRPr>
          </a:p>
          <a:p>
            <a:pPr indent="-330200" lvl="0" marL="457200" rtl="0" algn="l">
              <a:lnSpc>
                <a:spcPct val="100000"/>
              </a:lnSpc>
              <a:spcBef>
                <a:spcPts val="0"/>
              </a:spcBef>
              <a:spcAft>
                <a:spcPts val="0"/>
              </a:spcAft>
              <a:buClr>
                <a:srgbClr val="000000"/>
              </a:buClr>
              <a:buSzPts val="1600"/>
              <a:buFont typeface="Nunito"/>
              <a:buChar char="●"/>
            </a:pPr>
            <a:r>
              <a:rPr lang="tr" sz="1600">
                <a:solidFill>
                  <a:srgbClr val="000000"/>
                </a:solidFill>
              </a:rPr>
              <a:t>Östrojenin bu etkileri mesane fonksiyonlarını etkilemesinden çok, üretral vaskülarizasyonu, ve periüretral dokudaki kollajen düzeyini arttırıp ürogenital atrofiyi düzeltmesinden kaynaklandığı düşünülmektedir.</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Nunito"/>
              <a:buChar char="●"/>
            </a:pPr>
            <a:r>
              <a:rPr lang="tr" sz="1600">
                <a:solidFill>
                  <a:srgbClr val="000000"/>
                </a:solidFill>
              </a:rPr>
              <a:t>Postmenopozal kadınlarda UUI semptomlarında iyileşme veya kür sağlayabilmekte, ancak SÜİ tedavisinde kanıtlanmış etkinliği bulunmamaktadır.</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79"/>
          <p:cNvSpPr txBox="1"/>
          <p:nvPr>
            <p:ph idx="1" type="body"/>
          </p:nvPr>
        </p:nvSpPr>
        <p:spPr>
          <a:xfrm>
            <a:off x="1251575" y="1507025"/>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tr" sz="2300">
                <a:solidFill>
                  <a:srgbClr val="000000"/>
                </a:solidFill>
                <a:latin typeface="Arial"/>
                <a:ea typeface="Arial"/>
                <a:cs typeface="Arial"/>
                <a:sym typeface="Arial"/>
              </a:rPr>
              <a:t>4.</a:t>
            </a:r>
            <a:r>
              <a:rPr lang="tr" sz="2300">
                <a:solidFill>
                  <a:srgbClr val="000000"/>
                </a:solidFill>
                <a:latin typeface="Arial"/>
                <a:ea typeface="Arial"/>
                <a:cs typeface="Arial"/>
                <a:sym typeface="Arial"/>
              </a:rPr>
              <a:t>Cerrahi tedavi</a:t>
            </a:r>
            <a:endParaRPr sz="2300">
              <a:solidFill>
                <a:srgbClr val="000000"/>
              </a:solidFill>
              <a:latin typeface="Arial"/>
              <a:ea typeface="Arial"/>
              <a:cs typeface="Arial"/>
              <a:sym typeface="Arial"/>
            </a:endParaRPr>
          </a:p>
          <a:p>
            <a:pPr indent="0" lvl="0" marL="0" rtl="0" algn="l">
              <a:spcBef>
                <a:spcPts val="1200"/>
              </a:spcBef>
              <a:spcAft>
                <a:spcPts val="0"/>
              </a:spcAft>
              <a:buNone/>
            </a:pPr>
            <a:r>
              <a:rPr b="1" lang="tr" sz="2300">
                <a:solidFill>
                  <a:srgbClr val="000000"/>
                </a:solidFill>
                <a:latin typeface="Arial"/>
                <a:ea typeface="Arial"/>
                <a:cs typeface="Arial"/>
                <a:sym typeface="Arial"/>
              </a:rPr>
              <a:t>5.</a:t>
            </a:r>
            <a:r>
              <a:rPr lang="tr" sz="2300">
                <a:solidFill>
                  <a:srgbClr val="000000"/>
                </a:solidFill>
                <a:latin typeface="Arial"/>
                <a:ea typeface="Arial"/>
                <a:cs typeface="Arial"/>
                <a:sym typeface="Arial"/>
              </a:rPr>
              <a:t>Botulinum Toksin Uygulamaları </a:t>
            </a:r>
            <a:endParaRPr sz="2300">
              <a:solidFill>
                <a:srgbClr val="000000"/>
              </a:solidFill>
              <a:latin typeface="Arial"/>
              <a:ea typeface="Arial"/>
              <a:cs typeface="Arial"/>
              <a:sym typeface="Arial"/>
            </a:endParaRPr>
          </a:p>
          <a:p>
            <a:pPr indent="0" lvl="0" marL="0" rtl="0" algn="l">
              <a:spcBef>
                <a:spcPts val="1200"/>
              </a:spcBef>
              <a:spcAft>
                <a:spcPts val="1200"/>
              </a:spcAft>
              <a:buNone/>
            </a:pPr>
            <a:r>
              <a:rPr b="1" lang="tr" sz="2300">
                <a:solidFill>
                  <a:srgbClr val="000000"/>
                </a:solidFill>
                <a:latin typeface="Arial"/>
                <a:ea typeface="Arial"/>
                <a:cs typeface="Arial"/>
                <a:sym typeface="Arial"/>
              </a:rPr>
              <a:t>6.</a:t>
            </a:r>
            <a:r>
              <a:rPr lang="tr" sz="2300">
                <a:solidFill>
                  <a:srgbClr val="000000"/>
                </a:solidFill>
                <a:latin typeface="Arial"/>
                <a:ea typeface="Arial"/>
                <a:cs typeface="Arial"/>
                <a:sym typeface="Arial"/>
              </a:rPr>
              <a:t>Sakral Nöromodülasyon</a:t>
            </a:r>
            <a:endParaRPr sz="2300">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8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SEVK KRİTERLERİ</a:t>
            </a:r>
            <a:endParaRPr/>
          </a:p>
        </p:txBody>
      </p:sp>
      <p:sp>
        <p:nvSpPr>
          <p:cNvPr id="725" name="Google Shape;725;p80"/>
          <p:cNvSpPr txBox="1"/>
          <p:nvPr>
            <p:ph idx="1" type="body"/>
          </p:nvPr>
        </p:nvSpPr>
        <p:spPr>
          <a:xfrm>
            <a:off x="1303800" y="1679000"/>
            <a:ext cx="7030500" cy="3464400"/>
          </a:xfrm>
          <a:prstGeom prst="rect">
            <a:avLst/>
          </a:prstGeom>
        </p:spPr>
        <p:txBody>
          <a:bodyPr anchorCtr="0" anchor="t" bIns="91425" lIns="91425" spcFirstLastPara="1" rIns="91425" wrap="square" tIns="91425">
            <a:normAutofit fontScale="62500" lnSpcReduction="20000"/>
          </a:bodyPr>
          <a:lstStyle/>
          <a:p>
            <a:pPr indent="0" lvl="0" marL="0" rtl="0" algn="l">
              <a:lnSpc>
                <a:spcPct val="150000"/>
              </a:lnSpc>
              <a:spcBef>
                <a:spcPts val="1000"/>
              </a:spcBef>
              <a:spcAft>
                <a:spcPts val="0"/>
              </a:spcAft>
              <a:buNone/>
            </a:pPr>
            <a:r>
              <a:rPr lang="tr" sz="2800">
                <a:solidFill>
                  <a:srgbClr val="000000"/>
                </a:solidFill>
                <a:latin typeface="Arial"/>
                <a:ea typeface="Arial"/>
                <a:cs typeface="Arial"/>
                <a:sym typeface="Arial"/>
              </a:rPr>
              <a:t>•</a:t>
            </a:r>
            <a:r>
              <a:rPr lang="tr" sz="2960">
                <a:solidFill>
                  <a:srgbClr val="000000"/>
                </a:solidFill>
                <a:latin typeface="Arial"/>
                <a:ea typeface="Arial"/>
                <a:cs typeface="Arial"/>
                <a:sym typeface="Arial"/>
              </a:rPr>
              <a:t>Taşma tipi inkontinansı varsa obstrüksiyonu dışlamak için yönlendirme endikedir.</a:t>
            </a:r>
            <a:endParaRPr sz="2960">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2960">
                <a:solidFill>
                  <a:srgbClr val="000000"/>
                </a:solidFill>
                <a:latin typeface="Arial"/>
                <a:ea typeface="Arial"/>
                <a:cs typeface="Arial"/>
                <a:sym typeface="Arial"/>
              </a:rPr>
              <a:t>•İnkontinansın tipi veya nedeninin kesinleştirilemediği durumlar</a:t>
            </a:r>
            <a:endParaRPr sz="2960">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2960">
                <a:solidFill>
                  <a:srgbClr val="000000"/>
                </a:solidFill>
                <a:latin typeface="Arial"/>
                <a:ea typeface="Arial"/>
                <a:cs typeface="Arial"/>
                <a:sym typeface="Arial"/>
              </a:rPr>
              <a:t>•Tekrarlayan semptomatik idrar yolu enfeksiyonu ile ilişkili inkontinans</a:t>
            </a:r>
            <a:endParaRPr sz="2960">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2960">
                <a:solidFill>
                  <a:srgbClr val="000000"/>
                </a:solidFill>
                <a:latin typeface="Arial"/>
                <a:ea typeface="Arial"/>
                <a:cs typeface="Arial"/>
                <a:sym typeface="Arial"/>
              </a:rPr>
              <a:t>•Enfeksiyonsuz hematüri</a:t>
            </a:r>
            <a:endParaRPr sz="2960">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t/>
            </a:r>
            <a:endParaRPr sz="28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726" name="Google Shape;726;p80"/>
          <p:cNvPicPr preferRelativeResize="0"/>
          <p:nvPr/>
        </p:nvPicPr>
        <p:blipFill>
          <a:blip r:embed="rId3">
            <a:alphaModFix/>
          </a:blip>
          <a:stretch>
            <a:fillRect/>
          </a:stretch>
        </p:blipFill>
        <p:spPr>
          <a:xfrm>
            <a:off x="6606425" y="117475"/>
            <a:ext cx="2247200" cy="15615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8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SEVK KRİTERLERİ</a:t>
            </a:r>
            <a:endParaRPr/>
          </a:p>
          <a:p>
            <a:pPr indent="0" lvl="0" marL="0" rtl="0" algn="l">
              <a:spcBef>
                <a:spcPts val="0"/>
              </a:spcBef>
              <a:spcAft>
                <a:spcPts val="0"/>
              </a:spcAft>
              <a:buNone/>
            </a:pPr>
            <a:r>
              <a:t/>
            </a:r>
            <a:endParaRPr/>
          </a:p>
        </p:txBody>
      </p:sp>
      <p:sp>
        <p:nvSpPr>
          <p:cNvPr id="732" name="Google Shape;732;p81"/>
          <p:cNvSpPr txBox="1"/>
          <p:nvPr>
            <p:ph idx="1" type="body"/>
          </p:nvPr>
        </p:nvSpPr>
        <p:spPr>
          <a:xfrm>
            <a:off x="1303800" y="1741475"/>
            <a:ext cx="7030500" cy="2933700"/>
          </a:xfrm>
          <a:prstGeom prst="rect">
            <a:avLst/>
          </a:prstGeom>
        </p:spPr>
        <p:txBody>
          <a:bodyPr anchorCtr="0" anchor="t" bIns="91425" lIns="91425" spcFirstLastPara="1" rIns="91425" wrap="square" tIns="91425">
            <a:normAutofit fontScale="47500" lnSpcReduction="10000"/>
          </a:bodyPr>
          <a:lstStyle/>
          <a:p>
            <a:pPr indent="0" lvl="0" marL="0" rtl="0" algn="l">
              <a:lnSpc>
                <a:spcPct val="150000"/>
              </a:lnSpc>
              <a:spcBef>
                <a:spcPts val="1000"/>
              </a:spcBef>
              <a:spcAft>
                <a:spcPts val="0"/>
              </a:spcAft>
              <a:buNone/>
            </a:pPr>
            <a:r>
              <a:rPr lang="tr" sz="3374">
                <a:solidFill>
                  <a:srgbClr val="000000"/>
                </a:solidFill>
                <a:latin typeface="Arial"/>
                <a:ea typeface="Arial"/>
                <a:cs typeface="Arial"/>
                <a:sym typeface="Arial"/>
              </a:rPr>
              <a:t>•Belirgin pelvik prolapsus</a:t>
            </a:r>
            <a:endParaRPr sz="3374">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3374">
                <a:solidFill>
                  <a:srgbClr val="000000"/>
                </a:solidFill>
                <a:latin typeface="Arial"/>
                <a:ea typeface="Arial"/>
                <a:cs typeface="Arial"/>
                <a:sym typeface="Arial"/>
              </a:rPr>
              <a:t>•Daha önceden pelvik cerrahi veya radyasyon tedavisi öyküsü</a:t>
            </a:r>
            <a:endParaRPr sz="3374">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3374">
                <a:solidFill>
                  <a:srgbClr val="000000"/>
                </a:solidFill>
                <a:latin typeface="Arial"/>
                <a:ea typeface="Arial"/>
                <a:cs typeface="Arial"/>
                <a:sym typeface="Arial"/>
              </a:rPr>
              <a:t>•Prostat kanseri şüphesi</a:t>
            </a:r>
            <a:endParaRPr sz="3374">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3374">
                <a:solidFill>
                  <a:srgbClr val="000000"/>
                </a:solidFill>
                <a:latin typeface="Arial"/>
                <a:ea typeface="Arial"/>
                <a:cs typeface="Arial"/>
                <a:sym typeface="Arial"/>
              </a:rPr>
              <a:t>•Semptomlarla fizik muayene bulguları arasında uyumsuzluk</a:t>
            </a:r>
            <a:endParaRPr sz="3374">
              <a:solidFill>
                <a:srgbClr val="000000"/>
              </a:solidFill>
              <a:latin typeface="Arial"/>
              <a:ea typeface="Arial"/>
              <a:cs typeface="Arial"/>
              <a:sym typeface="Arial"/>
            </a:endParaRPr>
          </a:p>
          <a:p>
            <a:pPr indent="0" lvl="0" marL="0" rtl="0" algn="l">
              <a:lnSpc>
                <a:spcPct val="150000"/>
              </a:lnSpc>
              <a:spcBef>
                <a:spcPts val="1000"/>
              </a:spcBef>
              <a:spcAft>
                <a:spcPts val="0"/>
              </a:spcAft>
              <a:buNone/>
            </a:pPr>
            <a:r>
              <a:rPr lang="tr" sz="3374">
                <a:solidFill>
                  <a:srgbClr val="000000"/>
                </a:solidFill>
                <a:latin typeface="Arial"/>
                <a:ea typeface="Arial"/>
                <a:cs typeface="Arial"/>
                <a:sym typeface="Arial"/>
              </a:rPr>
              <a:t>•Ön tanıya dayanarak yapılan tedaviden beklenen yanıtın alınamaması</a:t>
            </a:r>
            <a:endParaRPr sz="3374">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t/>
            </a:r>
            <a:endParaRPr sz="28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733" name="Google Shape;733;p81"/>
          <p:cNvPicPr preferRelativeResize="0"/>
          <p:nvPr/>
        </p:nvPicPr>
        <p:blipFill>
          <a:blip r:embed="rId3">
            <a:alphaModFix/>
          </a:blip>
          <a:stretch>
            <a:fillRect/>
          </a:stretch>
        </p:blipFill>
        <p:spPr>
          <a:xfrm>
            <a:off x="6606425" y="117475"/>
            <a:ext cx="2247200" cy="1561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İşeme Nörofizyolojisi</a:t>
            </a:r>
            <a:endParaRPr/>
          </a:p>
        </p:txBody>
      </p:sp>
      <p:sp>
        <p:nvSpPr>
          <p:cNvPr id="318" name="Google Shape;318;p19"/>
          <p:cNvSpPr txBox="1"/>
          <p:nvPr>
            <p:ph idx="1" type="body"/>
          </p:nvPr>
        </p:nvSpPr>
        <p:spPr>
          <a:xfrm>
            <a:off x="1303800" y="1307350"/>
            <a:ext cx="7030500" cy="3620100"/>
          </a:xfrm>
          <a:prstGeom prst="rect">
            <a:avLst/>
          </a:prstGeom>
        </p:spPr>
        <p:txBody>
          <a:bodyPr anchorCtr="0" anchor="t" bIns="91425" lIns="91425" spcFirstLastPara="1" rIns="91425" wrap="square" tIns="91425">
            <a:normAutofit fontScale="55000" lnSpcReduction="10000"/>
          </a:bodyPr>
          <a:lstStyle/>
          <a:p>
            <a:pPr indent="-318152" lvl="0" marL="457200" rtl="0" algn="l">
              <a:spcBef>
                <a:spcPts val="0"/>
              </a:spcBef>
              <a:spcAft>
                <a:spcPts val="0"/>
              </a:spcAft>
              <a:buSzPct val="85895"/>
              <a:buChar char="●"/>
            </a:pPr>
            <a:r>
              <a:rPr lang="tr" sz="2985"/>
              <a:t>Temelde parasempatik sistem idrar boşaltılmasından sorumlu iken, sempatik sistem idrar depolamasından sorumludur.  Somatik innervasyon ise dış üretral sfinkterin ve pelvik taban kaslarının bir kısmının kontrolünden sorumludur.</a:t>
            </a:r>
            <a:r>
              <a:rPr lang="tr" sz="2564"/>
              <a:t> </a:t>
            </a:r>
            <a:endParaRPr sz="2564"/>
          </a:p>
          <a:p>
            <a:pPr indent="0" lvl="0" marL="0" rtl="0" algn="l">
              <a:spcBef>
                <a:spcPts val="1200"/>
              </a:spcBef>
              <a:spcAft>
                <a:spcPts val="0"/>
              </a:spcAft>
              <a:buNone/>
            </a:pPr>
            <a:r>
              <a:t/>
            </a:r>
            <a:endParaRPr sz="2985"/>
          </a:p>
          <a:p>
            <a:pPr indent="-332857" lvl="0" marL="457200" rtl="0" algn="l">
              <a:spcBef>
                <a:spcPts val="1200"/>
              </a:spcBef>
              <a:spcAft>
                <a:spcPts val="0"/>
              </a:spcAft>
              <a:buSzPct val="100000"/>
              <a:buChar char="●"/>
            </a:pPr>
            <a:r>
              <a:rPr lang="tr" sz="2985"/>
              <a:t>Parasempatik sistem, sakral spinal kord S2-S4 bölgesinden orjin alır ve detrusor kontraksiyonu yani mesanenin etkin boşaltımından sorumludur.Mesane kontraksiyonundaki asıl nörotransmitter ise asetilkolindir. </a:t>
            </a:r>
            <a:endParaRPr sz="2985"/>
          </a:p>
          <a:p>
            <a:pPr indent="0" lvl="0" marL="457200" rtl="0" algn="l">
              <a:spcBef>
                <a:spcPts val="1200"/>
              </a:spcBef>
              <a:spcAft>
                <a:spcPts val="0"/>
              </a:spcAft>
              <a:buNone/>
            </a:pPr>
            <a:r>
              <a:t/>
            </a:r>
            <a:endParaRPr sz="2985"/>
          </a:p>
          <a:p>
            <a:pPr indent="0" lvl="0" marL="0" rtl="0" algn="l">
              <a:spcBef>
                <a:spcPts val="1200"/>
              </a:spcBef>
              <a:spcAft>
                <a:spcPts val="1200"/>
              </a:spcAft>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8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KAYNAKLAR</a:t>
            </a:r>
            <a:endParaRPr/>
          </a:p>
        </p:txBody>
      </p:sp>
      <p:sp>
        <p:nvSpPr>
          <p:cNvPr id="739" name="Google Shape;739;p8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None/>
            </a:pPr>
            <a:r>
              <a:rPr lang="tr" sz="2800">
                <a:solidFill>
                  <a:srgbClr val="000000"/>
                </a:solidFill>
                <a:latin typeface="Arial"/>
                <a:ea typeface="Arial"/>
                <a:cs typeface="Arial"/>
                <a:sym typeface="Arial"/>
              </a:rPr>
              <a:t>•Current Aile Hekimliği Tanı ve Tedavi</a:t>
            </a:r>
            <a:endParaRPr sz="28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2800">
                <a:solidFill>
                  <a:srgbClr val="000000"/>
                </a:solidFill>
                <a:latin typeface="Arial"/>
                <a:ea typeface="Arial"/>
                <a:cs typeface="Arial"/>
                <a:sym typeface="Arial"/>
              </a:rPr>
              <a:t>•Türk Üroloji Derneği - Üriner İnkontinans Tanı ve Tedavi(2015)</a:t>
            </a:r>
            <a:endParaRPr sz="28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tr" sz="2800">
                <a:solidFill>
                  <a:srgbClr val="000000"/>
                </a:solidFill>
                <a:latin typeface="Arial"/>
                <a:ea typeface="Arial"/>
                <a:cs typeface="Arial"/>
                <a:sym typeface="Arial"/>
              </a:rPr>
              <a:t>•Rakel Aile Hekimliği</a:t>
            </a:r>
            <a:endParaRPr sz="2800">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t/>
            </a:r>
            <a:endParaRPr sz="28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İşeme Nörofizyolojisi</a:t>
            </a:r>
            <a:endParaRPr/>
          </a:p>
        </p:txBody>
      </p:sp>
      <p:sp>
        <p:nvSpPr>
          <p:cNvPr id="324" name="Google Shape;324;p20"/>
          <p:cNvSpPr txBox="1"/>
          <p:nvPr>
            <p:ph idx="1" type="body"/>
          </p:nvPr>
        </p:nvSpPr>
        <p:spPr>
          <a:xfrm>
            <a:off x="1303800" y="1086000"/>
            <a:ext cx="7030500" cy="34458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0"/>
              </a:spcAft>
              <a:buNone/>
            </a:pPr>
            <a:r>
              <a:t/>
            </a:r>
            <a:endParaRPr sz="2382"/>
          </a:p>
          <a:p>
            <a:pPr indent="-318640" lvl="0" marL="457200" rtl="0" algn="l">
              <a:spcBef>
                <a:spcPts val="1200"/>
              </a:spcBef>
              <a:spcAft>
                <a:spcPts val="0"/>
              </a:spcAft>
              <a:buSzPct val="100000"/>
              <a:buChar char="●"/>
            </a:pPr>
            <a:r>
              <a:rPr lang="tr" sz="2985"/>
              <a:t>Sempatik sistem, spinal kord T11-L3 (T10-L2) bölgesinden köken alır. Detrusor gevşemesi, sfinkter tonus artışından sorumludur.Bu işlevi ile idrar depolamanın ana yürütücüsüdür. İnnervasyonlar genellikle alfa ve beta reseptörlerle gerçekleşir.</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sz="3255"/>
          </a:p>
          <a:p>
            <a:pPr indent="-326801" lvl="0" marL="457200" rtl="0" algn="l">
              <a:spcBef>
                <a:spcPts val="1200"/>
              </a:spcBef>
              <a:spcAft>
                <a:spcPts val="0"/>
              </a:spcAft>
              <a:buSzPct val="100000"/>
              <a:buChar char="●"/>
            </a:pPr>
            <a:r>
              <a:rPr lang="tr" sz="3255"/>
              <a:t>Somatik sinir sistemi liferi sakral spinal kord S2-S4 bölgesinden köken alır.İstemli olarak çalışan çizgili kas yapısındaki dış üretral sfinkter ve pelvik taban kaslarının bir kısmının kontrolünü sağlar. işeme için uygun zaman ve ortam sağlandığında ise mesane boşaltılır.</a:t>
            </a:r>
            <a:endParaRPr sz="3255"/>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21"/>
          <p:cNvPicPr preferRelativeResize="0"/>
          <p:nvPr/>
        </p:nvPicPr>
        <p:blipFill>
          <a:blip r:embed="rId3">
            <a:alphaModFix/>
          </a:blip>
          <a:stretch>
            <a:fillRect/>
          </a:stretch>
        </p:blipFill>
        <p:spPr>
          <a:xfrm>
            <a:off x="159475" y="262800"/>
            <a:ext cx="4997525" cy="4357375"/>
          </a:xfrm>
          <a:prstGeom prst="rect">
            <a:avLst/>
          </a:prstGeom>
          <a:noFill/>
          <a:ln>
            <a:noFill/>
          </a:ln>
        </p:spPr>
      </p:pic>
      <p:pic>
        <p:nvPicPr>
          <p:cNvPr id="330" name="Google Shape;330;p21"/>
          <p:cNvPicPr preferRelativeResize="0"/>
          <p:nvPr/>
        </p:nvPicPr>
        <p:blipFill>
          <a:blip r:embed="rId4">
            <a:alphaModFix/>
          </a:blip>
          <a:stretch>
            <a:fillRect/>
          </a:stretch>
        </p:blipFill>
        <p:spPr>
          <a:xfrm>
            <a:off x="4572000" y="56050"/>
            <a:ext cx="4704925" cy="5087450"/>
          </a:xfrm>
          <a:prstGeom prst="rect">
            <a:avLst/>
          </a:prstGeom>
          <a:noFill/>
          <a:ln>
            <a:noFill/>
          </a:ln>
        </p:spPr>
      </p:pic>
      <p:sp>
        <p:nvSpPr>
          <p:cNvPr id="331" name="Google Shape;331;p21"/>
          <p:cNvSpPr txBox="1"/>
          <p:nvPr/>
        </p:nvSpPr>
        <p:spPr>
          <a:xfrm>
            <a:off x="530075" y="4541525"/>
            <a:ext cx="610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solidFill>
                  <a:srgbClr val="1D7E74"/>
                </a:solidFill>
                <a:latin typeface="Nunito"/>
                <a:ea typeface="Nunito"/>
                <a:cs typeface="Nunito"/>
                <a:sym typeface="Nunito"/>
              </a:rPr>
              <a:t>2015 Türk Üroloji Derneği/ Turkish Association of Urology</a:t>
            </a:r>
            <a:endParaRPr>
              <a:solidFill>
                <a:srgbClr val="1D7E74"/>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