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57" r:id="rId3"/>
    <p:sldId id="258" r:id="rId4"/>
    <p:sldId id="259" r:id="rId5"/>
    <p:sldId id="262" r:id="rId6"/>
    <p:sldId id="263" r:id="rId7"/>
    <p:sldId id="264" r:id="rId8"/>
    <p:sldId id="265" r:id="rId9"/>
    <p:sldId id="266" r:id="rId10"/>
    <p:sldId id="267" r:id="rId11"/>
    <p:sldId id="269" r:id="rId12"/>
    <p:sldId id="268" r:id="rId13"/>
    <p:sldId id="270" r:id="rId14"/>
    <p:sldId id="271" r:id="rId15"/>
    <p:sldId id="272" r:id="rId16"/>
    <p:sldId id="273" r:id="rId17"/>
    <p:sldId id="278" r:id="rId18"/>
    <p:sldId id="279" r:id="rId19"/>
    <p:sldId id="277" r:id="rId20"/>
    <p:sldId id="276" r:id="rId21"/>
    <p:sldId id="280" r:id="rId22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0" autoAdjust="0"/>
    <p:restoredTop sz="94672" autoAdjust="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AE54-D463-4006-8AF7-3450F705615B}" type="datetimeFigureOut">
              <a:rPr lang="tr-TR" smtClean="0"/>
              <a:t>08.02.2016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46497-9D77-46D6-849A-5A107E68E93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90844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AE54-D463-4006-8AF7-3450F705615B}" type="datetimeFigureOut">
              <a:rPr lang="tr-TR" smtClean="0"/>
              <a:t>08.02.2016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46497-9D77-46D6-849A-5A107E68E93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86768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AE54-D463-4006-8AF7-3450F705615B}" type="datetimeFigureOut">
              <a:rPr lang="tr-TR" smtClean="0"/>
              <a:t>08.02.2016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46497-9D77-46D6-849A-5A107E68E93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913960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Başlık ve Tab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Tablo Yer Tutucusu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456113"/>
          </a:xfrm>
        </p:spPr>
        <p:txBody>
          <a:bodyPr/>
          <a:lstStyle/>
          <a:p>
            <a:pPr lvl="0"/>
            <a:endParaRPr lang="tr-TR" noProof="0" smtClean="0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60A7DB-1CB2-4E84-A30E-C3070E768B0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82233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AE54-D463-4006-8AF7-3450F705615B}" type="datetimeFigureOut">
              <a:rPr lang="tr-TR" smtClean="0"/>
              <a:t>08.02.2016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46497-9D77-46D6-849A-5A107E68E93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10902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AE54-D463-4006-8AF7-3450F705615B}" type="datetimeFigureOut">
              <a:rPr lang="tr-TR" smtClean="0"/>
              <a:t>08.02.2016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46497-9D77-46D6-849A-5A107E68E93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3468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AE54-D463-4006-8AF7-3450F705615B}" type="datetimeFigureOut">
              <a:rPr lang="tr-TR" smtClean="0"/>
              <a:t>08.02.2016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46497-9D77-46D6-849A-5A107E68E93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5084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AE54-D463-4006-8AF7-3450F705615B}" type="datetimeFigureOut">
              <a:rPr lang="tr-TR" smtClean="0"/>
              <a:t>08.02.2016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46497-9D77-46D6-849A-5A107E68E93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722668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AE54-D463-4006-8AF7-3450F705615B}" type="datetimeFigureOut">
              <a:rPr lang="tr-TR" smtClean="0"/>
              <a:t>08.02.2016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46497-9D77-46D6-849A-5A107E68E93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215256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AE54-D463-4006-8AF7-3450F705615B}" type="datetimeFigureOut">
              <a:rPr lang="tr-TR" smtClean="0"/>
              <a:t>08.02.2016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46497-9D77-46D6-849A-5A107E68E93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55438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AE54-D463-4006-8AF7-3450F705615B}" type="datetimeFigureOut">
              <a:rPr lang="tr-TR" smtClean="0"/>
              <a:t>08.02.2016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46497-9D77-46D6-849A-5A107E68E93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01742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AE54-D463-4006-8AF7-3450F705615B}" type="datetimeFigureOut">
              <a:rPr lang="tr-TR" smtClean="0"/>
              <a:t>08.02.2016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46497-9D77-46D6-849A-5A107E68E93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65038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E5AE54-D463-4006-8AF7-3450F705615B}" type="datetimeFigureOut">
              <a:rPr lang="tr-TR" smtClean="0"/>
              <a:t>08.02.2016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346497-9D77-46D6-849A-5A107E68E93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78451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  <p:sldLayoutId id="2147483828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tr-TR" sz="3600" b="1" dirty="0" smtClean="0">
                <a:latin typeface="Comic Sans MS" pitchFamily="66" charset="0"/>
              </a:rPr>
              <a:t>DEMİR EKSİKLİĞİ ANEMİSİ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4572000" y="3886200"/>
            <a:ext cx="3200400" cy="1752600"/>
          </a:xfrm>
        </p:spPr>
        <p:txBody>
          <a:bodyPr>
            <a:normAutofit fontScale="92500"/>
          </a:bodyPr>
          <a:lstStyle/>
          <a:p>
            <a:pPr algn="l"/>
            <a:r>
              <a:rPr lang="tr-TR" dirty="0" smtClean="0"/>
              <a:t>Ümmühan KASAP</a:t>
            </a:r>
          </a:p>
          <a:p>
            <a:pPr algn="l"/>
            <a:r>
              <a:rPr lang="tr-TR" dirty="0" smtClean="0"/>
              <a:t>Aile Hekimliği Stajı</a:t>
            </a:r>
          </a:p>
          <a:p>
            <a:pPr algn="l"/>
            <a:r>
              <a:rPr lang="tr-TR" dirty="0" smtClean="0"/>
              <a:t>05.02.2016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196305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b="1" dirty="0" smtClean="0">
                <a:latin typeface="Comic Sans MS" pitchFamily="66" charset="0"/>
              </a:rPr>
              <a:t>DEMİR EKSİKLİĞİ ANEMİSİNİN KLİNİK ÖZELLİKLERİ</a:t>
            </a:r>
            <a:endParaRPr lang="tr-TR" sz="2800" b="1" dirty="0">
              <a:latin typeface="Comic Sans MS" pitchFamily="66" charset="0"/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279" y="1600200"/>
            <a:ext cx="6877441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91905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400" b="1" dirty="0" err="1" smtClean="0">
                <a:latin typeface="Comic Sans MS" pitchFamily="66" charset="0"/>
              </a:rPr>
              <a:t>ANGULAR</a:t>
            </a:r>
            <a:r>
              <a:rPr lang="tr-TR" sz="2400" b="1" dirty="0" smtClean="0">
                <a:latin typeface="Comic Sans MS" pitchFamily="66" charset="0"/>
              </a:rPr>
              <a:t> </a:t>
            </a:r>
            <a:r>
              <a:rPr lang="tr-TR" sz="2400" b="1" dirty="0" err="1" smtClean="0">
                <a:latin typeface="Comic Sans MS" pitchFamily="66" charset="0"/>
              </a:rPr>
              <a:t>CHELİTİS</a:t>
            </a:r>
            <a:r>
              <a:rPr lang="tr-TR" sz="2400" b="1" dirty="0" smtClean="0">
                <a:latin typeface="Comic Sans MS" pitchFamily="66" charset="0"/>
              </a:rPr>
              <a:t>, </a:t>
            </a:r>
            <a:r>
              <a:rPr lang="tr-TR" sz="2400" b="1" dirty="0" err="1" smtClean="0">
                <a:latin typeface="Comic Sans MS" pitchFamily="66" charset="0"/>
              </a:rPr>
              <a:t>GLOSSİTİS</a:t>
            </a:r>
            <a:r>
              <a:rPr lang="tr-TR" sz="2400" b="1" dirty="0" smtClean="0">
                <a:latin typeface="Comic Sans MS" pitchFamily="66" charset="0"/>
              </a:rPr>
              <a:t>, </a:t>
            </a:r>
            <a:r>
              <a:rPr lang="tr-TR" sz="2400" b="1" dirty="0" err="1" smtClean="0">
                <a:latin typeface="Comic Sans MS" pitchFamily="66" charset="0"/>
              </a:rPr>
              <a:t>KOİLONYCHİA</a:t>
            </a:r>
            <a:endParaRPr lang="tr-TR" sz="2400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00808"/>
            <a:ext cx="4032448" cy="2026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789040"/>
            <a:ext cx="4032448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 descr="http://epomedicine.com/wp-content/uploads/2015/06/angular-cheilitis-and-atrophic-glossitis.jpg"/>
          <p:cNvPicPr>
            <a:picLocks noGrp="1" noChangeAspect="1" noChangeArrowheads="1"/>
          </p:cNvPicPr>
          <p:nvPr>
            <p:ph type="tbl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890909"/>
            <a:ext cx="3510729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3070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400" b="1" dirty="0" smtClean="0">
                <a:latin typeface="Comic Sans MS" pitchFamily="66" charset="0"/>
              </a:rPr>
              <a:t>DEMİR EKSİKLİĞİ ANEMİSİNİN LABORATUVAR BULGULARI</a:t>
            </a:r>
            <a:endParaRPr lang="tr-TR" sz="2400" b="1" dirty="0">
              <a:latin typeface="Comic Sans MS" pitchFamily="66" charset="0"/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574" y="1600200"/>
            <a:ext cx="7750851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78879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400" b="1" dirty="0" smtClean="0">
                <a:latin typeface="Comic Sans MS" pitchFamily="66" charset="0"/>
              </a:rPr>
              <a:t>DEMİR EKSİKLİĞİ ANEMİSİNDE </a:t>
            </a:r>
            <a:r>
              <a:rPr lang="tr-TR" sz="2400" b="1" dirty="0" err="1" smtClean="0">
                <a:latin typeface="Comic Sans MS" pitchFamily="66" charset="0"/>
              </a:rPr>
              <a:t>PERİFERİK</a:t>
            </a:r>
            <a:r>
              <a:rPr lang="tr-TR" sz="2400" b="1" dirty="0" smtClean="0">
                <a:latin typeface="Comic Sans MS" pitchFamily="66" charset="0"/>
              </a:rPr>
              <a:t> YAYMA</a:t>
            </a:r>
            <a:endParaRPr lang="tr-TR" sz="2400" b="1" dirty="0">
              <a:latin typeface="Comic Sans MS" pitchFamily="66" charset="0"/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054" y="1634900"/>
            <a:ext cx="6687892" cy="4456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09148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b="1" dirty="0" smtClean="0">
                <a:latin typeface="Comic Sans MS" pitchFamily="66" charset="0"/>
              </a:rPr>
              <a:t>DEMİR EKSİKLİĞİ ANEMİSİ AYIRICI TANISI</a:t>
            </a:r>
            <a:endParaRPr lang="tr-TR" sz="2800" b="1" dirty="0">
              <a:latin typeface="Comic Sans MS" pitchFamily="66" charset="0"/>
            </a:endParaRP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40" y="1640997"/>
            <a:ext cx="8218120" cy="4444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19299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b="1" dirty="0" smtClean="0">
                <a:latin typeface="Comic Sans MS" pitchFamily="66" charset="0"/>
              </a:rPr>
              <a:t>DEMİR EKSİKLİĞİ ANEMİSİNİN TEDAVİSİ</a:t>
            </a:r>
            <a:endParaRPr lang="tr-TR" sz="2800" b="1" dirty="0">
              <a:latin typeface="Comic Sans MS" pitchFamily="66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1600" dirty="0">
                <a:latin typeface="Comic Sans MS" pitchFamily="66" charset="0"/>
              </a:rPr>
              <a:t>O</a:t>
            </a:r>
            <a:r>
              <a:rPr lang="tr-TR" sz="1600" dirty="0" smtClean="0">
                <a:latin typeface="Comic Sans MS" pitchFamily="66" charset="0"/>
              </a:rPr>
              <a:t>ral tedavi tercih edilir.</a:t>
            </a:r>
            <a:r>
              <a:rPr lang="tr-TR" sz="1600" dirty="0">
                <a:latin typeface="Comic Sans MS" pitchFamily="66" charset="0"/>
              </a:rPr>
              <a:t> (</a:t>
            </a:r>
            <a:r>
              <a:rPr lang="tr-TR" sz="1600" dirty="0" smtClean="0">
                <a:latin typeface="Comic Sans MS" pitchFamily="66" charset="0"/>
              </a:rPr>
              <a:t>demir </a:t>
            </a:r>
            <a:r>
              <a:rPr lang="tr-TR" sz="1600" dirty="0">
                <a:latin typeface="Comic Sans MS" pitchFamily="66" charset="0"/>
              </a:rPr>
              <a:t>sülfat, demir </a:t>
            </a:r>
            <a:r>
              <a:rPr lang="tr-TR" sz="1600" dirty="0" err="1">
                <a:latin typeface="Comic Sans MS" pitchFamily="66" charset="0"/>
              </a:rPr>
              <a:t>fumarat</a:t>
            </a:r>
            <a:r>
              <a:rPr lang="tr-TR" sz="1600" dirty="0">
                <a:latin typeface="Comic Sans MS" pitchFamily="66" charset="0"/>
              </a:rPr>
              <a:t>, demir </a:t>
            </a:r>
            <a:r>
              <a:rPr lang="tr-TR" sz="1600" dirty="0" err="1" smtClean="0">
                <a:latin typeface="Comic Sans MS" pitchFamily="66" charset="0"/>
              </a:rPr>
              <a:t>glukonat</a:t>
            </a:r>
            <a:r>
              <a:rPr lang="tr-TR" sz="1600" dirty="0" smtClean="0">
                <a:latin typeface="Comic Sans MS" pitchFamily="66" charset="0"/>
              </a:rPr>
              <a:t>) </a:t>
            </a:r>
            <a:endParaRPr lang="tr-TR" sz="1600" dirty="0">
              <a:latin typeface="Comic Sans MS" pitchFamily="66" charset="0"/>
            </a:endParaRPr>
          </a:p>
          <a:p>
            <a:r>
              <a:rPr lang="tr-TR" sz="1600" dirty="0" smtClean="0">
                <a:latin typeface="Comic Sans MS" pitchFamily="66" charset="0"/>
              </a:rPr>
              <a:t>Yetişkinlerde </a:t>
            </a:r>
            <a:r>
              <a:rPr lang="tr-TR" sz="1600" dirty="0">
                <a:latin typeface="Comic Sans MS" pitchFamily="66" charset="0"/>
              </a:rPr>
              <a:t>günlük doz genellikle 180 mg </a:t>
            </a:r>
            <a:r>
              <a:rPr lang="tr-TR" sz="1600" dirty="0" err="1">
                <a:latin typeface="Comic Sans MS" pitchFamily="66" charset="0"/>
              </a:rPr>
              <a:t>elemanter</a:t>
            </a:r>
            <a:r>
              <a:rPr lang="tr-TR" sz="1600" dirty="0">
                <a:latin typeface="Comic Sans MS" pitchFamily="66" charset="0"/>
              </a:rPr>
              <a:t> demir şeklindedir. </a:t>
            </a:r>
            <a:endParaRPr lang="tr-TR" sz="1600" dirty="0" smtClean="0">
              <a:latin typeface="Comic Sans MS" pitchFamily="66" charset="0"/>
            </a:endParaRPr>
          </a:p>
          <a:p>
            <a:r>
              <a:rPr lang="tr-TR" sz="1600" dirty="0" smtClean="0">
                <a:latin typeface="Comic Sans MS" pitchFamily="66" charset="0"/>
              </a:rPr>
              <a:t>Tedavi </a:t>
            </a:r>
            <a:r>
              <a:rPr lang="tr-TR" sz="1600" dirty="0">
                <a:latin typeface="Comic Sans MS" pitchFamily="66" charset="0"/>
              </a:rPr>
              <a:t>edici dozlar bulguların şiddetine, </a:t>
            </a:r>
            <a:r>
              <a:rPr lang="tr-TR" sz="1600" dirty="0" err="1">
                <a:latin typeface="Comic Sans MS" pitchFamily="66" charset="0"/>
              </a:rPr>
              <a:t>ferritin</a:t>
            </a:r>
            <a:r>
              <a:rPr lang="tr-TR" sz="1600" dirty="0">
                <a:latin typeface="Comic Sans MS" pitchFamily="66" charset="0"/>
              </a:rPr>
              <a:t> düzeyine, hastanın yaşına ve </a:t>
            </a:r>
            <a:r>
              <a:rPr lang="tr-TR" sz="1600" dirty="0" err="1">
                <a:latin typeface="Comic Sans MS" pitchFamily="66" charset="0"/>
              </a:rPr>
              <a:t>gastrointestinal</a:t>
            </a:r>
            <a:r>
              <a:rPr lang="tr-TR" sz="1600" dirty="0">
                <a:latin typeface="Comic Sans MS" pitchFamily="66" charset="0"/>
              </a:rPr>
              <a:t> yan etkilere bağlı olarak 100-200 mg arasında değişebilir. </a:t>
            </a:r>
            <a:endParaRPr lang="tr-TR" sz="1600" dirty="0" smtClean="0">
              <a:latin typeface="Comic Sans MS" pitchFamily="66" charset="0"/>
            </a:endParaRPr>
          </a:p>
          <a:p>
            <a:r>
              <a:rPr lang="tr-TR" sz="1600" dirty="0" smtClean="0">
                <a:latin typeface="Comic Sans MS" pitchFamily="66" charset="0"/>
              </a:rPr>
              <a:t>Tedavi cevabı</a:t>
            </a:r>
          </a:p>
          <a:p>
            <a:pPr marL="0" indent="0">
              <a:buNone/>
            </a:pPr>
            <a:r>
              <a:rPr lang="tr-TR" sz="1600" dirty="0">
                <a:latin typeface="Comic Sans MS" pitchFamily="66" charset="0"/>
              </a:rPr>
              <a:t> </a:t>
            </a:r>
            <a:r>
              <a:rPr lang="tr-TR" sz="1600" dirty="0" smtClean="0">
                <a:latin typeface="Comic Sans MS" pitchFamily="66" charset="0"/>
              </a:rPr>
              <a:t>            1-2 hafta </a:t>
            </a:r>
            <a:r>
              <a:rPr lang="tr-TR" sz="1600" dirty="0" err="1" smtClean="0">
                <a:latin typeface="Comic Sans MS" pitchFamily="66" charset="0"/>
              </a:rPr>
              <a:t>retikülositoz</a:t>
            </a:r>
            <a:endParaRPr lang="tr-TR" sz="1600" dirty="0">
              <a:latin typeface="Comic Sans MS" pitchFamily="66" charset="0"/>
            </a:endParaRPr>
          </a:p>
          <a:p>
            <a:pPr marL="0" indent="0">
              <a:buNone/>
            </a:pPr>
            <a:r>
              <a:rPr lang="tr-TR" sz="1600" dirty="0" smtClean="0">
                <a:latin typeface="Comic Sans MS" pitchFamily="66" charset="0"/>
              </a:rPr>
              <a:t>             3-4 haftada </a:t>
            </a:r>
            <a:r>
              <a:rPr lang="tr-TR" sz="1600" dirty="0" err="1" smtClean="0">
                <a:latin typeface="Comic Sans MS" pitchFamily="66" charset="0"/>
              </a:rPr>
              <a:t>hgb</a:t>
            </a:r>
            <a:r>
              <a:rPr lang="tr-TR" sz="1600" dirty="0" smtClean="0">
                <a:latin typeface="Comic Sans MS" pitchFamily="66" charset="0"/>
              </a:rPr>
              <a:t> </a:t>
            </a:r>
            <a:r>
              <a:rPr lang="tr-TR" sz="1600" dirty="0" err="1" smtClean="0">
                <a:latin typeface="Comic Sans MS" pitchFamily="66" charset="0"/>
              </a:rPr>
              <a:t>2g</a:t>
            </a:r>
            <a:r>
              <a:rPr lang="tr-TR" sz="1600" dirty="0" smtClean="0">
                <a:latin typeface="Comic Sans MS" pitchFamily="66" charset="0"/>
              </a:rPr>
              <a:t>/dl yükselmesi</a:t>
            </a:r>
          </a:p>
          <a:p>
            <a:r>
              <a:rPr lang="tr-TR" sz="1600" dirty="0" smtClean="0">
                <a:latin typeface="Comic Sans MS" pitchFamily="66" charset="0"/>
              </a:rPr>
              <a:t>Tedaviye </a:t>
            </a:r>
            <a:r>
              <a:rPr lang="tr-TR" sz="1600" dirty="0" err="1" smtClean="0">
                <a:latin typeface="Comic Sans MS" pitchFamily="66" charset="0"/>
              </a:rPr>
              <a:t>hgb</a:t>
            </a:r>
            <a:r>
              <a:rPr lang="tr-TR" sz="1600" dirty="0" smtClean="0">
                <a:latin typeface="Comic Sans MS" pitchFamily="66" charset="0"/>
              </a:rPr>
              <a:t> normale döndükten sonra 6-12 ay veya </a:t>
            </a:r>
            <a:r>
              <a:rPr lang="tr-TR" sz="1600" dirty="0" err="1" smtClean="0">
                <a:latin typeface="Comic Sans MS" pitchFamily="66" charset="0"/>
              </a:rPr>
              <a:t>ferritin</a:t>
            </a:r>
            <a:r>
              <a:rPr lang="tr-TR" sz="1600" dirty="0" smtClean="0">
                <a:latin typeface="Comic Sans MS" pitchFamily="66" charset="0"/>
              </a:rPr>
              <a:t> &gt;50 olana kadar devam edilir.</a:t>
            </a:r>
          </a:p>
          <a:p>
            <a:endParaRPr lang="tr-TR" sz="18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79464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b="1" dirty="0" smtClean="0">
                <a:latin typeface="Comic Sans MS" pitchFamily="66" charset="0"/>
              </a:rPr>
              <a:t>TEDAVİYE CEVAPSIZLIK NEDENLERİ</a:t>
            </a:r>
            <a:endParaRPr lang="tr-TR" sz="2800" b="1" dirty="0">
              <a:latin typeface="Comic Sans MS" pitchFamily="66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800" dirty="0" smtClean="0">
                <a:latin typeface="Comic Sans MS" pitchFamily="66" charset="0"/>
              </a:rPr>
              <a:t>Tanı ?</a:t>
            </a:r>
          </a:p>
          <a:p>
            <a:r>
              <a:rPr lang="tr-TR" sz="2800" dirty="0" smtClean="0">
                <a:latin typeface="Comic Sans MS" pitchFamily="66" charset="0"/>
              </a:rPr>
              <a:t>Hasta ilacı aldı mı?</a:t>
            </a:r>
          </a:p>
          <a:p>
            <a:r>
              <a:rPr lang="tr-TR" sz="2800" dirty="0" smtClean="0">
                <a:latin typeface="Comic Sans MS" pitchFamily="66" charset="0"/>
              </a:rPr>
              <a:t>İlaç doğru kullanıldı mı?</a:t>
            </a:r>
          </a:p>
          <a:p>
            <a:r>
              <a:rPr lang="tr-TR" sz="2800" dirty="0" smtClean="0">
                <a:latin typeface="Comic Sans MS" pitchFamily="66" charset="0"/>
              </a:rPr>
              <a:t>Kayıp devam ediyor mu?</a:t>
            </a:r>
          </a:p>
          <a:p>
            <a:r>
              <a:rPr lang="tr-TR" sz="2800" dirty="0" err="1" smtClean="0">
                <a:latin typeface="Comic Sans MS" pitchFamily="66" charset="0"/>
              </a:rPr>
              <a:t>Absorbsiyon</a:t>
            </a:r>
            <a:r>
              <a:rPr lang="tr-TR" sz="2800" dirty="0" smtClean="0">
                <a:latin typeface="Comic Sans MS" pitchFamily="66" charset="0"/>
              </a:rPr>
              <a:t> kusuru var mı?</a:t>
            </a:r>
          </a:p>
          <a:p>
            <a:r>
              <a:rPr lang="tr-TR" sz="2800" dirty="0" smtClean="0">
                <a:latin typeface="Comic Sans MS" pitchFamily="66" charset="0"/>
              </a:rPr>
              <a:t>Beraberinde diğer anemi nedenleri?</a:t>
            </a:r>
          </a:p>
          <a:p>
            <a:endParaRPr lang="tr-TR" sz="28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25004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b="1" dirty="0">
                <a:latin typeface="Comic Sans MS" pitchFamily="66" charset="0"/>
              </a:rPr>
              <a:t>	</a:t>
            </a:r>
            <a:r>
              <a:rPr lang="tr-TR" sz="2800" b="1" dirty="0" err="1" smtClean="0">
                <a:latin typeface="Comic Sans MS" pitchFamily="66" charset="0"/>
              </a:rPr>
              <a:t>Absorbsiyon</a:t>
            </a:r>
            <a:r>
              <a:rPr lang="tr-TR" sz="2800" b="1" dirty="0" smtClean="0">
                <a:latin typeface="Comic Sans MS" pitchFamily="66" charset="0"/>
              </a:rPr>
              <a:t> bozukluğu var mı?</a:t>
            </a:r>
            <a:endParaRPr lang="tr-TR" sz="2800" b="1" dirty="0">
              <a:latin typeface="Comic Sans MS" pitchFamily="66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400" dirty="0" smtClean="0">
                <a:latin typeface="Comic Sans MS" pitchFamily="66" charset="0"/>
              </a:rPr>
              <a:t>Oral 100 mg </a:t>
            </a:r>
            <a:r>
              <a:rPr lang="tr-TR" sz="2400" dirty="0" err="1" smtClean="0">
                <a:latin typeface="Comic Sans MS" pitchFamily="66" charset="0"/>
              </a:rPr>
              <a:t>elementer</a:t>
            </a:r>
            <a:r>
              <a:rPr lang="tr-TR" sz="2400" dirty="0" smtClean="0">
                <a:latin typeface="Comic Sans MS" pitchFamily="66" charset="0"/>
              </a:rPr>
              <a:t> demir verildikten sonra 1 veya 2. saatte serum Fe 50 mikrogram/dl’den daha az artıyorsa </a:t>
            </a:r>
            <a:r>
              <a:rPr lang="tr-TR" sz="2400" dirty="0" err="1" smtClean="0">
                <a:latin typeface="Comic Sans MS" pitchFamily="66" charset="0"/>
              </a:rPr>
              <a:t>malabsorbsiyon</a:t>
            </a:r>
            <a:r>
              <a:rPr lang="tr-TR" sz="2400" dirty="0" smtClean="0">
                <a:latin typeface="Comic Sans MS" pitchFamily="66" charset="0"/>
              </a:rPr>
              <a:t> vardır ve </a:t>
            </a:r>
            <a:r>
              <a:rPr lang="tr-TR" sz="2400" dirty="0" err="1" smtClean="0">
                <a:latin typeface="Comic Sans MS" pitchFamily="66" charset="0"/>
              </a:rPr>
              <a:t>parenteral</a:t>
            </a:r>
            <a:r>
              <a:rPr lang="tr-TR" sz="2400" dirty="0" smtClean="0">
                <a:latin typeface="Comic Sans MS" pitchFamily="66" charset="0"/>
              </a:rPr>
              <a:t> demir uygulanır.</a:t>
            </a:r>
            <a:endParaRPr lang="tr-TR" sz="24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63984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b="1" dirty="0" err="1" smtClean="0">
                <a:latin typeface="Comic Sans MS" pitchFamily="66" charset="0"/>
              </a:rPr>
              <a:t>Parenteral</a:t>
            </a:r>
            <a:r>
              <a:rPr lang="tr-TR" sz="2800" b="1" dirty="0" smtClean="0">
                <a:latin typeface="Comic Sans MS" pitchFamily="66" charset="0"/>
              </a:rPr>
              <a:t> tedavi</a:t>
            </a:r>
            <a:endParaRPr lang="tr-TR" sz="2800" b="1" dirty="0">
              <a:latin typeface="Comic Sans MS" pitchFamily="66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000" dirty="0" smtClean="0">
                <a:latin typeface="Comic Sans MS" pitchFamily="66" charset="0"/>
              </a:rPr>
              <a:t>Oral tedaviye cevapsız</a:t>
            </a:r>
          </a:p>
          <a:p>
            <a:r>
              <a:rPr lang="tr-TR" sz="2000" dirty="0" smtClean="0">
                <a:latin typeface="Comic Sans MS" pitchFamily="66" charset="0"/>
              </a:rPr>
              <a:t>Oral tedaviyi </a:t>
            </a:r>
            <a:r>
              <a:rPr lang="tr-TR" sz="2000" dirty="0" err="1" smtClean="0">
                <a:latin typeface="Comic Sans MS" pitchFamily="66" charset="0"/>
              </a:rPr>
              <a:t>tolore</a:t>
            </a:r>
            <a:r>
              <a:rPr lang="tr-TR" sz="2000" dirty="0" smtClean="0">
                <a:latin typeface="Comic Sans MS" pitchFamily="66" charset="0"/>
              </a:rPr>
              <a:t> edemeyen hastalar</a:t>
            </a:r>
          </a:p>
          <a:p>
            <a:r>
              <a:rPr lang="tr-TR" sz="2000" dirty="0" smtClean="0">
                <a:latin typeface="Comic Sans MS" pitchFamily="66" charset="0"/>
              </a:rPr>
              <a:t>Kayıp fazla olan (aşırı </a:t>
            </a:r>
            <a:r>
              <a:rPr lang="tr-TR" sz="2000" dirty="0" err="1" smtClean="0">
                <a:latin typeface="Comic Sans MS" pitchFamily="66" charset="0"/>
              </a:rPr>
              <a:t>kanama,anjiodisplazi</a:t>
            </a:r>
            <a:r>
              <a:rPr lang="tr-TR" sz="2000" dirty="0" smtClean="0">
                <a:latin typeface="Comic Sans MS" pitchFamily="66" charset="0"/>
              </a:rPr>
              <a:t>)</a:t>
            </a:r>
          </a:p>
          <a:p>
            <a:r>
              <a:rPr lang="tr-TR" sz="2000" dirty="0" err="1" smtClean="0">
                <a:latin typeface="Comic Sans MS" pitchFamily="66" charset="0"/>
              </a:rPr>
              <a:t>Epo</a:t>
            </a:r>
            <a:r>
              <a:rPr lang="tr-TR" sz="2000" dirty="0" smtClean="0">
                <a:latin typeface="Comic Sans MS" pitchFamily="66" charset="0"/>
              </a:rPr>
              <a:t> kullanan hemodiyaliz hastaları</a:t>
            </a:r>
          </a:p>
          <a:p>
            <a:r>
              <a:rPr lang="tr-TR" sz="2000" dirty="0" err="1" smtClean="0">
                <a:latin typeface="Comic Sans MS" pitchFamily="66" charset="0"/>
              </a:rPr>
              <a:t>Parenteral</a:t>
            </a:r>
            <a:r>
              <a:rPr lang="tr-TR" sz="2000" dirty="0" smtClean="0">
                <a:latin typeface="Comic Sans MS" pitchFamily="66" charset="0"/>
              </a:rPr>
              <a:t> doz: </a:t>
            </a:r>
            <a:r>
              <a:rPr lang="tr-TR" altLang="zh-CN" sz="2000" dirty="0" smtClean="0">
                <a:latin typeface="Comic Sans MS" pitchFamily="66" charset="0"/>
              </a:rPr>
              <a:t>Kilo x Eksilen </a:t>
            </a:r>
            <a:r>
              <a:rPr lang="tr-TR" altLang="zh-CN" sz="2000" dirty="0" err="1" smtClean="0">
                <a:latin typeface="Comic Sans MS" pitchFamily="66" charset="0"/>
              </a:rPr>
              <a:t>Hbx</a:t>
            </a:r>
            <a:r>
              <a:rPr lang="tr-TR" altLang="zh-CN" sz="2000" dirty="0" smtClean="0">
                <a:latin typeface="Comic Sans MS" pitchFamily="66" charset="0"/>
              </a:rPr>
              <a:t> 2.4 + Depo (bayan </a:t>
            </a:r>
            <a:r>
              <a:rPr lang="tr-TR" altLang="zh-CN" sz="2000" dirty="0" err="1" smtClean="0">
                <a:latin typeface="Comic Sans MS" pitchFamily="66" charset="0"/>
              </a:rPr>
              <a:t>500mg</a:t>
            </a:r>
            <a:r>
              <a:rPr lang="tr-TR" altLang="zh-CN" sz="2000" dirty="0" smtClean="0">
                <a:latin typeface="Comic Sans MS" pitchFamily="66" charset="0"/>
              </a:rPr>
              <a:t>, erkek  </a:t>
            </a:r>
            <a:r>
              <a:rPr lang="tr-TR" altLang="zh-CN" sz="2000" dirty="0" err="1" smtClean="0">
                <a:latin typeface="Comic Sans MS" pitchFamily="66" charset="0"/>
              </a:rPr>
              <a:t>1000mg</a:t>
            </a:r>
            <a:endParaRPr lang="tr-TR" sz="20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65984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b="1" dirty="0" smtClean="0">
                <a:latin typeface="Comic Sans MS" pitchFamily="66" charset="0"/>
              </a:rPr>
              <a:t>DEMİR </a:t>
            </a:r>
            <a:r>
              <a:rPr lang="tr-TR" sz="2800" b="1" dirty="0" err="1" smtClean="0">
                <a:latin typeface="Comic Sans MS" pitchFamily="66" charset="0"/>
              </a:rPr>
              <a:t>PROFLAKSİSİ</a:t>
            </a:r>
            <a:endParaRPr lang="tr-TR" sz="2800" b="1" dirty="0">
              <a:latin typeface="Comic Sans MS" pitchFamily="66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800" dirty="0" err="1" smtClean="0"/>
              <a:t>İnfantlar</a:t>
            </a:r>
            <a:endParaRPr lang="tr-TR" sz="2800" dirty="0" smtClean="0"/>
          </a:p>
          <a:p>
            <a:r>
              <a:rPr lang="tr-TR" sz="2800" dirty="0" err="1" smtClean="0"/>
              <a:t>Adölesan</a:t>
            </a:r>
            <a:endParaRPr lang="tr-TR" sz="2800" dirty="0" smtClean="0"/>
          </a:p>
          <a:p>
            <a:r>
              <a:rPr lang="tr-TR" sz="2800" dirty="0" smtClean="0"/>
              <a:t>Gebeler</a:t>
            </a:r>
          </a:p>
          <a:p>
            <a:r>
              <a:rPr lang="tr-TR" sz="2800" dirty="0" smtClean="0"/>
              <a:t>Düzenli kan </a:t>
            </a:r>
            <a:r>
              <a:rPr lang="tr-TR" sz="2800" dirty="0" err="1" smtClean="0"/>
              <a:t>donörleri</a:t>
            </a:r>
            <a:endParaRPr lang="tr-TR" sz="2800" dirty="0" smtClean="0"/>
          </a:p>
          <a:p>
            <a:r>
              <a:rPr lang="tr-TR" sz="2800" dirty="0" err="1" smtClean="0"/>
              <a:t>Menorajili</a:t>
            </a:r>
            <a:r>
              <a:rPr lang="tr-TR" sz="2800" dirty="0" smtClean="0"/>
              <a:t> bayanlar</a:t>
            </a:r>
          </a:p>
          <a:p>
            <a:r>
              <a:rPr lang="tr-TR" sz="2800" dirty="0" smtClean="0"/>
              <a:t>Sürekli yüksek doz aspirin kullananlar</a:t>
            </a:r>
          </a:p>
          <a:p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21495696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b="1" dirty="0" smtClean="0">
                <a:latin typeface="Comic Sans MS" pitchFamily="66" charset="0"/>
              </a:rPr>
              <a:t>AMAÇ</a:t>
            </a:r>
            <a:endParaRPr lang="tr-TR" sz="3600" b="1" dirty="0">
              <a:latin typeface="Comic Sans MS" pitchFamily="66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sz="3600" dirty="0" smtClean="0"/>
          </a:p>
          <a:p>
            <a:r>
              <a:rPr lang="tr-TR" sz="2400" dirty="0" smtClean="0">
                <a:latin typeface="Comic Sans MS" pitchFamily="66" charset="0"/>
              </a:rPr>
              <a:t>Demir eksikliği anemisinin semptom ve bulguları, tanısı ve tedavisi hakkında bilgi vermek</a:t>
            </a: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144972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b="1" dirty="0" smtClean="0">
                <a:latin typeface="Comic Sans MS" pitchFamily="66" charset="0"/>
              </a:rPr>
              <a:t>ANEMİ SEVK KRİTERLERİ</a:t>
            </a:r>
            <a:endParaRPr lang="tr-TR" sz="2800" b="1" dirty="0">
              <a:latin typeface="Comic Sans MS" pitchFamily="66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000" dirty="0" smtClean="0">
                <a:latin typeface="Comic Sans MS" pitchFamily="66" charset="0"/>
              </a:rPr>
              <a:t>Başlangıç hemoglobin düzeyi &lt;7 g/dl olan tüm çocuklar </a:t>
            </a:r>
          </a:p>
          <a:p>
            <a:r>
              <a:rPr lang="tr-TR" sz="2000" dirty="0" smtClean="0">
                <a:latin typeface="Comic Sans MS" pitchFamily="66" charset="0"/>
              </a:rPr>
              <a:t>Oral demir tedavisinin uygun ve düzenli kullanımına karşın 3 hafta sonra hemoglobin düzeyinde artış &gt;2 g/dl değil ise</a:t>
            </a:r>
          </a:p>
          <a:p>
            <a:r>
              <a:rPr lang="tr-TR" sz="2000" dirty="0" smtClean="0">
                <a:latin typeface="Comic Sans MS" pitchFamily="66" charset="0"/>
              </a:rPr>
              <a:t>Belirgin </a:t>
            </a:r>
            <a:r>
              <a:rPr lang="tr-TR" sz="2000" dirty="0" err="1" smtClean="0">
                <a:latin typeface="Comic Sans MS" pitchFamily="66" charset="0"/>
              </a:rPr>
              <a:t>splenomegali</a:t>
            </a:r>
            <a:r>
              <a:rPr lang="tr-TR" sz="2000" dirty="0" smtClean="0">
                <a:latin typeface="Comic Sans MS" pitchFamily="66" charset="0"/>
              </a:rPr>
              <a:t> ve/veya </a:t>
            </a:r>
            <a:r>
              <a:rPr lang="tr-TR" sz="2000" dirty="0" err="1" smtClean="0">
                <a:latin typeface="Comic Sans MS" pitchFamily="66" charset="0"/>
              </a:rPr>
              <a:t>hemoliz</a:t>
            </a:r>
            <a:r>
              <a:rPr lang="tr-TR" sz="2000" dirty="0" smtClean="0">
                <a:latin typeface="Comic Sans MS" pitchFamily="66" charset="0"/>
              </a:rPr>
              <a:t> bulguları ve/veya ailede </a:t>
            </a:r>
            <a:r>
              <a:rPr lang="tr-TR" sz="2000" dirty="0" err="1" smtClean="0">
                <a:latin typeface="Comic Sans MS" pitchFamily="66" charset="0"/>
              </a:rPr>
              <a:t>hemolitik</a:t>
            </a:r>
            <a:r>
              <a:rPr lang="tr-TR" sz="2000" dirty="0" smtClean="0">
                <a:latin typeface="Comic Sans MS" pitchFamily="66" charset="0"/>
              </a:rPr>
              <a:t> anemi öyküsü varsa</a:t>
            </a:r>
          </a:p>
          <a:p>
            <a:r>
              <a:rPr lang="tr-TR" sz="2000" dirty="0" smtClean="0">
                <a:latin typeface="Comic Sans MS" pitchFamily="66" charset="0"/>
              </a:rPr>
              <a:t>Dışkıda kan varsa</a:t>
            </a:r>
          </a:p>
          <a:p>
            <a:r>
              <a:rPr lang="tr-TR" sz="2000" dirty="0" smtClean="0">
                <a:latin typeface="Comic Sans MS" pitchFamily="66" charset="0"/>
              </a:rPr>
              <a:t>Anemi ile birlikte kalp yetmezliği bulguları varsa</a:t>
            </a:r>
          </a:p>
          <a:p>
            <a:r>
              <a:rPr lang="tr-TR" sz="2000" dirty="0" smtClean="0">
                <a:latin typeface="Comic Sans MS" pitchFamily="66" charset="0"/>
              </a:rPr>
              <a:t>Anemi nedeni açıklanamıyorsa</a:t>
            </a:r>
          </a:p>
          <a:p>
            <a:r>
              <a:rPr lang="tr-TR" sz="2000" dirty="0" smtClean="0">
                <a:latin typeface="Comic Sans MS" pitchFamily="66" charset="0"/>
              </a:rPr>
              <a:t>Bütün yaşlı hastalar</a:t>
            </a:r>
          </a:p>
          <a:p>
            <a:endParaRPr lang="tr-TR" sz="20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51253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b="1" dirty="0" smtClean="0">
                <a:latin typeface="Comic Sans MS" pitchFamily="66" charset="0"/>
              </a:rPr>
              <a:t>ÖZET</a:t>
            </a:r>
            <a:endParaRPr lang="tr-TR" sz="4000" b="1" dirty="0">
              <a:latin typeface="Comic Sans MS" pitchFamily="66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400" dirty="0" smtClean="0">
                <a:latin typeface="Comic Sans MS" pitchFamily="66" charset="0"/>
              </a:rPr>
              <a:t>Demir eksikliği anemisi bir hastalık değil, hastalık bulgusudur.</a:t>
            </a:r>
          </a:p>
          <a:p>
            <a:endParaRPr lang="tr-TR" sz="2400" dirty="0" smtClean="0">
              <a:latin typeface="Comic Sans MS" pitchFamily="66" charset="0"/>
            </a:endParaRPr>
          </a:p>
          <a:p>
            <a:r>
              <a:rPr lang="tr-TR" sz="2400" dirty="0" smtClean="0">
                <a:latin typeface="Comic Sans MS" pitchFamily="66" charset="0"/>
              </a:rPr>
              <a:t>Anemi saptanan bireylerde anemiyi tedavi ederken muhakkak sebebi araştırılmalı tedavi edilmelidir.</a:t>
            </a:r>
            <a:endParaRPr lang="tr-TR" sz="24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09397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b="1" dirty="0" smtClean="0">
                <a:latin typeface="Comic Sans MS" pitchFamily="66" charset="0"/>
              </a:rPr>
              <a:t>ÖĞRENİM HEDEFLERİ</a:t>
            </a:r>
            <a:endParaRPr lang="tr-TR" sz="3600" b="1" dirty="0">
              <a:latin typeface="Comic Sans MS" pitchFamily="66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200" dirty="0" smtClean="0">
                <a:latin typeface="Comic Sans MS" pitchFamily="66" charset="0"/>
              </a:rPr>
              <a:t>Aneminin tanımını yapabilmek</a:t>
            </a:r>
          </a:p>
          <a:p>
            <a:endParaRPr lang="tr-TR" sz="2200" dirty="0" smtClean="0">
              <a:latin typeface="Comic Sans MS" pitchFamily="66" charset="0"/>
            </a:endParaRPr>
          </a:p>
          <a:p>
            <a:r>
              <a:rPr lang="tr-TR" sz="2200" dirty="0" smtClean="0">
                <a:latin typeface="Comic Sans MS" pitchFamily="66" charset="0"/>
              </a:rPr>
              <a:t>Demir eksikliği anemisinin nedenlerini sayabilmek</a:t>
            </a:r>
          </a:p>
          <a:p>
            <a:endParaRPr lang="tr-TR" sz="2200" dirty="0" smtClean="0">
              <a:latin typeface="Comic Sans MS" pitchFamily="66" charset="0"/>
            </a:endParaRPr>
          </a:p>
          <a:p>
            <a:r>
              <a:rPr lang="tr-TR" sz="2200" dirty="0" smtClean="0">
                <a:latin typeface="Comic Sans MS" pitchFamily="66" charset="0"/>
              </a:rPr>
              <a:t>Demir eksikliği anemisinin semptom ve bulgularını sayabilmek</a:t>
            </a:r>
          </a:p>
          <a:p>
            <a:endParaRPr lang="tr-TR" sz="2200" dirty="0" smtClean="0">
              <a:latin typeface="Comic Sans MS" pitchFamily="66" charset="0"/>
            </a:endParaRPr>
          </a:p>
          <a:p>
            <a:r>
              <a:rPr lang="tr-TR" sz="2200" dirty="0" smtClean="0">
                <a:latin typeface="Comic Sans MS" pitchFamily="66" charset="0"/>
              </a:rPr>
              <a:t>Demir eksikliği anemisinin ayırıcı tanısını yapabilmek</a:t>
            </a:r>
          </a:p>
          <a:p>
            <a:endParaRPr lang="tr-TR" sz="2200" dirty="0" smtClean="0">
              <a:latin typeface="Comic Sans MS" pitchFamily="66" charset="0"/>
            </a:endParaRPr>
          </a:p>
          <a:p>
            <a:r>
              <a:rPr lang="tr-TR" sz="2200" dirty="0" smtClean="0">
                <a:latin typeface="Comic Sans MS" pitchFamily="66" charset="0"/>
              </a:rPr>
              <a:t>Demir eksikliği anemisinin tedavisini yapabilmek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967495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b="1" dirty="0" smtClean="0">
                <a:latin typeface="Comic Sans MS" pitchFamily="66" charset="0"/>
              </a:rPr>
              <a:t>ANEMİ</a:t>
            </a:r>
            <a:endParaRPr lang="tr-TR" sz="3600" b="1" dirty="0">
              <a:latin typeface="Comic Sans MS" pitchFamily="66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1800" dirty="0" smtClean="0">
                <a:latin typeface="Comic Sans MS" pitchFamily="66" charset="0"/>
              </a:rPr>
              <a:t>Hemoglobinin yaş ve cinse göre normal kabul edilen değerlerin altında olmasına anemi denir.</a:t>
            </a:r>
          </a:p>
          <a:p>
            <a:pPr marL="457200" lvl="1" indent="0">
              <a:buNone/>
            </a:pPr>
            <a:endParaRPr lang="tr-TR" sz="1800" dirty="0" smtClean="0">
              <a:latin typeface="Comic Sans MS" pitchFamily="66" charset="0"/>
              <a:cs typeface="Arial" charset="0"/>
            </a:endParaRPr>
          </a:p>
          <a:p>
            <a:pPr marL="457200" lvl="1" indent="0">
              <a:buNone/>
            </a:pPr>
            <a:r>
              <a:rPr lang="en-US" sz="1800" dirty="0" smtClean="0">
                <a:latin typeface="Comic Sans MS" pitchFamily="66" charset="0"/>
                <a:cs typeface="Arial" charset="0"/>
              </a:rPr>
              <a:t>&gt;</a:t>
            </a:r>
            <a:r>
              <a:rPr lang="tr-TR" sz="1800" dirty="0" smtClean="0">
                <a:latin typeface="Comic Sans MS" pitchFamily="66" charset="0"/>
              </a:rPr>
              <a:t>15 yaş erkekte  </a:t>
            </a:r>
            <a:r>
              <a:rPr lang="en-US" sz="1800" dirty="0" smtClean="0">
                <a:latin typeface="Comic Sans MS" pitchFamily="66" charset="0"/>
                <a:cs typeface="Arial" charset="0"/>
              </a:rPr>
              <a:t>&lt;</a:t>
            </a:r>
            <a:r>
              <a:rPr lang="tr-TR" sz="1800" dirty="0" smtClean="0">
                <a:latin typeface="Comic Sans MS" pitchFamily="66" charset="0"/>
              </a:rPr>
              <a:t>13 g/dl,</a:t>
            </a:r>
          </a:p>
          <a:p>
            <a:pPr marL="457200" lvl="1" indent="0">
              <a:buNone/>
            </a:pPr>
            <a:r>
              <a:rPr lang="tr-TR" sz="1800" dirty="0" smtClean="0">
                <a:latin typeface="Comic Sans MS" pitchFamily="66" charset="0"/>
                <a:cs typeface="Arial" charset="0"/>
              </a:rPr>
              <a:t>&gt;</a:t>
            </a:r>
            <a:r>
              <a:rPr lang="tr-TR" sz="1800" dirty="0" smtClean="0">
                <a:latin typeface="Comic Sans MS" pitchFamily="66" charset="0"/>
              </a:rPr>
              <a:t>15 yaş ve gebe olmayan kadında  </a:t>
            </a:r>
            <a:r>
              <a:rPr lang="en-US" sz="1800" dirty="0" smtClean="0">
                <a:latin typeface="Comic Sans MS" pitchFamily="66" charset="0"/>
                <a:cs typeface="Arial" charset="0"/>
              </a:rPr>
              <a:t>&lt;</a:t>
            </a:r>
            <a:r>
              <a:rPr lang="tr-TR" sz="1800" dirty="0" smtClean="0">
                <a:latin typeface="Comic Sans MS" pitchFamily="66" charset="0"/>
              </a:rPr>
              <a:t>12 g/dl,</a:t>
            </a:r>
          </a:p>
          <a:p>
            <a:pPr marL="457200" lvl="1" indent="0">
              <a:buNone/>
            </a:pPr>
            <a:r>
              <a:rPr lang="tr-TR" sz="1800" dirty="0" smtClean="0">
                <a:latin typeface="Comic Sans MS" pitchFamily="66" charset="0"/>
              </a:rPr>
              <a:t>Gebede;</a:t>
            </a:r>
          </a:p>
          <a:p>
            <a:pPr marL="0" indent="0">
              <a:buNone/>
            </a:pPr>
            <a:r>
              <a:rPr lang="tr-TR" sz="1800" dirty="0" smtClean="0">
                <a:latin typeface="Comic Sans MS" pitchFamily="66" charset="0"/>
              </a:rPr>
              <a:t>     1. </a:t>
            </a:r>
            <a:r>
              <a:rPr lang="tr-TR" sz="1800" dirty="0" err="1" smtClean="0">
                <a:latin typeface="Comic Sans MS" pitchFamily="66" charset="0"/>
              </a:rPr>
              <a:t>trimester</a:t>
            </a:r>
            <a:r>
              <a:rPr lang="tr-TR" sz="1800" dirty="0" smtClean="0">
                <a:latin typeface="Comic Sans MS" pitchFamily="66" charset="0"/>
              </a:rPr>
              <a:t>- hemoglobin &lt; </a:t>
            </a:r>
            <a:r>
              <a:rPr lang="tr-TR" sz="1800" dirty="0" err="1" smtClean="0">
                <a:latin typeface="Comic Sans MS" pitchFamily="66" charset="0"/>
              </a:rPr>
              <a:t>11g</a:t>
            </a:r>
            <a:r>
              <a:rPr lang="tr-TR" sz="1800" dirty="0" smtClean="0">
                <a:latin typeface="Comic Sans MS" pitchFamily="66" charset="0"/>
              </a:rPr>
              <a:t>/dl </a:t>
            </a:r>
          </a:p>
          <a:p>
            <a:pPr marL="0" indent="0">
              <a:buNone/>
            </a:pPr>
            <a:r>
              <a:rPr lang="tr-TR" sz="1800" dirty="0" smtClean="0">
                <a:latin typeface="Comic Sans MS" pitchFamily="66" charset="0"/>
              </a:rPr>
              <a:t>     2. </a:t>
            </a:r>
            <a:r>
              <a:rPr lang="tr-TR" sz="1800" dirty="0" err="1" smtClean="0">
                <a:latin typeface="Comic Sans MS" pitchFamily="66" charset="0"/>
              </a:rPr>
              <a:t>trimester</a:t>
            </a:r>
            <a:r>
              <a:rPr lang="tr-TR" sz="1800" dirty="0" smtClean="0">
                <a:latin typeface="Comic Sans MS" pitchFamily="66" charset="0"/>
              </a:rPr>
              <a:t>- hemoglobin &lt; 10,4 g/dl </a:t>
            </a:r>
          </a:p>
          <a:p>
            <a:pPr marL="0" indent="0">
              <a:buNone/>
            </a:pPr>
            <a:r>
              <a:rPr lang="tr-TR" sz="1800" dirty="0" smtClean="0">
                <a:latin typeface="Comic Sans MS" pitchFamily="66" charset="0"/>
              </a:rPr>
              <a:t>     3. </a:t>
            </a:r>
            <a:r>
              <a:rPr lang="tr-TR" sz="1800" dirty="0" err="1" smtClean="0">
                <a:latin typeface="Comic Sans MS" pitchFamily="66" charset="0"/>
              </a:rPr>
              <a:t>trimester</a:t>
            </a:r>
            <a:r>
              <a:rPr lang="tr-TR" sz="1800" dirty="0" smtClean="0">
                <a:latin typeface="Comic Sans MS" pitchFamily="66" charset="0"/>
              </a:rPr>
              <a:t>- hemoglobin &lt; </a:t>
            </a:r>
            <a:r>
              <a:rPr lang="tr-TR" sz="1800" dirty="0" err="1" smtClean="0">
                <a:latin typeface="Comic Sans MS" pitchFamily="66" charset="0"/>
              </a:rPr>
              <a:t>11g</a:t>
            </a:r>
            <a:r>
              <a:rPr lang="tr-TR" sz="1800" dirty="0" smtClean="0">
                <a:latin typeface="Comic Sans MS" pitchFamily="66" charset="0"/>
              </a:rPr>
              <a:t>/dl ,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789201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b="1" dirty="0" smtClean="0">
                <a:latin typeface="Comic Sans MS" pitchFamily="66" charset="0"/>
              </a:rPr>
              <a:t>ANEMİLERİN </a:t>
            </a:r>
            <a:r>
              <a:rPr lang="tr-TR" sz="2800" b="1" dirty="0" err="1" smtClean="0">
                <a:latin typeface="Comic Sans MS" pitchFamily="66" charset="0"/>
              </a:rPr>
              <a:t>PATOFİZYOLOJİLERİNE</a:t>
            </a:r>
            <a:r>
              <a:rPr lang="tr-TR" sz="2800" b="1" dirty="0" smtClean="0">
                <a:latin typeface="Comic Sans MS" pitchFamily="66" charset="0"/>
              </a:rPr>
              <a:t> GÖRE SINIFLANDIRILMASI</a:t>
            </a:r>
            <a:endParaRPr lang="tr-TR" sz="2800" b="1" dirty="0">
              <a:latin typeface="Comic Sans MS" pitchFamily="66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585" y="1601369"/>
            <a:ext cx="6620830" cy="4523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31338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b="1" dirty="0" smtClean="0">
                <a:latin typeface="Comic Sans MS" pitchFamily="66" charset="0"/>
              </a:rPr>
              <a:t>ANEMİLERİN MORFOLOJİLERİNE GÖRE SINIFLANDIRILMASI</a:t>
            </a:r>
            <a:endParaRPr lang="tr-TR" sz="2800" b="1" dirty="0">
              <a:latin typeface="Comic Sans MS" pitchFamily="66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674" y="1601369"/>
            <a:ext cx="6230652" cy="4523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18050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b="1" dirty="0" smtClean="0">
                <a:latin typeface="Comic Sans MS" pitchFamily="66" charset="0"/>
              </a:rPr>
              <a:t>DEMİR EKSİKLİĞİ ANEMİSİ</a:t>
            </a:r>
            <a:endParaRPr lang="tr-TR" sz="3200" b="1" dirty="0">
              <a:latin typeface="Comic Sans MS" pitchFamily="66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400" dirty="0" smtClean="0">
                <a:latin typeface="Comic Sans MS" pitchFamily="66" charset="0"/>
              </a:rPr>
              <a:t>Dünyada en sık rastlanan anemi</a:t>
            </a:r>
          </a:p>
          <a:p>
            <a:r>
              <a:rPr lang="tr-TR" sz="2400" dirty="0" smtClean="0">
                <a:latin typeface="Comic Sans MS" pitchFamily="66" charset="0"/>
              </a:rPr>
              <a:t>Dünya nüfusunun %10-</a:t>
            </a:r>
            <a:r>
              <a:rPr lang="tr-TR" sz="2400" dirty="0" err="1" smtClean="0">
                <a:latin typeface="Comic Sans MS" pitchFamily="66" charset="0"/>
              </a:rPr>
              <a:t>30’da</a:t>
            </a:r>
            <a:r>
              <a:rPr lang="tr-TR" sz="2400" dirty="0" smtClean="0">
                <a:latin typeface="Comic Sans MS" pitchFamily="66" charset="0"/>
              </a:rPr>
              <a:t> demir eksikliği vardır</a:t>
            </a:r>
            <a:endParaRPr lang="tr-TR" sz="2400" dirty="0" smtClean="0"/>
          </a:p>
          <a:p>
            <a:r>
              <a:rPr lang="tr-TR" sz="2400" dirty="0" smtClean="0">
                <a:latin typeface="Comic Sans MS" pitchFamily="66" charset="0"/>
              </a:rPr>
              <a:t>Kadınlarda, gebelerde daha sık; erkeklerde nadir</a:t>
            </a:r>
          </a:p>
          <a:p>
            <a:r>
              <a:rPr lang="tr-TR" sz="2400" dirty="0" smtClean="0">
                <a:latin typeface="Comic Sans MS" pitchFamily="66" charset="0"/>
              </a:rPr>
              <a:t>Gıda ile alınan demirin %</a:t>
            </a:r>
            <a:r>
              <a:rPr lang="tr-TR" sz="2400" dirty="0" err="1" smtClean="0">
                <a:latin typeface="Comic Sans MS" pitchFamily="66" charset="0"/>
              </a:rPr>
              <a:t>10’u</a:t>
            </a:r>
            <a:r>
              <a:rPr lang="tr-TR" sz="2400" dirty="0" smtClean="0">
                <a:latin typeface="Comic Sans MS" pitchFamily="66" charset="0"/>
              </a:rPr>
              <a:t> emilir.</a:t>
            </a:r>
          </a:p>
          <a:p>
            <a:r>
              <a:rPr lang="tr-TR" sz="2400" dirty="0" smtClean="0">
                <a:latin typeface="Comic Sans MS" pitchFamily="66" charset="0"/>
              </a:rPr>
              <a:t>Günlük ihtiyaç erkek ve </a:t>
            </a:r>
            <a:r>
              <a:rPr lang="tr-TR" sz="2400" dirty="0" err="1" smtClean="0">
                <a:latin typeface="Comic Sans MS" pitchFamily="66" charset="0"/>
              </a:rPr>
              <a:t>postmenapoz</a:t>
            </a:r>
            <a:r>
              <a:rPr lang="tr-TR" sz="2400" dirty="0" smtClean="0">
                <a:latin typeface="Comic Sans MS" pitchFamily="66" charset="0"/>
              </a:rPr>
              <a:t> kadında 1 mg, </a:t>
            </a:r>
            <a:r>
              <a:rPr lang="tr-TR" sz="2400" dirty="0" err="1" smtClean="0">
                <a:latin typeface="Comic Sans MS" pitchFamily="66" charset="0"/>
              </a:rPr>
              <a:t>mens</a:t>
            </a:r>
            <a:r>
              <a:rPr lang="tr-TR" sz="2400" dirty="0" smtClean="0">
                <a:latin typeface="Comic Sans MS" pitchFamily="66" charset="0"/>
              </a:rPr>
              <a:t> çağı ve emziren kadında 2 mg, gebelerde 3-4 mg.</a:t>
            </a:r>
          </a:p>
        </p:txBody>
      </p:sp>
    </p:spTree>
    <p:extLst>
      <p:ext uri="{BB962C8B-B14F-4D97-AF65-F5344CB8AC3E}">
        <p14:creationId xmlns:p14="http://schemas.microsoft.com/office/powerpoint/2010/main" val="29745159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b="1" dirty="0" smtClean="0">
                <a:latin typeface="Comic Sans MS" pitchFamily="66" charset="0"/>
              </a:rPr>
              <a:t>DEMİR EKSİKLİĞİNİN NEDENLERİ</a:t>
            </a:r>
            <a:endParaRPr lang="tr-TR" sz="2800" b="1" dirty="0">
              <a:latin typeface="Comic Sans MS" pitchFamily="66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932" y="1601369"/>
            <a:ext cx="7840136" cy="4523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2343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644" y="1412776"/>
            <a:ext cx="7256711" cy="471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0072291"/>
      </p:ext>
    </p:extLst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</TotalTime>
  <Words>467</Words>
  <Application>Microsoft Office PowerPoint</Application>
  <PresentationFormat>Ekran Gösterisi (4:3)</PresentationFormat>
  <Paragraphs>82</Paragraphs>
  <Slides>21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21</vt:i4>
      </vt:variant>
    </vt:vector>
  </HeadingPairs>
  <TitlesOfParts>
    <vt:vector size="22" baseType="lpstr">
      <vt:lpstr>Ofis Teması</vt:lpstr>
      <vt:lpstr>DEMİR EKSİKLİĞİ ANEMİSİ</vt:lpstr>
      <vt:lpstr>AMAÇ</vt:lpstr>
      <vt:lpstr>ÖĞRENİM HEDEFLERİ</vt:lpstr>
      <vt:lpstr>ANEMİ</vt:lpstr>
      <vt:lpstr>ANEMİLERİN PATOFİZYOLOJİLERİNE GÖRE SINIFLANDIRILMASI</vt:lpstr>
      <vt:lpstr>ANEMİLERİN MORFOLOJİLERİNE GÖRE SINIFLANDIRILMASI</vt:lpstr>
      <vt:lpstr>DEMİR EKSİKLİĞİ ANEMİSİ</vt:lpstr>
      <vt:lpstr>DEMİR EKSİKLİĞİNİN NEDENLERİ</vt:lpstr>
      <vt:lpstr>PowerPoint Sunusu</vt:lpstr>
      <vt:lpstr>DEMİR EKSİKLİĞİ ANEMİSİNİN KLİNİK ÖZELLİKLERİ</vt:lpstr>
      <vt:lpstr>ANGULAR CHELİTİS, GLOSSİTİS, KOİLONYCHİA</vt:lpstr>
      <vt:lpstr>DEMİR EKSİKLİĞİ ANEMİSİNİN LABORATUVAR BULGULARI</vt:lpstr>
      <vt:lpstr>DEMİR EKSİKLİĞİ ANEMİSİNDE PERİFERİK YAYMA</vt:lpstr>
      <vt:lpstr>DEMİR EKSİKLİĞİ ANEMİSİ AYIRICI TANISI</vt:lpstr>
      <vt:lpstr>DEMİR EKSİKLİĞİ ANEMİSİNİN TEDAVİSİ</vt:lpstr>
      <vt:lpstr>TEDAVİYE CEVAPSIZLIK NEDENLERİ</vt:lpstr>
      <vt:lpstr> Absorbsiyon bozukluğu var mı?</vt:lpstr>
      <vt:lpstr>Parenteral tedavi</vt:lpstr>
      <vt:lpstr>DEMİR PROFLAKSİSİ</vt:lpstr>
      <vt:lpstr>ANEMİ SEVK KRİTERLERİ</vt:lpstr>
      <vt:lpstr>ÖZET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DEMİR EKSİKLİĞİ ANEMİSİ</dc:title>
  <dc:creator>AYSENUR</dc:creator>
  <cp:lastModifiedBy>Win7</cp:lastModifiedBy>
  <cp:revision>10</cp:revision>
  <dcterms:created xsi:type="dcterms:W3CDTF">2016-02-07T17:33:46Z</dcterms:created>
  <dcterms:modified xsi:type="dcterms:W3CDTF">2016-02-08T09:25:47Z</dcterms:modified>
</cp:coreProperties>
</file>