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258" r:id="rId3"/>
    <p:sldId id="259" r:id="rId4"/>
    <p:sldId id="274" r:id="rId5"/>
    <p:sldId id="273" r:id="rId6"/>
    <p:sldId id="260" r:id="rId7"/>
    <p:sldId id="278" r:id="rId8"/>
    <p:sldId id="279" r:id="rId9"/>
    <p:sldId id="280" r:id="rId10"/>
    <p:sldId id="281" r:id="rId11"/>
    <p:sldId id="282" r:id="rId12"/>
    <p:sldId id="283" r:id="rId13"/>
    <p:sldId id="277" r:id="rId14"/>
    <p:sldId id="276" r:id="rId15"/>
    <p:sldId id="261" r:id="rId16"/>
    <p:sldId id="262" r:id="rId17"/>
    <p:sldId id="263" r:id="rId18"/>
    <p:sldId id="264" r:id="rId19"/>
    <p:sldId id="306" r:id="rId20"/>
    <p:sldId id="265" r:id="rId21"/>
    <p:sldId id="266" r:id="rId22"/>
    <p:sldId id="296" r:id="rId23"/>
    <p:sldId id="268" r:id="rId24"/>
    <p:sldId id="307" r:id="rId25"/>
    <p:sldId id="294" r:id="rId26"/>
    <p:sldId id="293" r:id="rId27"/>
    <p:sldId id="269" r:id="rId28"/>
    <p:sldId id="295" r:id="rId29"/>
    <p:sldId id="308" r:id="rId30"/>
    <p:sldId id="297" r:id="rId31"/>
    <p:sldId id="299" r:id="rId32"/>
    <p:sldId id="336" r:id="rId33"/>
    <p:sldId id="300" r:id="rId34"/>
    <p:sldId id="301" r:id="rId35"/>
    <p:sldId id="304" r:id="rId36"/>
    <p:sldId id="298" r:id="rId37"/>
    <p:sldId id="309" r:id="rId38"/>
    <p:sldId id="310" r:id="rId39"/>
    <p:sldId id="315" r:id="rId40"/>
    <p:sldId id="316" r:id="rId41"/>
    <p:sldId id="338" r:id="rId42"/>
    <p:sldId id="314" r:id="rId43"/>
    <p:sldId id="311" r:id="rId44"/>
    <p:sldId id="317" r:id="rId45"/>
    <p:sldId id="318" r:id="rId46"/>
    <p:sldId id="312" r:id="rId47"/>
    <p:sldId id="313" r:id="rId48"/>
    <p:sldId id="319" r:id="rId49"/>
    <p:sldId id="329" r:id="rId50"/>
    <p:sldId id="330" r:id="rId51"/>
    <p:sldId id="332" r:id="rId52"/>
    <p:sldId id="331" r:id="rId53"/>
    <p:sldId id="333" r:id="rId54"/>
    <p:sldId id="334" r:id="rId55"/>
    <p:sldId id="303" r:id="rId56"/>
    <p:sldId id="322" r:id="rId57"/>
    <p:sldId id="323" r:id="rId58"/>
    <p:sldId id="324" r:id="rId59"/>
    <p:sldId id="325" r:id="rId60"/>
    <p:sldId id="326" r:id="rId61"/>
    <p:sldId id="327" r:id="rId62"/>
    <p:sldId id="328" r:id="rId63"/>
    <p:sldId id="321" r:id="rId64"/>
    <p:sldId id="272" r:id="rId65"/>
    <p:sldId id="335" r:id="rId66"/>
    <p:sldId id="337" r:id="rId6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82268" autoAdjust="0"/>
  </p:normalViewPr>
  <p:slideViewPr>
    <p:cSldViewPr snapToGrid="0">
      <p:cViewPr>
        <p:scale>
          <a:sx n="70" d="100"/>
          <a:sy n="70" d="100"/>
        </p:scale>
        <p:origin x="-444" y="-5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21EB9-596F-40B2-AB53-B02151E258DC}" type="datetimeFigureOut">
              <a:rPr lang="tr-TR" smtClean="0"/>
              <a:t>13.12.2021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0652C-BFCF-4D2D-B814-907C33E4EB9D}" type="slidenum">
              <a:rPr lang="tr-TR" smtClean="0"/>
              <a:t>‹#›</a:t>
            </a:fld>
            <a:endParaRPr lang="tr-TR"/>
          </a:p>
        </p:txBody>
      </p:sp>
    </p:spTree>
    <p:extLst>
      <p:ext uri="{BB962C8B-B14F-4D97-AF65-F5344CB8AC3E}">
        <p14:creationId xmlns:p14="http://schemas.microsoft.com/office/powerpoint/2010/main" val="1520416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effectLst/>
                <a:latin typeface="Calibri" panose="020F0502020204030204" pitchFamily="34" charset="0"/>
                <a:ea typeface="Calibri" panose="020F0502020204030204" pitchFamily="34" charset="0"/>
                <a:cs typeface="Times New Roman" panose="02020603050405020304" pitchFamily="18" charset="0"/>
              </a:rPr>
              <a:t>tablolarını içine alan kapsayıcı bir terimdir. </a:t>
            </a:r>
            <a:r>
              <a:rPr lang="tr-TR" dirty="0" err="1">
                <a:effectLst/>
                <a:latin typeface="Calibri" panose="020F0502020204030204" pitchFamily="34" charset="0"/>
                <a:ea typeface="Calibri" panose="020F0502020204030204" pitchFamily="34" charset="0"/>
                <a:cs typeface="Times New Roman" panose="02020603050405020304" pitchFamily="18" charset="0"/>
              </a:rPr>
              <a:t>Kardiyovasküler</a:t>
            </a:r>
            <a:r>
              <a:rPr lang="tr-TR" dirty="0">
                <a:effectLst/>
                <a:latin typeface="Calibri" panose="020F0502020204030204" pitchFamily="34" charset="0"/>
                <a:ea typeface="Calibri" panose="020F0502020204030204" pitchFamily="34" charset="0"/>
                <a:cs typeface="Times New Roman" panose="02020603050405020304" pitchFamily="18" charset="0"/>
              </a:rPr>
              <a:t> hastalığın </a:t>
            </a:r>
            <a:r>
              <a:rPr lang="tr-TR" dirty="0" err="1">
                <a:effectLst/>
                <a:latin typeface="Calibri" panose="020F0502020204030204" pitchFamily="34" charset="0"/>
                <a:ea typeface="Calibri" panose="020F0502020204030204" pitchFamily="34" charset="0"/>
                <a:cs typeface="Times New Roman" panose="02020603050405020304" pitchFamily="18" charset="0"/>
              </a:rPr>
              <a:t>semptomatik</a:t>
            </a:r>
            <a:r>
              <a:rPr lang="tr-TR" dirty="0">
                <a:effectLst/>
                <a:latin typeface="Calibri" panose="020F0502020204030204" pitchFamily="34" charset="0"/>
                <a:ea typeface="Calibri" panose="020F0502020204030204" pitchFamily="34" charset="0"/>
                <a:cs typeface="Times New Roman" panose="02020603050405020304" pitchFamily="18" charset="0"/>
              </a:rPr>
              <a:t> son evresidir ve geri dönüşümlü veya geri dönüşümsüz </a:t>
            </a:r>
            <a:r>
              <a:rPr lang="tr-TR" dirty="0" err="1">
                <a:effectLst/>
                <a:latin typeface="Calibri" panose="020F0502020204030204" pitchFamily="34" charset="0"/>
                <a:ea typeface="Calibri" panose="020F0502020204030204" pitchFamily="34" charset="0"/>
                <a:cs typeface="Times New Roman" panose="02020603050405020304" pitchFamily="18" charset="0"/>
              </a:rPr>
              <a:t>miyokard</a:t>
            </a:r>
            <a:r>
              <a:rPr lang="tr-TR" dirty="0">
                <a:effectLst/>
                <a:latin typeface="Calibri" panose="020F0502020204030204" pitchFamily="34" charset="0"/>
                <a:ea typeface="Calibri" panose="020F0502020204030204" pitchFamily="34" charset="0"/>
                <a:cs typeface="Times New Roman" panose="02020603050405020304" pitchFamily="18" charset="0"/>
              </a:rPr>
              <a:t> hasarı, hatta ölümle bile sonuçlanabilir.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BF60652C-BFCF-4D2D-B814-907C33E4EB9D}" type="slidenum">
              <a:rPr lang="tr-TR" smtClean="0"/>
              <a:t>9</a:t>
            </a:fld>
            <a:endParaRPr lang="tr-TR"/>
          </a:p>
        </p:txBody>
      </p:sp>
    </p:spTree>
    <p:extLst>
      <p:ext uri="{BB962C8B-B14F-4D97-AF65-F5344CB8AC3E}">
        <p14:creationId xmlns:p14="http://schemas.microsoft.com/office/powerpoint/2010/main" val="504652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a:solidFill>
                  <a:schemeClr val="dk1"/>
                </a:solidFill>
                <a:latin typeface="+mn-lt"/>
                <a:ea typeface="+mn-ea"/>
                <a:cs typeface="+mn-cs"/>
              </a:rPr>
              <a:t>Sıklıkla 2-4 saat içinde yükselmeye başlayan </a:t>
            </a:r>
            <a:r>
              <a:rPr lang="tr-TR" sz="1200" b="0" i="0" kern="1200" dirty="0" err="1">
                <a:solidFill>
                  <a:schemeClr val="dk1"/>
                </a:solidFill>
                <a:latin typeface="+mn-lt"/>
                <a:ea typeface="+mn-ea"/>
                <a:cs typeface="+mn-cs"/>
              </a:rPr>
              <a:t>troponin</a:t>
            </a:r>
            <a:r>
              <a:rPr lang="tr-TR" sz="1200" b="0" i="0" kern="1200" dirty="0">
                <a:solidFill>
                  <a:schemeClr val="dk1"/>
                </a:solidFill>
                <a:latin typeface="+mn-lt"/>
                <a:ea typeface="+mn-ea"/>
                <a:cs typeface="+mn-cs"/>
              </a:rPr>
              <a:t>-I değerleri, </a:t>
            </a:r>
          </a:p>
          <a:p>
            <a:r>
              <a:rPr lang="tr-TR" sz="1200" b="0" i="0" kern="1200" dirty="0">
                <a:solidFill>
                  <a:schemeClr val="dk1"/>
                </a:solidFill>
                <a:latin typeface="+mn-lt"/>
                <a:ea typeface="+mn-ea"/>
                <a:cs typeface="+mn-cs"/>
              </a:rPr>
              <a:t>çoğu akut </a:t>
            </a:r>
            <a:r>
              <a:rPr lang="tr-TR" sz="1200" b="0" i="0" kern="1200" dirty="0" err="1">
                <a:solidFill>
                  <a:schemeClr val="dk1"/>
                </a:solidFill>
                <a:latin typeface="+mn-lt"/>
                <a:ea typeface="+mn-ea"/>
                <a:cs typeface="+mn-cs"/>
              </a:rPr>
              <a:t>miyokardiyal</a:t>
            </a:r>
            <a:r>
              <a:rPr lang="tr-TR" sz="1200" b="0" i="0" kern="1200" dirty="0">
                <a:solidFill>
                  <a:schemeClr val="dk1"/>
                </a:solidFill>
                <a:latin typeface="+mn-lt"/>
                <a:ea typeface="+mn-ea"/>
                <a:cs typeface="+mn-cs"/>
              </a:rPr>
              <a:t> </a:t>
            </a:r>
            <a:r>
              <a:rPr lang="tr-TR" sz="1200" b="0" i="0" kern="1200" dirty="0" err="1">
                <a:solidFill>
                  <a:schemeClr val="dk1"/>
                </a:solidFill>
                <a:latin typeface="+mn-lt"/>
                <a:ea typeface="+mn-ea"/>
                <a:cs typeface="+mn-cs"/>
              </a:rPr>
              <a:t>infarktlı</a:t>
            </a:r>
            <a:r>
              <a:rPr lang="tr-TR" sz="1200" b="0" i="0" kern="1200" dirty="0">
                <a:solidFill>
                  <a:schemeClr val="dk1"/>
                </a:solidFill>
                <a:latin typeface="+mn-lt"/>
                <a:ea typeface="+mn-ea"/>
                <a:cs typeface="+mn-cs"/>
              </a:rPr>
              <a:t> hastada ağrının oluşumu sonrası 6-9 saat içinde tespit edilmektedir</a:t>
            </a:r>
          </a:p>
          <a:p>
            <a:pPr marL="372110" marR="0" lvl="0" indent="-284480" algn="l" defTabSz="914400" rtl="0" eaLnBrk="1" fontAlgn="auto" latinLnBrk="0" hangingPunct="1">
              <a:lnSpc>
                <a:spcPct val="100000"/>
              </a:lnSpc>
              <a:spcBef>
                <a:spcPts val="150"/>
              </a:spcBef>
              <a:spcAft>
                <a:spcPts val="0"/>
              </a:spcAft>
              <a:buClrTx/>
              <a:buSzTx/>
              <a:buFont typeface="Arial"/>
              <a:buChar char="•"/>
              <a:tabLst>
                <a:tab pos="371475" algn="l"/>
                <a:tab pos="372110" algn="l"/>
              </a:tabLst>
              <a:defRPr/>
            </a:pPr>
            <a:r>
              <a:rPr lang="tr-TR" sz="1200" b="0" i="0" kern="1200" dirty="0">
                <a:solidFill>
                  <a:schemeClr val="dk1"/>
                </a:solidFill>
                <a:latin typeface="+mn-lt"/>
                <a:ea typeface="+mn-ea"/>
                <a:cs typeface="+mn-cs"/>
              </a:rPr>
              <a:t>Ağrının 3.saatinden itibaren yükselerek Mİ tanısında yararlı olmaktadır </a:t>
            </a:r>
          </a:p>
          <a:p>
            <a:pPr marL="372110" marR="0" lvl="0" indent="-284480" algn="l" defTabSz="914400" rtl="0" eaLnBrk="1" fontAlgn="auto" latinLnBrk="0" hangingPunct="1">
              <a:lnSpc>
                <a:spcPct val="100000"/>
              </a:lnSpc>
              <a:spcBef>
                <a:spcPts val="150"/>
              </a:spcBef>
              <a:spcAft>
                <a:spcPts val="0"/>
              </a:spcAft>
              <a:buClrTx/>
              <a:buSzTx/>
              <a:buFont typeface="Arial"/>
              <a:buChar char="•"/>
              <a:tabLst>
                <a:tab pos="371475" algn="l"/>
                <a:tab pos="372110" algn="l"/>
              </a:tabLst>
              <a:defRPr/>
            </a:pPr>
            <a:r>
              <a:rPr lang="tr-TR" sz="1200" b="0" i="0" kern="1200" dirty="0">
                <a:solidFill>
                  <a:schemeClr val="dk1"/>
                </a:solidFill>
                <a:latin typeface="+mn-lt"/>
                <a:ea typeface="+mn-ea"/>
                <a:cs typeface="+mn-cs"/>
              </a:rPr>
              <a:t>Ağrının süresi 8-12 saati geçiyorsa ve CK-MB düzeyleri hala normalse ve EKG bulgusu yoksa Mİ dışlanmış sayılmalıdır</a:t>
            </a:r>
            <a:endParaRPr lang="tr-TR" dirty="0"/>
          </a:p>
        </p:txBody>
      </p:sp>
      <p:sp>
        <p:nvSpPr>
          <p:cNvPr id="4" name="Slayt Numarası Yer Tutucusu 3"/>
          <p:cNvSpPr>
            <a:spLocks noGrp="1"/>
          </p:cNvSpPr>
          <p:nvPr>
            <p:ph type="sldNum" sz="quarter" idx="5"/>
          </p:nvPr>
        </p:nvSpPr>
        <p:spPr/>
        <p:txBody>
          <a:bodyPr/>
          <a:lstStyle/>
          <a:p>
            <a:fld id="{BF60652C-BFCF-4D2D-B814-907C33E4EB9D}" type="slidenum">
              <a:rPr lang="tr-TR" smtClean="0"/>
              <a:t>27</a:t>
            </a:fld>
            <a:endParaRPr lang="tr-TR"/>
          </a:p>
        </p:txBody>
      </p:sp>
    </p:spTree>
    <p:extLst>
      <p:ext uri="{BB962C8B-B14F-4D97-AF65-F5344CB8AC3E}">
        <p14:creationId xmlns:p14="http://schemas.microsoft.com/office/powerpoint/2010/main" val="30600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a:solidFill>
                  <a:schemeClr val="tx1"/>
                </a:solidFill>
                <a:effectLst/>
                <a:latin typeface="+mn-lt"/>
                <a:ea typeface="+mn-ea"/>
                <a:cs typeface="+mn-cs"/>
              </a:rPr>
              <a:t>durumlarda ise acil ekokardiyografi rutin olarak önerilmektedir. Kardiyak </a:t>
            </a:r>
            <a:r>
              <a:rPr lang="tr-TR" sz="1200" b="0" i="0" kern="1200" dirty="0" err="1">
                <a:solidFill>
                  <a:schemeClr val="tx1"/>
                </a:solidFill>
                <a:effectLst/>
                <a:latin typeface="+mn-lt"/>
                <a:ea typeface="+mn-ea"/>
                <a:cs typeface="+mn-cs"/>
              </a:rPr>
              <a:t>arest</a:t>
            </a:r>
            <a:r>
              <a:rPr lang="tr-TR" sz="1200" b="0" i="0" kern="1200" dirty="0">
                <a:solidFill>
                  <a:schemeClr val="tx1"/>
                </a:solidFill>
                <a:effectLst/>
                <a:latin typeface="+mn-lt"/>
                <a:ea typeface="+mn-ea"/>
                <a:cs typeface="+mn-cs"/>
              </a:rPr>
              <a:t> ile başvuran hastalarda EKG yorumlamada güçlük olacağı aşikârdır.</a:t>
            </a:r>
            <a:endParaRPr lang="tr-TR" dirty="0"/>
          </a:p>
        </p:txBody>
      </p:sp>
      <p:sp>
        <p:nvSpPr>
          <p:cNvPr id="4" name="Slayt Numarası Yer Tutucusu 3"/>
          <p:cNvSpPr>
            <a:spLocks noGrp="1"/>
          </p:cNvSpPr>
          <p:nvPr>
            <p:ph type="sldNum" sz="quarter" idx="10"/>
          </p:nvPr>
        </p:nvSpPr>
        <p:spPr/>
        <p:txBody>
          <a:bodyPr/>
          <a:lstStyle/>
          <a:p>
            <a:fld id="{BF60652C-BFCF-4D2D-B814-907C33E4EB9D}" type="slidenum">
              <a:rPr lang="tr-TR" smtClean="0"/>
              <a:t>29</a:t>
            </a:fld>
            <a:endParaRPr lang="tr-TR"/>
          </a:p>
        </p:txBody>
      </p:sp>
    </p:spTree>
    <p:extLst>
      <p:ext uri="{BB962C8B-B14F-4D97-AF65-F5344CB8AC3E}">
        <p14:creationId xmlns:p14="http://schemas.microsoft.com/office/powerpoint/2010/main" val="2691663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dirty="0">
                <a:solidFill>
                  <a:srgbClr val="222222"/>
                </a:solidFill>
                <a:effectLst/>
                <a:latin typeface="Verdana" panose="020B0604030504040204" pitchFamily="34" charset="0"/>
              </a:rPr>
              <a:t>STEMİ tanısında hızlı tedavinin önemi kuşkusuz yeni kılavuzda da vurgulanmaktadır. Ancak yeni kılavuzda saat tıklamaya</a:t>
            </a:r>
            <a:r>
              <a:rPr lang="tr-TR" b="1" i="0" dirty="0">
                <a:solidFill>
                  <a:srgbClr val="222222"/>
                </a:solidFill>
                <a:effectLst/>
                <a:latin typeface="Verdana" panose="020B0604030504040204" pitchFamily="34" charset="0"/>
              </a:rPr>
              <a:t> ‘ilk tıbbi temas’</a:t>
            </a:r>
            <a:r>
              <a:rPr lang="tr-TR" b="0" i="0" dirty="0">
                <a:solidFill>
                  <a:srgbClr val="222222"/>
                </a:solidFill>
                <a:effectLst/>
                <a:latin typeface="Verdana" panose="020B0604030504040204" pitchFamily="34" charset="0"/>
              </a:rPr>
              <a:t> ile değil </a:t>
            </a:r>
            <a:r>
              <a:rPr lang="tr-TR" b="1" i="0" dirty="0">
                <a:solidFill>
                  <a:srgbClr val="222222"/>
                </a:solidFill>
                <a:effectLst/>
                <a:latin typeface="Verdana" panose="020B0604030504040204" pitchFamily="34" charset="0"/>
              </a:rPr>
              <a:t>EKG çekildikten ve STEMİ tanısı konulduktan sonra</a:t>
            </a:r>
            <a:r>
              <a:rPr lang="tr-TR" b="0" i="0" dirty="0">
                <a:solidFill>
                  <a:srgbClr val="222222"/>
                </a:solidFill>
                <a:effectLst/>
                <a:latin typeface="Verdana" panose="020B0604030504040204" pitchFamily="34" charset="0"/>
              </a:rPr>
              <a:t> başlamaktadır. Elektrokardiyografi çekiminin donanımlı ambülanslarda yapılması ve ilgili merkeze danışılarak tanının doğrulanması üzerinde özellikle  durulmaktadır. Bu yaklaşım hastanın doğrudan </a:t>
            </a:r>
            <a:r>
              <a:rPr lang="tr-TR" b="0" i="0" dirty="0" err="1">
                <a:solidFill>
                  <a:srgbClr val="222222"/>
                </a:solidFill>
                <a:effectLst/>
                <a:latin typeface="Verdana" panose="020B0604030504040204" pitchFamily="34" charset="0"/>
              </a:rPr>
              <a:t>primer</a:t>
            </a:r>
            <a:r>
              <a:rPr lang="tr-TR" b="0" i="0" dirty="0">
                <a:solidFill>
                  <a:srgbClr val="222222"/>
                </a:solidFill>
                <a:effectLst/>
                <a:latin typeface="Verdana" panose="020B0604030504040204" pitchFamily="34" charset="0"/>
              </a:rPr>
              <a:t> girişim yapan merkezinin (acil servisini de atlayarak) </a:t>
            </a:r>
            <a:r>
              <a:rPr lang="tr-TR" b="0" i="0" dirty="0" err="1">
                <a:solidFill>
                  <a:srgbClr val="222222"/>
                </a:solidFill>
                <a:effectLst/>
                <a:latin typeface="Verdana" panose="020B0604030504040204" pitchFamily="34" charset="0"/>
              </a:rPr>
              <a:t>kateter</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laboratuarına</a:t>
            </a:r>
            <a:r>
              <a:rPr lang="tr-TR" b="0" i="0" dirty="0">
                <a:solidFill>
                  <a:srgbClr val="222222"/>
                </a:solidFill>
                <a:effectLst/>
                <a:latin typeface="Verdana" panose="020B0604030504040204" pitchFamily="34" charset="0"/>
              </a:rPr>
              <a:t> yönlendirilmesine imkan verecek ve  çok ciddi zaman kazanımları sağlayacaktır. Tanının hasta daha acil kapısına ulaşmadan konmasının önemini vurgulayan kılavuz ‘kapı-balon zamanı’ terimi kaldırılmış, onun yerine ‘tanıdan </a:t>
            </a:r>
            <a:r>
              <a:rPr lang="tr-TR" b="0" i="0" dirty="0" err="1">
                <a:solidFill>
                  <a:srgbClr val="222222"/>
                </a:solidFill>
                <a:effectLst/>
                <a:latin typeface="Verdana" panose="020B0604030504040204" pitchFamily="34" charset="0"/>
              </a:rPr>
              <a:t>PKG’ye</a:t>
            </a:r>
            <a:r>
              <a:rPr lang="tr-TR" b="0" i="0" dirty="0">
                <a:solidFill>
                  <a:srgbClr val="222222"/>
                </a:solidFill>
                <a:effectLst/>
                <a:latin typeface="Verdana" panose="020B0604030504040204" pitchFamily="34" charset="0"/>
              </a:rPr>
              <a:t> (</a:t>
            </a:r>
            <a:r>
              <a:rPr lang="tr-TR" b="1" i="0" dirty="0">
                <a:solidFill>
                  <a:srgbClr val="222222"/>
                </a:solidFill>
                <a:effectLst/>
                <a:latin typeface="Verdana" panose="020B0604030504040204" pitchFamily="34" charset="0"/>
              </a:rPr>
              <a:t>tel geçişi</a:t>
            </a:r>
            <a:r>
              <a:rPr lang="tr-TR" b="0" i="0" dirty="0">
                <a:solidFill>
                  <a:srgbClr val="222222"/>
                </a:solidFill>
                <a:effectLst/>
                <a:latin typeface="Verdana" panose="020B0604030504040204" pitchFamily="34" charset="0"/>
              </a:rPr>
              <a:t>ne) kadar geçen zaman’ ifadesini tercih etmektedir.</a:t>
            </a:r>
          </a:p>
          <a:p>
            <a:r>
              <a:rPr lang="tr-TR" dirty="0"/>
              <a:t>Ambulans sistemi, STEMI hastalarının erken yönetiminde kritik bir role sahiptir ve sadece bir ulaşım şekli değil, aynı zamanda erken ilk tanı, </a:t>
            </a:r>
            <a:r>
              <a:rPr lang="tr-TR" dirty="0" err="1"/>
              <a:t>triyaj</a:t>
            </a:r>
            <a:r>
              <a:rPr lang="tr-TR" dirty="0"/>
              <a:t> ve tedaviyi geliştiren bir sistemdir.</a:t>
            </a:r>
          </a:p>
        </p:txBody>
      </p:sp>
      <p:sp>
        <p:nvSpPr>
          <p:cNvPr id="4" name="Slayt Numarası Yer Tutucusu 3"/>
          <p:cNvSpPr>
            <a:spLocks noGrp="1"/>
          </p:cNvSpPr>
          <p:nvPr>
            <p:ph type="sldNum" sz="quarter" idx="5"/>
          </p:nvPr>
        </p:nvSpPr>
        <p:spPr/>
        <p:txBody>
          <a:bodyPr/>
          <a:lstStyle/>
          <a:p>
            <a:fld id="{BF60652C-BFCF-4D2D-B814-907C33E4EB9D}" type="slidenum">
              <a:rPr lang="tr-TR" smtClean="0"/>
              <a:t>30</a:t>
            </a:fld>
            <a:endParaRPr lang="tr-TR"/>
          </a:p>
        </p:txBody>
      </p:sp>
    </p:spTree>
    <p:extLst>
      <p:ext uri="{BB962C8B-B14F-4D97-AF65-F5344CB8AC3E}">
        <p14:creationId xmlns:p14="http://schemas.microsoft.com/office/powerpoint/2010/main" val="2821389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Oksijen (maske veya nazal uçlarla) nefes darlığı, </a:t>
            </a:r>
            <a:r>
              <a:rPr lang="tr-TR" dirty="0" err="1"/>
              <a:t>hipoksik</a:t>
            </a:r>
            <a:r>
              <a:rPr lang="tr-TR" dirty="0"/>
              <a:t> veya kalp yetersizliği olanlara uygulanmalıdır</a:t>
            </a:r>
            <a:endParaRPr lang="tr-TR" b="0" i="0" dirty="0">
              <a:solidFill>
                <a:srgbClr val="222222"/>
              </a:solidFill>
              <a:effectLst/>
              <a:latin typeface="Verdana" panose="020B0604030504040204" pitchFamily="34" charset="0"/>
            </a:endParaRPr>
          </a:p>
          <a:p>
            <a:pPr algn="l"/>
            <a:r>
              <a:rPr lang="tr-TR" b="0" i="0" dirty="0">
                <a:solidFill>
                  <a:srgbClr val="222222"/>
                </a:solidFill>
                <a:effectLst/>
                <a:latin typeface="Verdana" panose="020B0604030504040204" pitchFamily="34" charset="0"/>
              </a:rPr>
              <a:t>Oksijen tedavisinin rutin uygulanması önerilmemektedir, </a:t>
            </a:r>
            <a:r>
              <a:rPr lang="tr-TR" b="0" i="0" dirty="0" err="1">
                <a:solidFill>
                  <a:srgbClr val="222222"/>
                </a:solidFill>
                <a:effectLst/>
                <a:latin typeface="Verdana" panose="020B0604030504040204" pitchFamily="34" charset="0"/>
              </a:rPr>
              <a:t>hipoksi</a:t>
            </a:r>
            <a:r>
              <a:rPr lang="tr-TR" b="0" i="0" dirty="0">
                <a:solidFill>
                  <a:srgbClr val="222222"/>
                </a:solidFill>
                <a:effectLst/>
                <a:latin typeface="Verdana" panose="020B0604030504040204" pitchFamily="34" charset="0"/>
              </a:rPr>
              <a:t> için sınır </a:t>
            </a:r>
            <a:r>
              <a:rPr lang="tr-TR" b="0" i="0" dirty="0" err="1">
                <a:solidFill>
                  <a:srgbClr val="222222"/>
                </a:solidFill>
                <a:effectLst/>
                <a:latin typeface="Verdana" panose="020B0604030504040204" pitchFamily="34" charset="0"/>
              </a:rPr>
              <a:t>saturasyon</a:t>
            </a:r>
            <a:r>
              <a:rPr lang="tr-TR" b="0" i="0" dirty="0">
                <a:solidFill>
                  <a:srgbClr val="222222"/>
                </a:solidFill>
                <a:effectLst/>
                <a:latin typeface="Verdana" panose="020B0604030504040204" pitchFamily="34" charset="0"/>
              </a:rPr>
              <a:t> değeri ise %95’ten %90’a indirilmiştir.</a:t>
            </a:r>
          </a:p>
          <a:p>
            <a:r>
              <a:rPr lang="tr-TR" dirty="0"/>
              <a:t/>
            </a:r>
            <a:br>
              <a:rPr lang="tr-TR" dirty="0"/>
            </a:br>
            <a:endParaRPr lang="tr-TR" dirty="0"/>
          </a:p>
        </p:txBody>
      </p:sp>
      <p:sp>
        <p:nvSpPr>
          <p:cNvPr id="4" name="Slayt Numarası Yer Tutucusu 3"/>
          <p:cNvSpPr>
            <a:spLocks noGrp="1"/>
          </p:cNvSpPr>
          <p:nvPr>
            <p:ph type="sldNum" sz="quarter" idx="5"/>
          </p:nvPr>
        </p:nvSpPr>
        <p:spPr/>
        <p:txBody>
          <a:bodyPr/>
          <a:lstStyle/>
          <a:p>
            <a:fld id="{BF60652C-BFCF-4D2D-B814-907C33E4EB9D}" type="slidenum">
              <a:rPr lang="tr-TR" smtClean="0"/>
              <a:t>31</a:t>
            </a:fld>
            <a:endParaRPr lang="tr-TR"/>
          </a:p>
        </p:txBody>
      </p:sp>
    </p:spTree>
    <p:extLst>
      <p:ext uri="{BB962C8B-B14F-4D97-AF65-F5344CB8AC3E}">
        <p14:creationId xmlns:p14="http://schemas.microsoft.com/office/powerpoint/2010/main" val="4043795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Ağrının giderilmesi, yalnızca insani nedenlerle değil, aynı zamanda ağrının </a:t>
            </a:r>
            <a:r>
              <a:rPr lang="tr-TR" dirty="0" err="1"/>
              <a:t>vazokonstriksiyona</a:t>
            </a:r>
            <a:r>
              <a:rPr lang="tr-TR" dirty="0"/>
              <a:t> neden olan ve kalbin iş yükünü arttıran sempatik aktivasyon ile ilişkili olması nedeniyle büyük önem taşır. Titre edilmiş </a:t>
            </a:r>
            <a:r>
              <a:rPr lang="tr-TR" dirty="0" err="1"/>
              <a:t>i.v</a:t>
            </a:r>
            <a:r>
              <a:rPr lang="tr-TR" dirty="0"/>
              <a:t>. </a:t>
            </a:r>
            <a:r>
              <a:rPr lang="tr-TR" dirty="0" err="1"/>
              <a:t>opiyatlar</a:t>
            </a:r>
            <a:r>
              <a:rPr lang="tr-TR" dirty="0"/>
              <a:t> (</a:t>
            </a:r>
            <a:r>
              <a:rPr lang="tr-TR" dirty="0" err="1"/>
              <a:t>örn</a:t>
            </a:r>
            <a:r>
              <a:rPr lang="tr-TR" dirty="0"/>
              <a:t>. morfin) bu koşullarda en yaygın kullanılan analjeziklerdir</a:t>
            </a:r>
          </a:p>
        </p:txBody>
      </p:sp>
      <p:sp>
        <p:nvSpPr>
          <p:cNvPr id="4" name="Slayt Numarası Yer Tutucusu 3"/>
          <p:cNvSpPr>
            <a:spLocks noGrp="1"/>
          </p:cNvSpPr>
          <p:nvPr>
            <p:ph type="sldNum" sz="quarter" idx="5"/>
          </p:nvPr>
        </p:nvSpPr>
        <p:spPr/>
        <p:txBody>
          <a:bodyPr/>
          <a:lstStyle/>
          <a:p>
            <a:fld id="{BF60652C-BFCF-4D2D-B814-907C33E4EB9D}" type="slidenum">
              <a:rPr lang="tr-TR" smtClean="0"/>
              <a:t>32</a:t>
            </a:fld>
            <a:endParaRPr lang="tr-TR"/>
          </a:p>
        </p:txBody>
      </p:sp>
    </p:spTree>
    <p:extLst>
      <p:ext uri="{BB962C8B-B14F-4D97-AF65-F5344CB8AC3E}">
        <p14:creationId xmlns:p14="http://schemas.microsoft.com/office/powerpoint/2010/main" val="3260794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i="0" dirty="0" err="1">
                <a:solidFill>
                  <a:srgbClr val="222222"/>
                </a:solidFill>
                <a:effectLst/>
              </a:rPr>
              <a:t>İntravenöz</a:t>
            </a:r>
            <a:r>
              <a:rPr lang="tr-TR" sz="1200" i="0" dirty="0">
                <a:solidFill>
                  <a:srgbClr val="222222"/>
                </a:solidFill>
                <a:effectLst/>
              </a:rPr>
              <a:t> </a:t>
            </a:r>
            <a:r>
              <a:rPr lang="tr-TR" sz="1200" i="0" dirty="0" err="1">
                <a:solidFill>
                  <a:srgbClr val="222222"/>
                </a:solidFill>
                <a:effectLst/>
              </a:rPr>
              <a:t>reversibl</a:t>
            </a:r>
            <a:r>
              <a:rPr lang="tr-TR" sz="1200" i="0" dirty="0">
                <a:solidFill>
                  <a:srgbClr val="222222"/>
                </a:solidFill>
                <a:effectLst/>
              </a:rPr>
              <a:t> bir P2Y12 inhibitörü olan </a:t>
            </a:r>
            <a:r>
              <a:rPr lang="tr-TR" sz="1200" i="0" dirty="0" err="1">
                <a:solidFill>
                  <a:srgbClr val="222222"/>
                </a:solidFill>
                <a:effectLst/>
              </a:rPr>
              <a:t>kangrelor</a:t>
            </a:r>
            <a:r>
              <a:rPr lang="tr-TR" sz="1200" i="0" dirty="0">
                <a:solidFill>
                  <a:srgbClr val="222222"/>
                </a:solidFill>
                <a:effectLst/>
              </a:rPr>
              <a:t> (</a:t>
            </a:r>
            <a:r>
              <a:rPr lang="tr-TR" sz="1200" i="0" dirty="0" err="1">
                <a:solidFill>
                  <a:srgbClr val="222222"/>
                </a:solidFill>
                <a:effectLst/>
              </a:rPr>
              <a:t>Kengreal</a:t>
            </a:r>
            <a:r>
              <a:rPr lang="tr-TR" sz="1200" i="0" dirty="0">
                <a:solidFill>
                  <a:srgbClr val="222222"/>
                </a:solidFill>
                <a:effectLst/>
              </a:rPr>
              <a:t>) ise ilk kez yeni kılavuzda yer almaktadır.</a:t>
            </a:r>
          </a:p>
          <a:p>
            <a:endParaRPr lang="tr-TR" dirty="0"/>
          </a:p>
        </p:txBody>
      </p:sp>
      <p:sp>
        <p:nvSpPr>
          <p:cNvPr id="4" name="Slayt Numarası Yer Tutucusu 3"/>
          <p:cNvSpPr>
            <a:spLocks noGrp="1"/>
          </p:cNvSpPr>
          <p:nvPr>
            <p:ph type="sldNum" sz="quarter" idx="5"/>
          </p:nvPr>
        </p:nvSpPr>
        <p:spPr/>
        <p:txBody>
          <a:bodyPr/>
          <a:lstStyle/>
          <a:p>
            <a:fld id="{BF60652C-BFCF-4D2D-B814-907C33E4EB9D}" type="slidenum">
              <a:rPr lang="tr-TR" smtClean="0"/>
              <a:t>34</a:t>
            </a:fld>
            <a:endParaRPr lang="tr-TR"/>
          </a:p>
        </p:txBody>
      </p:sp>
    </p:spTree>
    <p:extLst>
      <p:ext uri="{BB962C8B-B14F-4D97-AF65-F5344CB8AC3E}">
        <p14:creationId xmlns:p14="http://schemas.microsoft.com/office/powerpoint/2010/main" val="2423177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a:solidFill>
                  <a:schemeClr val="tx1"/>
                </a:solidFill>
                <a:effectLst/>
                <a:latin typeface="+mn-lt"/>
                <a:ea typeface="+mn-ea"/>
                <a:cs typeface="+mn-cs"/>
              </a:rPr>
              <a:t>İlk 120 dakika içinde girişime alınma ihtimali olmayan hastalar için ise </a:t>
            </a:r>
            <a:r>
              <a:rPr lang="tr-TR" sz="1200" b="0" i="0" kern="1200" dirty="0" err="1">
                <a:solidFill>
                  <a:schemeClr val="tx1"/>
                </a:solidFill>
                <a:effectLst/>
                <a:latin typeface="+mn-lt"/>
                <a:ea typeface="+mn-ea"/>
                <a:cs typeface="+mn-cs"/>
              </a:rPr>
              <a:t>fibrinolitik</a:t>
            </a:r>
            <a:r>
              <a:rPr lang="tr-TR" sz="1200" b="0" i="0" kern="1200" dirty="0">
                <a:solidFill>
                  <a:schemeClr val="tx1"/>
                </a:solidFill>
                <a:effectLst/>
                <a:latin typeface="+mn-lt"/>
                <a:ea typeface="+mn-ea"/>
                <a:cs typeface="+mn-cs"/>
              </a:rPr>
              <a:t> verip ardından girişim için sevk etmek, ki bu kılavuzda ‘</a:t>
            </a:r>
            <a:r>
              <a:rPr lang="tr-TR" sz="1200" b="0" i="0" kern="1200" dirty="0" err="1">
                <a:solidFill>
                  <a:schemeClr val="tx1"/>
                </a:solidFill>
                <a:effectLst/>
                <a:latin typeface="+mn-lt"/>
                <a:ea typeface="+mn-ea"/>
                <a:cs typeface="+mn-cs"/>
              </a:rPr>
              <a:t>farmakoinvaziv</a:t>
            </a:r>
            <a:r>
              <a:rPr lang="tr-TR" sz="1200" b="0" i="0" kern="1200" dirty="0">
                <a:solidFill>
                  <a:schemeClr val="tx1"/>
                </a:solidFill>
                <a:effectLst/>
                <a:latin typeface="+mn-lt"/>
                <a:ea typeface="+mn-ea"/>
                <a:cs typeface="+mn-cs"/>
              </a:rPr>
              <a:t> yaklaşım’ olarak tanımlanmaktadır, uygun bir seçenek gibi görünmektedir.</a:t>
            </a:r>
            <a:endParaRPr lang="tr-TR" dirty="0"/>
          </a:p>
        </p:txBody>
      </p:sp>
      <p:sp>
        <p:nvSpPr>
          <p:cNvPr id="4" name="Slayt Numarası Yer Tutucusu 3"/>
          <p:cNvSpPr>
            <a:spLocks noGrp="1"/>
          </p:cNvSpPr>
          <p:nvPr>
            <p:ph type="sldNum" sz="quarter" idx="10"/>
          </p:nvPr>
        </p:nvSpPr>
        <p:spPr/>
        <p:txBody>
          <a:bodyPr/>
          <a:lstStyle/>
          <a:p>
            <a:fld id="{BF60652C-BFCF-4D2D-B814-907C33E4EB9D}" type="slidenum">
              <a:rPr lang="tr-TR" smtClean="0"/>
              <a:t>37</a:t>
            </a:fld>
            <a:endParaRPr lang="tr-TR"/>
          </a:p>
        </p:txBody>
      </p:sp>
    </p:spTree>
    <p:extLst>
      <p:ext uri="{BB962C8B-B14F-4D97-AF65-F5344CB8AC3E}">
        <p14:creationId xmlns:p14="http://schemas.microsoft.com/office/powerpoint/2010/main" val="66237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err="1">
                <a:solidFill>
                  <a:schemeClr val="tx1"/>
                </a:solidFill>
                <a:effectLst/>
                <a:latin typeface="+mn-lt"/>
                <a:ea typeface="+mn-ea"/>
                <a:cs typeface="+mn-cs"/>
              </a:rPr>
              <a:t>Fibrinolitik</a:t>
            </a:r>
            <a:r>
              <a:rPr lang="tr-TR" sz="1200" b="0" i="0" kern="1200" dirty="0">
                <a:solidFill>
                  <a:schemeClr val="tx1"/>
                </a:solidFill>
                <a:effectLst/>
                <a:latin typeface="+mn-lt"/>
                <a:ea typeface="+mn-ea"/>
                <a:cs typeface="+mn-cs"/>
              </a:rPr>
              <a:t> tedavi sonrası</a:t>
            </a:r>
            <a:r>
              <a:rPr lang="tr-TR" dirty="0"/>
              <a:t/>
            </a:r>
            <a:br>
              <a:rPr lang="tr-TR" dirty="0"/>
            </a:br>
            <a:r>
              <a:rPr lang="tr-TR" sz="1200" b="0" i="0" kern="1200" dirty="0">
                <a:solidFill>
                  <a:schemeClr val="tx1"/>
                </a:solidFill>
                <a:effectLst/>
                <a:latin typeface="+mn-lt"/>
                <a:ea typeface="+mn-ea"/>
                <a:cs typeface="+mn-cs"/>
              </a:rPr>
              <a:t>tedavinin başarılı olup olmadığına 60–90 dakika içinde karar verilebileceği, eğer klinik göstergelere göre </a:t>
            </a:r>
            <a:r>
              <a:rPr lang="tr-TR" sz="1200" b="1" i="0" kern="1200" dirty="0" err="1">
                <a:solidFill>
                  <a:schemeClr val="tx1"/>
                </a:solidFill>
                <a:effectLst/>
                <a:latin typeface="+mn-lt"/>
                <a:ea typeface="+mn-ea"/>
                <a:cs typeface="+mn-cs"/>
              </a:rPr>
              <a:t>fibrinolitik</a:t>
            </a:r>
            <a:r>
              <a:rPr lang="tr-TR" sz="1200" b="1" i="0" kern="1200" dirty="0">
                <a:solidFill>
                  <a:schemeClr val="tx1"/>
                </a:solidFill>
                <a:effectLst/>
                <a:latin typeface="+mn-lt"/>
                <a:ea typeface="+mn-ea"/>
                <a:cs typeface="+mn-cs"/>
              </a:rPr>
              <a:t> tedavi başarısız ise</a:t>
            </a:r>
            <a:r>
              <a:rPr lang="tr-TR" sz="1200" b="0" i="0" kern="1200" dirty="0">
                <a:solidFill>
                  <a:schemeClr val="tx1"/>
                </a:solidFill>
                <a:effectLst/>
                <a:latin typeface="+mn-lt"/>
                <a:ea typeface="+mn-ea"/>
                <a:cs typeface="+mn-cs"/>
              </a:rPr>
              <a:t> </a:t>
            </a:r>
            <a:r>
              <a:rPr lang="tr-TR" sz="1200" b="1" i="0" kern="1200" dirty="0">
                <a:solidFill>
                  <a:schemeClr val="tx1"/>
                </a:solidFill>
                <a:effectLst/>
                <a:latin typeface="+mn-lt"/>
                <a:ea typeface="+mn-ea"/>
                <a:cs typeface="+mn-cs"/>
              </a:rPr>
              <a:t>acilen ‘kurtarıcı PKG’ amaçlı hastanın sevk edilmesi gerektiği vurgulanmaktadır.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Fibrinolitik</a:t>
            </a:r>
            <a:r>
              <a:rPr lang="tr-TR" sz="1200" b="0" i="0" kern="1200" dirty="0">
                <a:solidFill>
                  <a:schemeClr val="tx1"/>
                </a:solidFill>
                <a:effectLst/>
                <a:latin typeface="+mn-lt"/>
                <a:ea typeface="+mn-ea"/>
                <a:cs typeface="+mn-cs"/>
              </a:rPr>
              <a:t> tedavinin başarılı olması durumunda rutin KAG ve gerekirse PKG amaçlı hastayı </a:t>
            </a:r>
            <a:r>
              <a:rPr lang="tr-TR" sz="1200" b="1" i="0" kern="1200" dirty="0">
                <a:solidFill>
                  <a:schemeClr val="tx1"/>
                </a:solidFill>
                <a:effectLst/>
                <a:latin typeface="+mn-lt"/>
                <a:ea typeface="+mn-ea"/>
                <a:cs typeface="+mn-cs"/>
              </a:rPr>
              <a:t>sevk etme süresi</a:t>
            </a:r>
            <a:r>
              <a:rPr lang="tr-TR" sz="1200" b="0" i="0" kern="1200" dirty="0">
                <a:solidFill>
                  <a:schemeClr val="tx1"/>
                </a:solidFill>
                <a:effectLst/>
                <a:latin typeface="+mn-lt"/>
                <a:ea typeface="+mn-ea"/>
                <a:cs typeface="+mn-cs"/>
              </a:rPr>
              <a:t> önceki kılavuzda 3 saat olarak yer alırken yeni kılavuzda</a:t>
            </a:r>
            <a:r>
              <a:rPr lang="tr-TR" sz="1200" b="1" i="0" kern="1200" dirty="0">
                <a:solidFill>
                  <a:schemeClr val="tx1"/>
                </a:solidFill>
                <a:effectLst/>
                <a:latin typeface="+mn-lt"/>
                <a:ea typeface="+mn-ea"/>
                <a:cs typeface="+mn-cs"/>
              </a:rPr>
              <a:t> 2 saate</a:t>
            </a:r>
            <a:r>
              <a:rPr lang="tr-TR" sz="1200" b="0" i="0" kern="1200" dirty="0">
                <a:solidFill>
                  <a:schemeClr val="tx1"/>
                </a:solidFill>
                <a:effectLst/>
                <a:latin typeface="+mn-lt"/>
                <a:ea typeface="+mn-ea"/>
                <a:cs typeface="+mn-cs"/>
              </a:rPr>
              <a:t> indirilmiştir. Dolayısıyla </a:t>
            </a:r>
            <a:r>
              <a:rPr lang="tr-TR" sz="1200" b="0" i="0" kern="1200" dirty="0" err="1">
                <a:solidFill>
                  <a:schemeClr val="tx1"/>
                </a:solidFill>
                <a:effectLst/>
                <a:latin typeface="+mn-lt"/>
                <a:ea typeface="+mn-ea"/>
                <a:cs typeface="+mn-cs"/>
              </a:rPr>
              <a:t>fibrinolitik</a:t>
            </a:r>
            <a:r>
              <a:rPr lang="tr-TR" sz="1200" b="0" i="0" kern="1200" dirty="0">
                <a:solidFill>
                  <a:schemeClr val="tx1"/>
                </a:solidFill>
                <a:effectLst/>
                <a:latin typeface="+mn-lt"/>
                <a:ea typeface="+mn-ea"/>
                <a:cs typeface="+mn-cs"/>
              </a:rPr>
              <a:t> tedavinin ardından 2–24 saat içinde hasta girişim yapılan bir merkeze gönderilmelidir.</a:t>
            </a:r>
            <a:endParaRPr lang="tr-TR" dirty="0"/>
          </a:p>
        </p:txBody>
      </p:sp>
      <p:sp>
        <p:nvSpPr>
          <p:cNvPr id="4" name="Slayt Numarası Yer Tutucusu 3"/>
          <p:cNvSpPr>
            <a:spLocks noGrp="1"/>
          </p:cNvSpPr>
          <p:nvPr>
            <p:ph type="sldNum" sz="quarter" idx="10"/>
          </p:nvPr>
        </p:nvSpPr>
        <p:spPr/>
        <p:txBody>
          <a:bodyPr/>
          <a:lstStyle/>
          <a:p>
            <a:fld id="{BF60652C-BFCF-4D2D-B814-907C33E4EB9D}" type="slidenum">
              <a:rPr lang="tr-TR" smtClean="0"/>
              <a:t>38</a:t>
            </a:fld>
            <a:endParaRPr lang="tr-TR"/>
          </a:p>
        </p:txBody>
      </p:sp>
    </p:spTree>
    <p:extLst>
      <p:ext uri="{BB962C8B-B14F-4D97-AF65-F5344CB8AC3E}">
        <p14:creationId xmlns:p14="http://schemas.microsoft.com/office/powerpoint/2010/main" val="2812206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dirty="0" err="1">
                <a:solidFill>
                  <a:srgbClr val="222222"/>
                </a:solidFill>
                <a:effectLst/>
                <a:latin typeface="Verdana" panose="020B0604030504040204" pitchFamily="34" charset="0"/>
              </a:rPr>
              <a:t>Primer</a:t>
            </a:r>
            <a:r>
              <a:rPr lang="tr-TR" b="0" i="0" dirty="0">
                <a:solidFill>
                  <a:srgbClr val="222222"/>
                </a:solidFill>
                <a:effectLst/>
                <a:latin typeface="Verdana" panose="020B0604030504040204" pitchFamily="34" charset="0"/>
              </a:rPr>
              <a:t> PKG işlemine ilişkin önerilerdeki yenilikler değerlendirdiğinde ilk dikkat çeken </a:t>
            </a:r>
            <a:r>
              <a:rPr lang="tr-TR" b="0" i="0" dirty="0" err="1">
                <a:solidFill>
                  <a:srgbClr val="222222"/>
                </a:solidFill>
                <a:effectLst/>
                <a:latin typeface="Verdana" panose="020B0604030504040204" pitchFamily="34" charset="0"/>
              </a:rPr>
              <a:t>radyal</a:t>
            </a:r>
            <a:r>
              <a:rPr lang="tr-TR" b="0" i="0" dirty="0">
                <a:solidFill>
                  <a:srgbClr val="222222"/>
                </a:solidFill>
                <a:effectLst/>
                <a:latin typeface="Verdana" panose="020B0604030504040204" pitchFamily="34" charset="0"/>
              </a:rPr>
              <a:t> yaklaşımın kullanılmasına ilişkin yapılan vurgudur. Daha düşük kanama oranları, daha düşük transfüzyon ihtiyacı ve giriş yeri ilişkili komplikasyonlarının yanında belirgin</a:t>
            </a:r>
            <a:r>
              <a:rPr lang="tr-TR" dirty="0"/>
              <a:t/>
            </a:r>
            <a:br>
              <a:rPr lang="tr-TR" dirty="0"/>
            </a:br>
            <a:r>
              <a:rPr lang="tr-TR" b="0" i="0" dirty="0" err="1">
                <a:solidFill>
                  <a:srgbClr val="222222"/>
                </a:solidFill>
                <a:effectLst/>
                <a:latin typeface="Verdana" panose="020B0604030504040204" pitchFamily="34" charset="0"/>
              </a:rPr>
              <a:t>mortalite</a:t>
            </a:r>
            <a:r>
              <a:rPr lang="tr-TR" b="0" i="0" dirty="0">
                <a:solidFill>
                  <a:srgbClr val="222222"/>
                </a:solidFill>
                <a:effectLst/>
                <a:latin typeface="Verdana" panose="020B0604030504040204" pitchFamily="34" charset="0"/>
              </a:rPr>
              <a:t> avantajı da sağlaması nedeniyle </a:t>
            </a:r>
            <a:r>
              <a:rPr lang="tr-TR" b="0" i="0" dirty="0" err="1">
                <a:solidFill>
                  <a:srgbClr val="222222"/>
                </a:solidFill>
                <a:effectLst/>
                <a:latin typeface="Verdana" panose="020B0604030504040204" pitchFamily="34" charset="0"/>
              </a:rPr>
              <a:t>radyal</a:t>
            </a:r>
            <a:r>
              <a:rPr lang="tr-TR" b="0" i="0" dirty="0">
                <a:solidFill>
                  <a:srgbClr val="222222"/>
                </a:solidFill>
                <a:effectLst/>
                <a:latin typeface="Verdana" panose="020B0604030504040204" pitchFamily="34" charset="0"/>
              </a:rPr>
              <a:t> yaklaşım, </a:t>
            </a:r>
            <a:r>
              <a:rPr lang="tr-TR" b="0" i="0" dirty="0" err="1">
                <a:solidFill>
                  <a:srgbClr val="222222"/>
                </a:solidFill>
                <a:effectLst/>
                <a:latin typeface="Verdana" panose="020B0604030504040204" pitchFamily="34" charset="0"/>
              </a:rPr>
              <a:t>radyal</a:t>
            </a:r>
            <a:r>
              <a:rPr lang="tr-TR" b="0" i="0" dirty="0">
                <a:solidFill>
                  <a:srgbClr val="222222"/>
                </a:solidFill>
                <a:effectLst/>
                <a:latin typeface="Verdana" panose="020B0604030504040204" pitchFamily="34" charset="0"/>
              </a:rPr>
              <a:t> konusunda tecrübeli girişimciler tarafından uygulanmak şartıyla, Sınıf I </a:t>
            </a:r>
            <a:r>
              <a:rPr lang="tr-TR" b="0" i="0" dirty="0" err="1">
                <a:solidFill>
                  <a:srgbClr val="222222"/>
                </a:solidFill>
                <a:effectLst/>
                <a:latin typeface="Verdana" panose="020B0604030504040204" pitchFamily="34" charset="0"/>
              </a:rPr>
              <a:t>endikasyonla</a:t>
            </a:r>
            <a:r>
              <a:rPr lang="tr-TR" b="0" i="0" dirty="0">
                <a:solidFill>
                  <a:srgbClr val="222222"/>
                </a:solidFill>
                <a:effectLst/>
                <a:latin typeface="Verdana" panose="020B0604030504040204" pitchFamily="34" charset="0"/>
              </a:rPr>
              <a:t> önerilmektedir</a:t>
            </a:r>
          </a:p>
          <a:p>
            <a:r>
              <a:rPr lang="tr-TR" b="0" i="0" dirty="0">
                <a:solidFill>
                  <a:srgbClr val="222222"/>
                </a:solidFill>
                <a:effectLst/>
                <a:latin typeface="Verdana" panose="020B0604030504040204" pitchFamily="34" charset="0"/>
              </a:rPr>
              <a:t>İlaçlı </a:t>
            </a:r>
            <a:r>
              <a:rPr lang="tr-TR" b="0" i="0" dirty="0" err="1">
                <a:solidFill>
                  <a:srgbClr val="222222"/>
                </a:solidFill>
                <a:effectLst/>
                <a:latin typeface="Verdana" panose="020B0604030504040204" pitchFamily="34" charset="0"/>
              </a:rPr>
              <a:t>stentlerin</a:t>
            </a:r>
            <a:r>
              <a:rPr lang="tr-TR" b="0" i="0" dirty="0">
                <a:solidFill>
                  <a:srgbClr val="222222"/>
                </a:solidFill>
                <a:effectLst/>
                <a:latin typeface="Verdana" panose="020B0604030504040204" pitchFamily="34" charset="0"/>
              </a:rPr>
              <a:t> ilk çıktığı zamanlardaki </a:t>
            </a:r>
            <a:r>
              <a:rPr lang="tr-TR" b="0" i="0" dirty="0" err="1">
                <a:solidFill>
                  <a:srgbClr val="222222"/>
                </a:solidFill>
                <a:effectLst/>
                <a:latin typeface="Verdana" panose="020B0604030504040204" pitchFamily="34" charset="0"/>
              </a:rPr>
              <a:t>trombüslü</a:t>
            </a:r>
            <a:r>
              <a:rPr lang="tr-TR" b="0" i="0" dirty="0">
                <a:solidFill>
                  <a:srgbClr val="222222"/>
                </a:solidFill>
                <a:effectLst/>
                <a:latin typeface="Verdana" panose="020B0604030504040204" pitchFamily="34" charset="0"/>
              </a:rPr>
              <a:t> lezyonlara ilaçlı </a:t>
            </a:r>
            <a:r>
              <a:rPr lang="tr-TR" b="0" i="0" dirty="0" err="1">
                <a:solidFill>
                  <a:srgbClr val="222222"/>
                </a:solidFill>
                <a:effectLst/>
                <a:latin typeface="Verdana" panose="020B0604030504040204" pitchFamily="34" charset="0"/>
              </a:rPr>
              <a:t>stent</a:t>
            </a:r>
            <a:r>
              <a:rPr lang="tr-TR" b="0" i="0" dirty="0">
                <a:solidFill>
                  <a:srgbClr val="222222"/>
                </a:solidFill>
                <a:effectLst/>
                <a:latin typeface="Verdana" panose="020B0604030504040204" pitchFamily="34" charset="0"/>
              </a:rPr>
              <a:t> takılmasına ilişkin çekinceler çoktan tarih olmuştur. Yeni kuşak ilaç salınımlı </a:t>
            </a:r>
            <a:r>
              <a:rPr lang="tr-TR" b="0" i="0" dirty="0" err="1">
                <a:solidFill>
                  <a:srgbClr val="222222"/>
                </a:solidFill>
                <a:effectLst/>
                <a:latin typeface="Verdana" panose="020B0604030504040204" pitchFamily="34" charset="0"/>
              </a:rPr>
              <a:t>stentler</a:t>
            </a:r>
            <a:r>
              <a:rPr lang="tr-TR" b="0" i="0" dirty="0">
                <a:solidFill>
                  <a:srgbClr val="222222"/>
                </a:solidFill>
                <a:effectLst/>
                <a:latin typeface="Verdana" panose="020B0604030504040204" pitchFamily="34" charset="0"/>
              </a:rPr>
              <a:t> ile yapılan çalışmalar çıplak metal </a:t>
            </a:r>
            <a:r>
              <a:rPr lang="tr-TR" b="0" i="0" dirty="0" err="1">
                <a:solidFill>
                  <a:srgbClr val="222222"/>
                </a:solidFill>
                <a:effectLst/>
                <a:latin typeface="Verdana" panose="020B0604030504040204" pitchFamily="34" charset="0"/>
              </a:rPr>
              <a:t>stentlere</a:t>
            </a:r>
            <a:r>
              <a:rPr lang="tr-TR" b="0" i="0" dirty="0">
                <a:solidFill>
                  <a:srgbClr val="222222"/>
                </a:solidFill>
                <a:effectLst/>
                <a:latin typeface="Verdana" panose="020B0604030504040204" pitchFamily="34" charset="0"/>
              </a:rPr>
              <a:t> kıyasla daha düşük tekrarlayan girişim ve </a:t>
            </a:r>
            <a:r>
              <a:rPr lang="tr-TR" b="0" i="0" dirty="0" err="1">
                <a:solidFill>
                  <a:srgbClr val="222222"/>
                </a:solidFill>
                <a:effectLst/>
                <a:latin typeface="Verdana" panose="020B0604030504040204" pitchFamily="34" charset="0"/>
              </a:rPr>
              <a:t>stent</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tromboz</a:t>
            </a:r>
            <a:r>
              <a:rPr lang="tr-TR" b="0" i="0" dirty="0">
                <a:solidFill>
                  <a:srgbClr val="222222"/>
                </a:solidFill>
                <a:effectLst/>
                <a:latin typeface="Verdana" panose="020B0604030504040204" pitchFamily="34" charset="0"/>
              </a:rPr>
              <a:t> oranları nedeniyle ilaçlı </a:t>
            </a:r>
            <a:r>
              <a:rPr lang="tr-TR" b="0" i="0" dirty="0" err="1">
                <a:solidFill>
                  <a:srgbClr val="222222"/>
                </a:solidFill>
                <a:effectLst/>
                <a:latin typeface="Verdana" panose="020B0604030504040204" pitchFamily="34" charset="0"/>
              </a:rPr>
              <a:t>stentleri</a:t>
            </a:r>
            <a:r>
              <a:rPr lang="tr-TR" b="0" i="0" dirty="0">
                <a:solidFill>
                  <a:srgbClr val="222222"/>
                </a:solidFill>
                <a:effectLst/>
                <a:latin typeface="Verdana" panose="020B0604030504040204" pitchFamily="34" charset="0"/>
              </a:rPr>
              <a:t> akut koroner sendrom olgularında ilk seçenek olarak önermektedir</a:t>
            </a:r>
            <a:endParaRPr lang="tr-TR" dirty="0"/>
          </a:p>
        </p:txBody>
      </p:sp>
      <p:sp>
        <p:nvSpPr>
          <p:cNvPr id="4" name="Slayt Numarası Yer Tutucusu 3"/>
          <p:cNvSpPr>
            <a:spLocks noGrp="1"/>
          </p:cNvSpPr>
          <p:nvPr>
            <p:ph type="sldNum" sz="quarter" idx="5"/>
          </p:nvPr>
        </p:nvSpPr>
        <p:spPr/>
        <p:txBody>
          <a:bodyPr/>
          <a:lstStyle/>
          <a:p>
            <a:fld id="{BF60652C-BFCF-4D2D-B814-907C33E4EB9D}" type="slidenum">
              <a:rPr lang="tr-TR" smtClean="0"/>
              <a:t>42</a:t>
            </a:fld>
            <a:endParaRPr lang="tr-TR"/>
          </a:p>
        </p:txBody>
      </p:sp>
    </p:spTree>
    <p:extLst>
      <p:ext uri="{BB962C8B-B14F-4D97-AF65-F5344CB8AC3E}">
        <p14:creationId xmlns:p14="http://schemas.microsoft.com/office/powerpoint/2010/main" val="2286642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a:solidFill>
                  <a:schemeClr val="tx1"/>
                </a:solidFill>
                <a:effectLst/>
                <a:latin typeface="+mn-lt"/>
                <a:ea typeface="+mn-ea"/>
                <a:cs typeface="+mn-cs"/>
              </a:rPr>
              <a:t>Semptom başlangıcından sonra ilk 12 saate kadar başvuran hastaların acilen girişime alınması ile ilgili bir kuşku zaten yoktur. Yeni kılavuz 12–48 saat arası başvuran hastaların da </a:t>
            </a:r>
            <a:r>
              <a:rPr lang="tr-TR" sz="1200" b="0" i="0" kern="1200" dirty="0" err="1">
                <a:solidFill>
                  <a:schemeClr val="tx1"/>
                </a:solidFill>
                <a:effectLst/>
                <a:latin typeface="+mn-lt"/>
                <a:ea typeface="+mn-ea"/>
                <a:cs typeface="+mn-cs"/>
              </a:rPr>
              <a:t>semptomsuz</a:t>
            </a:r>
            <a:r>
              <a:rPr lang="tr-TR" sz="1200" b="0" i="0" kern="1200" dirty="0">
                <a:solidFill>
                  <a:schemeClr val="tx1"/>
                </a:solidFill>
                <a:effectLst/>
                <a:latin typeface="+mn-lt"/>
                <a:ea typeface="+mn-ea"/>
                <a:cs typeface="+mn-cs"/>
              </a:rPr>
              <a:t> bile olsa </a:t>
            </a:r>
            <a:r>
              <a:rPr lang="tr-TR" sz="1200" b="0" i="0" kern="1200" dirty="0" err="1">
                <a:solidFill>
                  <a:schemeClr val="tx1"/>
                </a:solidFill>
                <a:effectLst/>
                <a:latin typeface="+mn-lt"/>
                <a:ea typeface="+mn-ea"/>
                <a:cs typeface="+mn-cs"/>
              </a:rPr>
              <a:t>primer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PKG’ye</a:t>
            </a:r>
            <a:r>
              <a:rPr lang="tr-TR" sz="1200" b="0" i="0" kern="1200" dirty="0">
                <a:solidFill>
                  <a:schemeClr val="tx1"/>
                </a:solidFill>
                <a:effectLst/>
                <a:latin typeface="+mn-lt"/>
                <a:ea typeface="+mn-ea"/>
                <a:cs typeface="+mn-cs"/>
              </a:rPr>
              <a:t> alınmasını desteklemektedir.</a:t>
            </a:r>
          </a:p>
          <a:p>
            <a:r>
              <a:rPr lang="tr-TR" sz="1200" b="0" i="0" kern="1200" dirty="0">
                <a:solidFill>
                  <a:schemeClr val="tx1"/>
                </a:solidFill>
                <a:effectLst/>
                <a:latin typeface="+mn-lt"/>
                <a:ea typeface="+mn-ea"/>
                <a:cs typeface="+mn-cs"/>
              </a:rPr>
              <a:t>Buna karşın belirtilerin üzerinden 48 saatten fazla geçen </a:t>
            </a:r>
            <a:r>
              <a:rPr lang="tr-TR" sz="1200" b="0" i="0" kern="1200" dirty="0" err="1">
                <a:solidFill>
                  <a:schemeClr val="tx1"/>
                </a:solidFill>
                <a:effectLst/>
                <a:latin typeface="+mn-lt"/>
                <a:ea typeface="+mn-ea"/>
                <a:cs typeface="+mn-cs"/>
              </a:rPr>
              <a:t>infarkt</a:t>
            </a:r>
            <a:r>
              <a:rPr lang="tr-TR" sz="1200" b="0" i="0" kern="1200" dirty="0">
                <a:solidFill>
                  <a:schemeClr val="tx1"/>
                </a:solidFill>
                <a:effectLst/>
                <a:latin typeface="+mn-lt"/>
                <a:ea typeface="+mn-ea"/>
                <a:cs typeface="+mn-cs"/>
              </a:rPr>
              <a:t> ilişkili arteri total tıkalı </a:t>
            </a:r>
            <a:r>
              <a:rPr lang="tr-TR" sz="1200" b="0" i="0" kern="1200" dirty="0" err="1">
                <a:solidFill>
                  <a:schemeClr val="tx1"/>
                </a:solidFill>
                <a:effectLst/>
                <a:latin typeface="+mn-lt"/>
                <a:ea typeface="+mn-ea"/>
                <a:cs typeface="+mn-cs"/>
              </a:rPr>
              <a:t>semptomsuz</a:t>
            </a:r>
            <a:r>
              <a:rPr lang="tr-TR" sz="1200" b="0" i="0" kern="1200" dirty="0">
                <a:solidFill>
                  <a:schemeClr val="tx1"/>
                </a:solidFill>
                <a:effectLst/>
                <a:latin typeface="+mn-lt"/>
                <a:ea typeface="+mn-ea"/>
                <a:cs typeface="+mn-cs"/>
              </a:rPr>
              <a:t> hastalarda tıkalı damarın açılması </a:t>
            </a:r>
            <a:r>
              <a:rPr lang="tr-TR" sz="1200" b="0" i="0" kern="1200" dirty="0" err="1">
                <a:solidFill>
                  <a:schemeClr val="tx1"/>
                </a:solidFill>
                <a:effectLst/>
                <a:latin typeface="+mn-lt"/>
                <a:ea typeface="+mn-ea"/>
                <a:cs typeface="+mn-cs"/>
              </a:rPr>
              <a:t>önerilmemektedirBu</a:t>
            </a:r>
            <a:r>
              <a:rPr lang="tr-TR" sz="1200" b="0" i="0" kern="1200" dirty="0">
                <a:solidFill>
                  <a:schemeClr val="tx1"/>
                </a:solidFill>
                <a:effectLst/>
                <a:latin typeface="+mn-lt"/>
                <a:ea typeface="+mn-ea"/>
                <a:cs typeface="+mn-cs"/>
              </a:rPr>
              <a:t> hastaların tıkalı damarına kronik total </a:t>
            </a:r>
            <a:r>
              <a:rPr lang="tr-TR" sz="1200" b="0" i="0" kern="1200" dirty="0" err="1">
                <a:solidFill>
                  <a:schemeClr val="tx1"/>
                </a:solidFill>
                <a:effectLst/>
                <a:latin typeface="+mn-lt"/>
                <a:ea typeface="+mn-ea"/>
                <a:cs typeface="+mn-cs"/>
              </a:rPr>
              <a:t>oklüzyonlarda</a:t>
            </a:r>
            <a:r>
              <a:rPr lang="tr-TR" sz="1200" b="0" i="0" kern="1200" dirty="0">
                <a:solidFill>
                  <a:schemeClr val="tx1"/>
                </a:solidFill>
                <a:effectLst/>
                <a:latin typeface="+mn-lt"/>
                <a:ea typeface="+mn-ea"/>
                <a:cs typeface="+mn-cs"/>
              </a:rPr>
              <a:t> olduğu gibi </a:t>
            </a:r>
            <a:r>
              <a:rPr lang="tr-TR" sz="1200" b="0" i="0" kern="1200" dirty="0" err="1">
                <a:solidFill>
                  <a:schemeClr val="tx1"/>
                </a:solidFill>
                <a:effectLst/>
                <a:latin typeface="+mn-lt"/>
                <a:ea typeface="+mn-ea"/>
                <a:cs typeface="+mn-cs"/>
              </a:rPr>
              <a:t>iskemi</a:t>
            </a:r>
            <a:r>
              <a:rPr lang="tr-TR" sz="1200" b="0" i="0" kern="1200" dirty="0">
                <a:solidFill>
                  <a:schemeClr val="tx1"/>
                </a:solidFill>
                <a:effectLst/>
                <a:latin typeface="+mn-lt"/>
                <a:ea typeface="+mn-ea"/>
                <a:cs typeface="+mn-cs"/>
              </a:rPr>
              <a:t> araştırması sonrası müdahale düşünülebileceği ifade edilmektedir. Ancak burada bir yanlış anlamanın da önüne geçmekte fayda vardır, önerilmeyen 48 saatten geç başvuran hastalara KAG yapılmaması değil, KAG sonrası </a:t>
            </a:r>
            <a:r>
              <a:rPr lang="tr-TR" sz="1200" b="0" i="0" kern="1200" dirty="0" err="1">
                <a:solidFill>
                  <a:schemeClr val="tx1"/>
                </a:solidFill>
                <a:effectLst/>
                <a:latin typeface="+mn-lt"/>
                <a:ea typeface="+mn-ea"/>
                <a:cs typeface="+mn-cs"/>
              </a:rPr>
              <a:t>infarktan</a:t>
            </a:r>
            <a:r>
              <a:rPr lang="tr-TR" sz="1200" b="0" i="0" kern="1200" dirty="0">
                <a:solidFill>
                  <a:schemeClr val="tx1"/>
                </a:solidFill>
                <a:effectLst/>
                <a:latin typeface="+mn-lt"/>
                <a:ea typeface="+mn-ea"/>
                <a:cs typeface="+mn-cs"/>
              </a:rPr>
              <a:t> sorumlu damarı total </a:t>
            </a:r>
            <a:r>
              <a:rPr lang="tr-TR" sz="1200" b="0" i="0" kern="1200" dirty="0" err="1">
                <a:solidFill>
                  <a:schemeClr val="tx1"/>
                </a:solidFill>
                <a:effectLst/>
                <a:latin typeface="+mn-lt"/>
                <a:ea typeface="+mn-ea"/>
                <a:cs typeface="+mn-cs"/>
              </a:rPr>
              <a:t>oklüde</a:t>
            </a:r>
            <a:r>
              <a:rPr lang="tr-TR" sz="1200" b="0" i="0" kern="1200" dirty="0">
                <a:solidFill>
                  <a:schemeClr val="tx1"/>
                </a:solidFill>
                <a:effectLst/>
                <a:latin typeface="+mn-lt"/>
                <a:ea typeface="+mn-ea"/>
                <a:cs typeface="+mn-cs"/>
              </a:rPr>
              <a:t> bulunan</a:t>
            </a:r>
            <a:r>
              <a:rPr lang="tr-TR" dirty="0"/>
              <a:t/>
            </a:r>
            <a:br>
              <a:rPr lang="tr-TR" dirty="0"/>
            </a:br>
            <a:r>
              <a:rPr lang="tr-TR" sz="1200" b="0" i="0" kern="1200" dirty="0">
                <a:solidFill>
                  <a:schemeClr val="tx1"/>
                </a:solidFill>
                <a:effectLst/>
                <a:latin typeface="+mn-lt"/>
                <a:ea typeface="+mn-ea"/>
                <a:cs typeface="+mn-cs"/>
              </a:rPr>
              <a:t>ve </a:t>
            </a:r>
            <a:r>
              <a:rPr lang="tr-TR" sz="1200" b="0" i="0" kern="1200" dirty="0" err="1">
                <a:solidFill>
                  <a:schemeClr val="tx1"/>
                </a:solidFill>
                <a:effectLst/>
                <a:latin typeface="+mn-lt"/>
                <a:ea typeface="+mn-ea"/>
                <a:cs typeface="+mn-cs"/>
              </a:rPr>
              <a:t>anjinası</a:t>
            </a:r>
            <a:r>
              <a:rPr lang="tr-TR" sz="1200" b="0" i="0" kern="1200" dirty="0">
                <a:solidFill>
                  <a:schemeClr val="tx1"/>
                </a:solidFill>
                <a:effectLst/>
                <a:latin typeface="+mn-lt"/>
                <a:ea typeface="+mn-ea"/>
                <a:cs typeface="+mn-cs"/>
              </a:rPr>
              <a:t> devam etmeyen hastaların damarının </a:t>
            </a:r>
            <a:r>
              <a:rPr lang="tr-TR" sz="1200" b="0" i="0" kern="1200" dirty="0" err="1">
                <a:solidFill>
                  <a:schemeClr val="tx1"/>
                </a:solidFill>
                <a:effectLst/>
                <a:latin typeface="+mn-lt"/>
                <a:ea typeface="+mn-ea"/>
                <a:cs typeface="+mn-cs"/>
              </a:rPr>
              <a:t>iskemi</a:t>
            </a:r>
            <a:r>
              <a:rPr lang="tr-TR" sz="1200" b="0" i="0" kern="1200" dirty="0">
                <a:solidFill>
                  <a:schemeClr val="tx1"/>
                </a:solidFill>
                <a:effectLst/>
                <a:latin typeface="+mn-lt"/>
                <a:ea typeface="+mn-ea"/>
                <a:cs typeface="+mn-cs"/>
              </a:rPr>
              <a:t> araştırmaksızın rutin açılmasıdır.</a:t>
            </a:r>
            <a:endParaRPr lang="tr-TR" dirty="0"/>
          </a:p>
        </p:txBody>
      </p:sp>
      <p:sp>
        <p:nvSpPr>
          <p:cNvPr id="4" name="Slayt Numarası Yer Tutucusu 3"/>
          <p:cNvSpPr>
            <a:spLocks noGrp="1"/>
          </p:cNvSpPr>
          <p:nvPr>
            <p:ph type="sldNum" sz="quarter" idx="10"/>
          </p:nvPr>
        </p:nvSpPr>
        <p:spPr/>
        <p:txBody>
          <a:bodyPr/>
          <a:lstStyle/>
          <a:p>
            <a:fld id="{BF60652C-BFCF-4D2D-B814-907C33E4EB9D}" type="slidenum">
              <a:rPr lang="tr-TR" smtClean="0"/>
              <a:t>43</a:t>
            </a:fld>
            <a:endParaRPr lang="tr-TR"/>
          </a:p>
        </p:txBody>
      </p:sp>
    </p:spTree>
    <p:extLst>
      <p:ext uri="{BB962C8B-B14F-4D97-AF65-F5344CB8AC3E}">
        <p14:creationId xmlns:p14="http://schemas.microsoft.com/office/powerpoint/2010/main" val="319313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effectLst/>
                <a:latin typeface="Calibri" panose="020F0502020204030204" pitchFamily="34" charset="0"/>
                <a:ea typeface="Calibri" panose="020F0502020204030204" pitchFamily="34" charset="0"/>
                <a:cs typeface="Times New Roman" panose="02020603050405020304" pitchFamily="18" charset="0"/>
              </a:rPr>
              <a:t>Türkiye genelinde </a:t>
            </a:r>
            <a:r>
              <a:rPr lang="tr-TR" dirty="0" err="1">
                <a:effectLst/>
                <a:latin typeface="Calibri" panose="020F0502020204030204" pitchFamily="34" charset="0"/>
                <a:ea typeface="Calibri" panose="020F0502020204030204" pitchFamily="34" charset="0"/>
                <a:cs typeface="Times New Roman" panose="02020603050405020304" pitchFamily="18" charset="0"/>
              </a:rPr>
              <a:t>AKS’ye</a:t>
            </a:r>
            <a:r>
              <a:rPr lang="tr-TR" dirty="0">
                <a:effectLst/>
                <a:latin typeface="Calibri" panose="020F0502020204030204" pitchFamily="34" charset="0"/>
                <a:ea typeface="Calibri" panose="020F0502020204030204" pitchFamily="34" charset="0"/>
                <a:cs typeface="Times New Roman" panose="02020603050405020304" pitchFamily="18" charset="0"/>
              </a:rPr>
              <a:t> ilişkin oldukça sınırlı veri mevcuttur. </a:t>
            </a:r>
          </a:p>
          <a:p>
            <a:r>
              <a:rPr lang="tr-TR" dirty="0">
                <a:effectLst/>
                <a:latin typeface="Calibri" panose="020F0502020204030204" pitchFamily="34" charset="0"/>
                <a:ea typeface="Calibri" panose="020F0502020204030204" pitchFamily="34" charset="0"/>
                <a:cs typeface="Times New Roman" panose="02020603050405020304" pitchFamily="18" charset="0"/>
              </a:rPr>
              <a:t>2000’li yılların başında yapılan 52 merkezde 3358 me hastasını kapsayan </a:t>
            </a:r>
            <a:r>
              <a:rPr lang="tr-TR" i="0" dirty="0"/>
              <a:t>Türkiye Akut </a:t>
            </a:r>
            <a:r>
              <a:rPr lang="tr-TR" i="0" dirty="0" err="1"/>
              <a:t>Miyokard</a:t>
            </a:r>
            <a:r>
              <a:rPr lang="tr-TR" i="0" dirty="0"/>
              <a:t> </a:t>
            </a:r>
            <a:r>
              <a:rPr lang="tr-TR" i="0" dirty="0" err="1"/>
              <a:t>İnfarktüsü</a:t>
            </a:r>
            <a:r>
              <a:rPr lang="tr-TR" i="0" dirty="0"/>
              <a:t> Araştırması (</a:t>
            </a:r>
            <a:r>
              <a:rPr lang="tr-TR" dirty="0">
                <a:ea typeface="Calibri" panose="020F0502020204030204" pitchFamily="34" charset="0"/>
                <a:cs typeface="Times New Roman" panose="02020603050405020304" pitchFamily="18" charset="0"/>
              </a:rPr>
              <a:t>TÜMAR) </a:t>
            </a:r>
            <a:r>
              <a:rPr lang="tr-TR" dirty="0">
                <a:effectLst/>
                <a:latin typeface="Calibri" panose="020F0502020204030204" pitchFamily="34" charset="0"/>
                <a:ea typeface="Calibri" panose="020F0502020204030204" pitchFamily="34" charset="0"/>
                <a:cs typeface="Times New Roman" panose="02020603050405020304" pitchFamily="18" charset="0"/>
              </a:rPr>
              <a:t>verilerine göre ülkemizde MI tanısıyla yılda toplam 220.000 yatış olmaktadır. Bunların 100.000’i </a:t>
            </a:r>
            <a:r>
              <a:rPr lang="tr-TR" dirty="0" err="1">
                <a:effectLst/>
                <a:latin typeface="Calibri" panose="020F0502020204030204" pitchFamily="34" charset="0"/>
                <a:ea typeface="Calibri" panose="020F0502020204030204" pitchFamily="34" charset="0"/>
                <a:cs typeface="Times New Roman" panose="02020603050405020304" pitchFamily="18" charset="0"/>
              </a:rPr>
              <a:t>STEMI’dir</a:t>
            </a:r>
            <a:r>
              <a:rPr lang="tr-TR" dirty="0">
                <a:effectLst/>
                <a:latin typeface="Calibri" panose="020F0502020204030204" pitchFamily="34" charset="0"/>
                <a:ea typeface="Calibri" panose="020F0502020204030204" pitchFamily="34" charset="0"/>
                <a:cs typeface="Times New Roman" panose="02020603050405020304" pitchFamily="18" charset="0"/>
              </a:rPr>
              <a:t>.</a:t>
            </a:r>
          </a:p>
          <a:p>
            <a:r>
              <a:rPr lang="tr-TR" dirty="0" err="1">
                <a:effectLst/>
                <a:latin typeface="Calibri" panose="020F0502020204030204" pitchFamily="34" charset="0"/>
                <a:ea typeface="Calibri" panose="020F0502020204030204" pitchFamily="34" charset="0"/>
                <a:cs typeface="Times New Roman" panose="02020603050405020304" pitchFamily="18" charset="0"/>
              </a:rPr>
              <a:t>Hastaneiçi</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mortalite</a:t>
            </a:r>
            <a:r>
              <a:rPr lang="tr-TR" dirty="0">
                <a:effectLst/>
                <a:latin typeface="Calibri" panose="020F0502020204030204" pitchFamily="34" charset="0"/>
                <a:ea typeface="Calibri" panose="020F0502020204030204" pitchFamily="34" charset="0"/>
                <a:cs typeface="Times New Roman" panose="02020603050405020304" pitchFamily="18" charset="0"/>
              </a:rPr>
              <a:t> tüm </a:t>
            </a:r>
            <a:r>
              <a:rPr lang="tr-TR" dirty="0" err="1">
                <a:effectLst/>
                <a:latin typeface="Calibri" panose="020F0502020204030204" pitchFamily="34" charset="0"/>
                <a:ea typeface="Calibri" panose="020F0502020204030204" pitchFamily="34" charset="0"/>
                <a:cs typeface="Times New Roman" panose="02020603050405020304" pitchFamily="18" charset="0"/>
              </a:rPr>
              <a:t>MI’ler</a:t>
            </a:r>
            <a:r>
              <a:rPr lang="tr-TR" dirty="0">
                <a:effectLst/>
                <a:latin typeface="Calibri" panose="020F0502020204030204" pitchFamily="34" charset="0"/>
                <a:ea typeface="Calibri" panose="020F0502020204030204" pitchFamily="34" charset="0"/>
                <a:cs typeface="Times New Roman" panose="02020603050405020304" pitchFamily="18" charset="0"/>
              </a:rPr>
              <a:t> için %14, </a:t>
            </a:r>
            <a:r>
              <a:rPr lang="tr-TR" dirty="0" err="1">
                <a:effectLst/>
                <a:latin typeface="Calibri" panose="020F0502020204030204" pitchFamily="34" charset="0"/>
                <a:ea typeface="Calibri" panose="020F0502020204030204" pitchFamily="34" charset="0"/>
                <a:cs typeface="Times New Roman" panose="02020603050405020304" pitchFamily="18" charset="0"/>
              </a:rPr>
              <a:t>STEMI’de</a:t>
            </a:r>
            <a:r>
              <a:rPr lang="tr-TR" dirty="0">
                <a:effectLst/>
                <a:latin typeface="Calibri" panose="020F0502020204030204" pitchFamily="34" charset="0"/>
                <a:ea typeface="Calibri" panose="020F0502020204030204" pitchFamily="34" charset="0"/>
                <a:cs typeface="Times New Roman" panose="02020603050405020304" pitchFamily="18" charset="0"/>
              </a:rPr>
              <a:t> %11 </a:t>
            </a:r>
            <a:r>
              <a:rPr lang="tr-TR" dirty="0" err="1">
                <a:effectLst/>
                <a:latin typeface="Calibri" panose="020F0502020204030204" pitchFamily="34" charset="0"/>
                <a:ea typeface="Calibri" panose="020F0502020204030204" pitchFamily="34" charset="0"/>
                <a:cs typeface="Times New Roman" panose="02020603050405020304" pitchFamily="18" charset="0"/>
              </a:rPr>
              <a:t>dir</a:t>
            </a:r>
            <a:endParaRPr lang="tr-TR" sz="1800" dirty="0"/>
          </a:p>
          <a:p>
            <a:endParaRPr lang="tr-TR" dirty="0"/>
          </a:p>
        </p:txBody>
      </p:sp>
      <p:sp>
        <p:nvSpPr>
          <p:cNvPr id="4" name="Slayt Numarası Yer Tutucusu 3"/>
          <p:cNvSpPr>
            <a:spLocks noGrp="1"/>
          </p:cNvSpPr>
          <p:nvPr>
            <p:ph type="sldNum" sz="quarter" idx="5"/>
          </p:nvPr>
        </p:nvSpPr>
        <p:spPr/>
        <p:txBody>
          <a:bodyPr/>
          <a:lstStyle/>
          <a:p>
            <a:fld id="{BF60652C-BFCF-4D2D-B814-907C33E4EB9D}" type="slidenum">
              <a:rPr lang="tr-TR" smtClean="0"/>
              <a:t>10</a:t>
            </a:fld>
            <a:endParaRPr lang="tr-TR"/>
          </a:p>
        </p:txBody>
      </p:sp>
    </p:spTree>
    <p:extLst>
      <p:ext uri="{BB962C8B-B14F-4D97-AF65-F5344CB8AC3E}">
        <p14:creationId xmlns:p14="http://schemas.microsoft.com/office/powerpoint/2010/main" val="2904874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a:solidFill>
                  <a:schemeClr val="tx1"/>
                </a:solidFill>
                <a:effectLst/>
                <a:latin typeface="+mn-lt"/>
                <a:ea typeface="+mn-ea"/>
                <a:cs typeface="+mn-cs"/>
              </a:rPr>
              <a:t>kardiyak rehabilitasyona yeni kılavuzda daha fazla önem verilmesi ve komplikasyonsuz hastalarda erken taburculuğun özendirilmesidir.</a:t>
            </a:r>
            <a:br>
              <a:rPr lang="tr-TR" sz="1200" b="0" i="0" kern="1200" dirty="0">
                <a:solidFill>
                  <a:schemeClr val="tx1"/>
                </a:solidFill>
                <a:effectLst/>
                <a:latin typeface="+mn-lt"/>
                <a:ea typeface="+mn-ea"/>
                <a:cs typeface="+mn-cs"/>
              </a:rPr>
            </a:br>
            <a:r>
              <a:rPr lang="tr-TR" sz="1200" b="0" i="0" kern="1200" dirty="0">
                <a:solidFill>
                  <a:schemeClr val="tx1"/>
                </a:solidFill>
                <a:effectLst/>
                <a:latin typeface="+mn-lt"/>
                <a:ea typeface="+mn-ea"/>
                <a:cs typeface="+mn-cs"/>
              </a:rPr>
              <a:t>Erken taburculuk için uygun hasta PAMI-2 kriterleri ile tanımlanmıştır:</a:t>
            </a:r>
          </a:p>
          <a:p>
            <a:r>
              <a:rPr lang="tr-TR" sz="1200" b="0" i="0" kern="1200" dirty="0">
                <a:solidFill>
                  <a:schemeClr val="tx1"/>
                </a:solidFill>
                <a:effectLst/>
                <a:latin typeface="+mn-lt"/>
                <a:ea typeface="+mn-ea"/>
                <a:cs typeface="+mn-cs"/>
              </a:rPr>
              <a:t>70 yaş altında, sol </a:t>
            </a:r>
            <a:r>
              <a:rPr lang="tr-TR" sz="1200" b="0" i="0" kern="1200" dirty="0" err="1">
                <a:solidFill>
                  <a:schemeClr val="tx1"/>
                </a:solidFill>
                <a:effectLst/>
                <a:latin typeface="+mn-lt"/>
                <a:ea typeface="+mn-ea"/>
                <a:cs typeface="+mn-cs"/>
              </a:rPr>
              <a:t>ventrikül</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ejeksiyon</a:t>
            </a:r>
            <a:r>
              <a:rPr lang="tr-TR" sz="1200" b="0" i="0" kern="1200" dirty="0">
                <a:solidFill>
                  <a:schemeClr val="tx1"/>
                </a:solidFill>
                <a:effectLst/>
                <a:latin typeface="+mn-lt"/>
                <a:ea typeface="+mn-ea"/>
                <a:cs typeface="+mn-cs"/>
              </a:rPr>
              <a:t> fraksiyonu %45’in üzerinde olan, başarılı PKG</a:t>
            </a:r>
            <a:br>
              <a:rPr lang="tr-TR" sz="1200" b="0" i="0" kern="1200" dirty="0">
                <a:solidFill>
                  <a:schemeClr val="tx1"/>
                </a:solidFill>
                <a:effectLst/>
                <a:latin typeface="+mn-lt"/>
                <a:ea typeface="+mn-ea"/>
                <a:cs typeface="+mn-cs"/>
              </a:rPr>
            </a:br>
            <a:r>
              <a:rPr lang="tr-TR" sz="1200" b="0" i="0" kern="1200" dirty="0">
                <a:solidFill>
                  <a:schemeClr val="tx1"/>
                </a:solidFill>
                <a:effectLst/>
                <a:latin typeface="+mn-lt"/>
                <a:ea typeface="+mn-ea"/>
                <a:cs typeface="+mn-cs"/>
              </a:rPr>
              <a:t>yapılmış, aritmi sorunu olmayan tek veya iki damar hastasının 2–3 gün sonra taburcu edilebileceği vurgulanmaktadır.</a:t>
            </a:r>
          </a:p>
          <a:p>
            <a:endParaRPr lang="tr-TR" dirty="0"/>
          </a:p>
        </p:txBody>
      </p:sp>
      <p:sp>
        <p:nvSpPr>
          <p:cNvPr id="4" name="Slayt Numarası Yer Tutucusu 3"/>
          <p:cNvSpPr>
            <a:spLocks noGrp="1"/>
          </p:cNvSpPr>
          <p:nvPr>
            <p:ph type="sldNum" sz="quarter" idx="10"/>
          </p:nvPr>
        </p:nvSpPr>
        <p:spPr/>
        <p:txBody>
          <a:bodyPr/>
          <a:lstStyle/>
          <a:p>
            <a:fld id="{BF60652C-BFCF-4D2D-B814-907C33E4EB9D}" type="slidenum">
              <a:rPr lang="tr-TR" smtClean="0"/>
              <a:t>46</a:t>
            </a:fld>
            <a:endParaRPr lang="tr-TR"/>
          </a:p>
        </p:txBody>
      </p:sp>
    </p:spTree>
    <p:extLst>
      <p:ext uri="{BB962C8B-B14F-4D97-AF65-F5344CB8AC3E}">
        <p14:creationId xmlns:p14="http://schemas.microsoft.com/office/powerpoint/2010/main" val="365539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a:solidFill>
                  <a:schemeClr val="tx1"/>
                </a:solidFill>
                <a:effectLst/>
                <a:latin typeface="+mn-lt"/>
                <a:ea typeface="+mn-ea"/>
                <a:cs typeface="+mn-cs"/>
              </a:rPr>
              <a:t>Uzun dönem ilaç tedavisinde aspirin, P2Y12 inhibitörleri, </a:t>
            </a:r>
            <a:r>
              <a:rPr lang="tr-TR" sz="1200" b="0" i="0" kern="1200" dirty="0" err="1">
                <a:solidFill>
                  <a:schemeClr val="tx1"/>
                </a:solidFill>
                <a:effectLst/>
                <a:latin typeface="+mn-lt"/>
                <a:ea typeface="+mn-ea"/>
                <a:cs typeface="+mn-cs"/>
              </a:rPr>
              <a:t>statinler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anjiyotensin</a:t>
            </a:r>
            <a:r>
              <a:rPr lang="tr-TR" sz="1200" b="0" i="0" kern="1200" dirty="0">
                <a:solidFill>
                  <a:schemeClr val="tx1"/>
                </a:solidFill>
                <a:effectLst/>
                <a:latin typeface="+mn-lt"/>
                <a:ea typeface="+mn-ea"/>
                <a:cs typeface="+mn-cs"/>
              </a:rPr>
              <a:t> dönüştürücü enzim (ACE) inhibitörleri, </a:t>
            </a:r>
            <a:r>
              <a:rPr lang="tr-TR" sz="1200" b="0" i="0" kern="1200" dirty="0" err="1">
                <a:solidFill>
                  <a:schemeClr val="tx1"/>
                </a:solidFill>
                <a:effectLst/>
                <a:latin typeface="+mn-lt"/>
                <a:ea typeface="+mn-ea"/>
                <a:cs typeface="+mn-cs"/>
              </a:rPr>
              <a:t>anjiyotensin</a:t>
            </a:r>
            <a:r>
              <a:rPr lang="tr-TR" sz="1200" b="0" i="0" kern="1200" dirty="0">
                <a:solidFill>
                  <a:schemeClr val="tx1"/>
                </a:solidFill>
                <a:effectLst/>
                <a:latin typeface="+mn-lt"/>
                <a:ea typeface="+mn-ea"/>
                <a:cs typeface="+mn-cs"/>
              </a:rPr>
              <a:t> reseptör </a:t>
            </a:r>
            <a:r>
              <a:rPr lang="tr-TR" sz="1200" b="0" i="0" kern="1200" dirty="0" err="1">
                <a:solidFill>
                  <a:schemeClr val="tx1"/>
                </a:solidFill>
                <a:effectLst/>
                <a:latin typeface="+mn-lt"/>
                <a:ea typeface="+mn-ea"/>
                <a:cs typeface="+mn-cs"/>
              </a:rPr>
              <a:t>blokörleri</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betablokörler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minerokortikoid</a:t>
            </a:r>
            <a:r>
              <a:rPr lang="tr-TR" sz="1200" b="0" i="0" kern="1200">
                <a:solidFill>
                  <a:schemeClr val="tx1"/>
                </a:solidFill>
                <a:effectLst/>
                <a:latin typeface="+mn-lt"/>
                <a:ea typeface="+mn-ea"/>
                <a:cs typeface="+mn-cs"/>
              </a:rPr>
              <a:t> reseptör antagonistlerinin kullanımına ilişkin önerilerde belirgin farklılık dikkat çekmemekle birlikte lipit düşürücü tedavi üzerinde daha ayrıntılı durulmaktadır. </a:t>
            </a:r>
            <a:endParaRPr lang="tr-TR"/>
          </a:p>
        </p:txBody>
      </p:sp>
      <p:sp>
        <p:nvSpPr>
          <p:cNvPr id="4" name="Slayt Numarası Yer Tutucusu 3"/>
          <p:cNvSpPr>
            <a:spLocks noGrp="1"/>
          </p:cNvSpPr>
          <p:nvPr>
            <p:ph type="sldNum" sz="quarter" idx="10"/>
          </p:nvPr>
        </p:nvSpPr>
        <p:spPr/>
        <p:txBody>
          <a:bodyPr/>
          <a:lstStyle/>
          <a:p>
            <a:fld id="{BF60652C-BFCF-4D2D-B814-907C33E4EB9D}" type="slidenum">
              <a:rPr lang="tr-TR" smtClean="0"/>
              <a:t>47</a:t>
            </a:fld>
            <a:endParaRPr lang="tr-TR"/>
          </a:p>
        </p:txBody>
      </p:sp>
    </p:spTree>
    <p:extLst>
      <p:ext uri="{BB962C8B-B14F-4D97-AF65-F5344CB8AC3E}">
        <p14:creationId xmlns:p14="http://schemas.microsoft.com/office/powerpoint/2010/main" val="66782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dirty="0" err="1">
                <a:solidFill>
                  <a:srgbClr val="000000"/>
                </a:solidFill>
                <a:effectLst/>
                <a:latin typeface="Arial" panose="020B0604020202020204" pitchFamily="34" charset="0"/>
              </a:rPr>
              <a:t>Stemı'de</a:t>
            </a:r>
            <a:r>
              <a:rPr lang="tr-TR" b="0" i="0" dirty="0">
                <a:solidFill>
                  <a:srgbClr val="000000"/>
                </a:solidFill>
                <a:effectLst/>
                <a:latin typeface="Arial" panose="020B0604020202020204" pitchFamily="34" charset="0"/>
              </a:rPr>
              <a:t> nitratların rutin kullanımının bir yararı yoktu. </a:t>
            </a:r>
            <a:r>
              <a:rPr lang="tr-TR" b="0" i="0" dirty="0" err="1">
                <a:solidFill>
                  <a:srgbClr val="000000"/>
                </a:solidFill>
                <a:effectLst/>
                <a:latin typeface="Arial" panose="020B0604020202020204" pitchFamily="34" charset="0"/>
              </a:rPr>
              <a:t>plaseboya</a:t>
            </a:r>
            <a:r>
              <a:rPr lang="tr-TR" b="0" i="0" dirty="0">
                <a:solidFill>
                  <a:srgbClr val="000000"/>
                </a:solidFill>
                <a:effectLst/>
                <a:latin typeface="Arial" panose="020B0604020202020204" pitchFamily="34" charset="0"/>
              </a:rPr>
              <a:t> karşı </a:t>
            </a:r>
            <a:r>
              <a:rPr lang="tr-TR" b="0" i="0" dirty="0" err="1">
                <a:solidFill>
                  <a:srgbClr val="000000"/>
                </a:solidFill>
                <a:effectLst/>
                <a:latin typeface="Arial" panose="020B0604020202020204" pitchFamily="34" charset="0"/>
              </a:rPr>
              <a:t>randomize</a:t>
            </a:r>
            <a:r>
              <a:rPr lang="tr-TR" b="0" i="0" dirty="0">
                <a:solidFill>
                  <a:srgbClr val="000000"/>
                </a:solidFill>
                <a:effectLst/>
                <a:latin typeface="Arial" panose="020B0604020202020204" pitchFamily="34" charset="0"/>
              </a:rPr>
              <a:t> kontrollü çalışma</a:t>
            </a:r>
            <a:endParaRPr lang="tr-TR" dirty="0"/>
          </a:p>
        </p:txBody>
      </p:sp>
      <p:sp>
        <p:nvSpPr>
          <p:cNvPr id="4" name="Slayt Numarası Yer Tutucusu 3"/>
          <p:cNvSpPr>
            <a:spLocks noGrp="1"/>
          </p:cNvSpPr>
          <p:nvPr>
            <p:ph type="sldNum" sz="quarter" idx="5"/>
          </p:nvPr>
        </p:nvSpPr>
        <p:spPr/>
        <p:txBody>
          <a:bodyPr/>
          <a:lstStyle/>
          <a:p>
            <a:fld id="{BF60652C-BFCF-4D2D-B814-907C33E4EB9D}" type="slidenum">
              <a:rPr lang="tr-TR" smtClean="0"/>
              <a:t>48</a:t>
            </a:fld>
            <a:endParaRPr lang="tr-TR"/>
          </a:p>
        </p:txBody>
      </p:sp>
    </p:spTree>
    <p:extLst>
      <p:ext uri="{BB962C8B-B14F-4D97-AF65-F5344CB8AC3E}">
        <p14:creationId xmlns:p14="http://schemas.microsoft.com/office/powerpoint/2010/main" val="3758210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olduğunda kilo kaybı </a:t>
            </a:r>
            <a:r>
              <a:rPr lang="tr-TR" dirty="0" err="1"/>
              <a:t>obezite</a:t>
            </a:r>
            <a:r>
              <a:rPr lang="tr-TR" dirty="0"/>
              <a:t> ile ilişkili pek çok risk faktörünü düzelttiğinden, kilo verilmesini önerilmektedir. Ancak, kilo vermenin kendisinin </a:t>
            </a:r>
            <a:r>
              <a:rPr lang="tr-TR" dirty="0" err="1"/>
              <a:t>mortaliteyi</a:t>
            </a:r>
            <a:r>
              <a:rPr lang="tr-TR" dirty="0"/>
              <a:t> azalttığı gösterilmemiştir.</a:t>
            </a:r>
          </a:p>
        </p:txBody>
      </p:sp>
      <p:sp>
        <p:nvSpPr>
          <p:cNvPr id="4" name="Slayt Numarası Yer Tutucusu 3"/>
          <p:cNvSpPr>
            <a:spLocks noGrp="1"/>
          </p:cNvSpPr>
          <p:nvPr>
            <p:ph type="sldNum" sz="quarter" idx="5"/>
          </p:nvPr>
        </p:nvSpPr>
        <p:spPr/>
        <p:txBody>
          <a:bodyPr/>
          <a:lstStyle/>
          <a:p>
            <a:fld id="{BF60652C-BFCF-4D2D-B814-907C33E4EB9D}" type="slidenum">
              <a:rPr lang="tr-TR" smtClean="0"/>
              <a:t>51</a:t>
            </a:fld>
            <a:endParaRPr lang="tr-TR"/>
          </a:p>
        </p:txBody>
      </p:sp>
    </p:spTree>
    <p:extLst>
      <p:ext uri="{BB962C8B-B14F-4D97-AF65-F5344CB8AC3E}">
        <p14:creationId xmlns:p14="http://schemas.microsoft.com/office/powerpoint/2010/main" val="4284488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Dört mekanizmanın kardiyak olay oranının azalmasında önemli aracılar olduğu düşünülmektedir:</a:t>
            </a:r>
          </a:p>
        </p:txBody>
      </p:sp>
      <p:sp>
        <p:nvSpPr>
          <p:cNvPr id="4" name="Slayt Numarası Yer Tutucusu 3"/>
          <p:cNvSpPr>
            <a:spLocks noGrp="1"/>
          </p:cNvSpPr>
          <p:nvPr>
            <p:ph type="sldNum" sz="quarter" idx="5"/>
          </p:nvPr>
        </p:nvSpPr>
        <p:spPr/>
        <p:txBody>
          <a:bodyPr/>
          <a:lstStyle/>
          <a:p>
            <a:fld id="{BF60652C-BFCF-4D2D-B814-907C33E4EB9D}" type="slidenum">
              <a:rPr lang="tr-TR" smtClean="0"/>
              <a:t>52</a:t>
            </a:fld>
            <a:endParaRPr lang="tr-TR"/>
          </a:p>
        </p:txBody>
      </p:sp>
    </p:spTree>
    <p:extLst>
      <p:ext uri="{BB962C8B-B14F-4D97-AF65-F5344CB8AC3E}">
        <p14:creationId xmlns:p14="http://schemas.microsoft.com/office/powerpoint/2010/main" val="3720447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dirty="0">
                <a:solidFill>
                  <a:srgbClr val="222222"/>
                </a:solidFill>
                <a:effectLst/>
                <a:latin typeface="Verdana" panose="020B0604030504040204" pitchFamily="34" charset="0"/>
              </a:rPr>
              <a:t>Bulgu ve belirtiler </a:t>
            </a:r>
            <a:r>
              <a:rPr lang="tr-TR" b="0" i="0" dirty="0" err="1">
                <a:solidFill>
                  <a:srgbClr val="222222"/>
                </a:solidFill>
                <a:effectLst/>
                <a:latin typeface="Verdana" panose="020B0604030504040204" pitchFamily="34" charset="0"/>
              </a:rPr>
              <a:t>stable</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angina</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pectorise</a:t>
            </a:r>
            <a:r>
              <a:rPr lang="tr-TR" b="0" i="0" dirty="0">
                <a:solidFill>
                  <a:srgbClr val="222222"/>
                </a:solidFill>
                <a:effectLst/>
                <a:latin typeface="Verdana" panose="020B0604030504040204" pitchFamily="34" charset="0"/>
              </a:rPr>
              <a:t> göre çok daha kararsız ve ciddidir. Ağrının şiddeti daha fazla ve karakteri daha farklıdır. Göğüs ağrısı 20 ile 30 </a:t>
            </a:r>
            <a:r>
              <a:rPr lang="tr-TR" b="0" i="0" dirty="0" err="1">
                <a:solidFill>
                  <a:srgbClr val="222222"/>
                </a:solidFill>
                <a:effectLst/>
                <a:latin typeface="Verdana" panose="020B0604030504040204" pitchFamily="34" charset="0"/>
              </a:rPr>
              <a:t>dk</a:t>
            </a:r>
            <a:r>
              <a:rPr lang="tr-TR" b="0" i="0" dirty="0">
                <a:solidFill>
                  <a:srgbClr val="222222"/>
                </a:solidFill>
                <a:effectLst/>
                <a:latin typeface="Verdana" panose="020B0604030504040204" pitchFamily="34" charset="0"/>
              </a:rPr>
              <a:t> arasında sürer. </a:t>
            </a:r>
            <a:r>
              <a:rPr lang="tr-TR" b="0" i="0" dirty="0" err="1">
                <a:solidFill>
                  <a:srgbClr val="222222"/>
                </a:solidFill>
                <a:effectLst/>
                <a:latin typeface="Verdana" panose="020B0604030504040204" pitchFamily="34" charset="0"/>
              </a:rPr>
              <a:t>Sublingual</a:t>
            </a:r>
            <a:r>
              <a:rPr lang="tr-TR" b="0" i="0" dirty="0">
                <a:solidFill>
                  <a:srgbClr val="222222"/>
                </a:solidFill>
                <a:effectLst/>
                <a:latin typeface="Verdana" panose="020B0604030504040204" pitchFamily="34" charset="0"/>
              </a:rPr>
              <a:t> nitratlara cevap yoktur; ancak yine de nitrogliserin verildiğinde ağrı azalabilir, bu durum yanıltıcı olabileceği için nitrata cevabın tek başına tanısal bir kriter olarak kullanılması önerilmez. Tabloya EKG değişiklikleri de eşlik edebilir. ST </a:t>
            </a:r>
            <a:r>
              <a:rPr lang="tr-TR" b="0" i="0" dirty="0" err="1">
                <a:solidFill>
                  <a:srgbClr val="222222"/>
                </a:solidFill>
                <a:effectLst/>
                <a:latin typeface="Verdana" panose="020B0604030504040204" pitchFamily="34" charset="0"/>
              </a:rPr>
              <a:t>segment</a:t>
            </a:r>
            <a:r>
              <a:rPr lang="tr-TR" b="0" i="0" dirty="0">
                <a:solidFill>
                  <a:srgbClr val="222222"/>
                </a:solidFill>
                <a:effectLst/>
                <a:latin typeface="Verdana" panose="020B0604030504040204" pitchFamily="34" charset="0"/>
              </a:rPr>
              <a:t> depresyonu veya T </a:t>
            </a:r>
            <a:r>
              <a:rPr lang="tr-TR" b="0" i="0" dirty="0" err="1">
                <a:solidFill>
                  <a:srgbClr val="222222"/>
                </a:solidFill>
                <a:effectLst/>
                <a:latin typeface="Verdana" panose="020B0604030504040204" pitchFamily="34" charset="0"/>
              </a:rPr>
              <a:t>inversiyonu</a:t>
            </a:r>
            <a:r>
              <a:rPr lang="tr-TR" b="0" i="0" dirty="0">
                <a:solidFill>
                  <a:srgbClr val="222222"/>
                </a:solidFill>
                <a:effectLst/>
                <a:latin typeface="Verdana" panose="020B0604030504040204" pitchFamily="34" charset="0"/>
              </a:rPr>
              <a:t> görülebilir. Laboratuvar bulgularında </a:t>
            </a:r>
            <a:r>
              <a:rPr lang="tr-TR" b="0" i="0" dirty="0" err="1">
                <a:solidFill>
                  <a:srgbClr val="222222"/>
                </a:solidFill>
                <a:effectLst/>
                <a:latin typeface="Verdana" panose="020B0604030504040204" pitchFamily="34" charset="0"/>
              </a:rPr>
              <a:t>troponin</a:t>
            </a:r>
            <a:r>
              <a:rPr lang="tr-TR" b="0" i="0" dirty="0">
                <a:solidFill>
                  <a:srgbClr val="222222"/>
                </a:solidFill>
                <a:effectLst/>
                <a:latin typeface="Verdana" panose="020B0604030504040204" pitchFamily="34" charset="0"/>
              </a:rPr>
              <a:t> seviyeleri artmış görülür. Koroner damarlarda tam tıkanıklık durumu yoktur; ancak her atakta </a:t>
            </a:r>
            <a:r>
              <a:rPr lang="tr-TR" b="0" i="0" dirty="0" err="1">
                <a:solidFill>
                  <a:srgbClr val="222222"/>
                </a:solidFill>
                <a:effectLst/>
                <a:latin typeface="Verdana" panose="020B0604030504040204" pitchFamily="34" charset="0"/>
              </a:rPr>
              <a:t>miyokardda</a:t>
            </a:r>
            <a:r>
              <a:rPr lang="tr-TR" b="0" i="0" dirty="0">
                <a:solidFill>
                  <a:srgbClr val="222222"/>
                </a:solidFill>
                <a:effectLst/>
                <a:latin typeface="Verdana" panose="020B0604030504040204" pitchFamily="34" charset="0"/>
              </a:rPr>
              <a:t> hasar meydana gelir ve bu da </a:t>
            </a:r>
            <a:r>
              <a:rPr lang="tr-TR" b="0" i="0" dirty="0" err="1">
                <a:solidFill>
                  <a:srgbClr val="222222"/>
                </a:solidFill>
                <a:effectLst/>
                <a:latin typeface="Verdana" panose="020B0604030504040204" pitchFamily="34" charset="0"/>
              </a:rPr>
              <a:t>troponin</a:t>
            </a:r>
            <a:r>
              <a:rPr lang="tr-TR" b="0" i="0" dirty="0">
                <a:solidFill>
                  <a:srgbClr val="222222"/>
                </a:solidFill>
                <a:effectLst/>
                <a:latin typeface="Verdana" panose="020B0604030504040204" pitchFamily="34" charset="0"/>
              </a:rPr>
              <a:t> seviyelerini arttırır. </a:t>
            </a:r>
            <a:r>
              <a:rPr lang="tr-TR" b="0" i="0" dirty="0" err="1">
                <a:solidFill>
                  <a:srgbClr val="222222"/>
                </a:solidFill>
                <a:effectLst/>
                <a:latin typeface="Verdana" panose="020B0604030504040204" pitchFamily="34" charset="0"/>
              </a:rPr>
              <a:t>Troponinde</a:t>
            </a:r>
            <a:r>
              <a:rPr lang="tr-TR" b="0" i="0" dirty="0">
                <a:solidFill>
                  <a:srgbClr val="222222"/>
                </a:solidFill>
                <a:effectLst/>
                <a:latin typeface="Verdana" panose="020B0604030504040204" pitchFamily="34" charset="0"/>
              </a:rPr>
              <a:t>  artış olduğunda NSTEMI adını alır. Bu yüzden tedavi rejimleri USAP ve NSTEMI için aynıdır. </a:t>
            </a:r>
            <a:r>
              <a:rPr lang="tr-TR" b="0" i="0" dirty="0" err="1">
                <a:solidFill>
                  <a:srgbClr val="222222"/>
                </a:solidFill>
                <a:effectLst/>
                <a:latin typeface="Verdana" panose="020B0604030504040204" pitchFamily="34" charset="0"/>
              </a:rPr>
              <a:t>USAP’lı</a:t>
            </a:r>
            <a:r>
              <a:rPr lang="tr-TR" b="0" i="0" dirty="0">
                <a:solidFill>
                  <a:srgbClr val="222222"/>
                </a:solidFill>
                <a:effectLst/>
                <a:latin typeface="Verdana" panose="020B0604030504040204" pitchFamily="34" charset="0"/>
              </a:rPr>
              <a:t> hastaya </a:t>
            </a:r>
            <a:r>
              <a:rPr lang="tr-TR" b="0" i="0" dirty="0" err="1">
                <a:solidFill>
                  <a:srgbClr val="222222"/>
                </a:solidFill>
                <a:effectLst/>
                <a:latin typeface="Verdana" panose="020B0604030504040204" pitchFamily="34" charset="0"/>
              </a:rPr>
              <a:t>miyokard</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infarktüsü</a:t>
            </a:r>
            <a:r>
              <a:rPr lang="tr-TR" b="0" i="0" dirty="0">
                <a:solidFill>
                  <a:srgbClr val="222222"/>
                </a:solidFill>
                <a:effectLst/>
                <a:latin typeface="Verdana" panose="020B0604030504040204" pitchFamily="34" charset="0"/>
              </a:rPr>
              <a:t> geçiriyormuş gibi yaklaşılmalı ve hastanın mutlaka </a:t>
            </a:r>
            <a:r>
              <a:rPr lang="tr-TR" b="0" i="0" dirty="0" err="1">
                <a:solidFill>
                  <a:srgbClr val="222222"/>
                </a:solidFill>
                <a:effectLst/>
                <a:latin typeface="Verdana" panose="020B0604030504040204" pitchFamily="34" charset="0"/>
              </a:rPr>
              <a:t>perkütan</a:t>
            </a:r>
            <a:r>
              <a:rPr lang="tr-TR" b="0" i="0" dirty="0">
                <a:solidFill>
                  <a:srgbClr val="222222"/>
                </a:solidFill>
                <a:effectLst/>
                <a:latin typeface="Verdana" panose="020B0604030504040204" pitchFamily="34" charset="0"/>
              </a:rPr>
              <a:t> girişim yapılabilecek hastaneye nakli sağlanmalıdır.</a:t>
            </a:r>
            <a:endParaRPr lang="tr-TR" dirty="0"/>
          </a:p>
        </p:txBody>
      </p:sp>
      <p:sp>
        <p:nvSpPr>
          <p:cNvPr id="4" name="Slayt Numarası Yer Tutucusu 3"/>
          <p:cNvSpPr>
            <a:spLocks noGrp="1"/>
          </p:cNvSpPr>
          <p:nvPr>
            <p:ph type="sldNum" sz="quarter" idx="5"/>
          </p:nvPr>
        </p:nvSpPr>
        <p:spPr/>
        <p:txBody>
          <a:bodyPr/>
          <a:lstStyle/>
          <a:p>
            <a:fld id="{BF60652C-BFCF-4D2D-B814-907C33E4EB9D}" type="slidenum">
              <a:rPr lang="tr-TR" smtClean="0"/>
              <a:t>63</a:t>
            </a:fld>
            <a:endParaRPr lang="tr-TR"/>
          </a:p>
        </p:txBody>
      </p:sp>
    </p:spTree>
    <p:extLst>
      <p:ext uri="{BB962C8B-B14F-4D97-AF65-F5344CB8AC3E}">
        <p14:creationId xmlns:p14="http://schemas.microsoft.com/office/powerpoint/2010/main" val="1157085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birinci basamakta 20 dakikadan uzun süren ve </a:t>
            </a:r>
            <a:r>
              <a:rPr lang="tr-TR" dirty="0" err="1"/>
              <a:t>iskemik</a:t>
            </a:r>
            <a:r>
              <a:rPr lang="tr-TR" dirty="0"/>
              <a:t> ağrı düşündüren tüm hastalar, EKG bulgusu olmasa bile tedavi hızla uygulanarak ambulans ya da benzeri bir araçla hemen koroner yoğun bakım birimi olan bir sağlık kuruluşuna sevk edilmelidir.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Unutulmaması gereken en önemli girişim, aspirin çiğnettirmektir. Hastanın başvurusundan sevk işleminin tamamlandığı son ana kadar aritmilere (VF/nabızsız VT) bağlı ölümleri önleyebilmek için </a:t>
            </a:r>
            <a:r>
              <a:rPr lang="tr-TR" dirty="0" err="1"/>
              <a:t>defibrilasyon</a:t>
            </a:r>
            <a:r>
              <a:rPr lang="tr-TR" dirty="0"/>
              <a:t> koşulları sağlanmalıdır.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Muhtemel </a:t>
            </a:r>
            <a:r>
              <a:rPr lang="tr-TR" dirty="0" err="1"/>
              <a:t>iskemik</a:t>
            </a:r>
            <a:r>
              <a:rPr lang="tr-TR" dirty="0"/>
              <a:t> semptomları olan hastalar hastaneye arkadaş veya akraba yerine ambulansla nakledilmelidir çünkü 1) Acil servise özel araçla göğüs ağrısı ile getirilen her 300 hastadan 1'inde yolda kalp durması vardır ve 2) Acil servise ambulansla varış ile </a:t>
            </a:r>
            <a:r>
              <a:rPr lang="tr-TR" dirty="0" err="1"/>
              <a:t>reperfüzyon</a:t>
            </a:r>
            <a:r>
              <a:rPr lang="tr-TR" dirty="0"/>
              <a:t> tedavisinin daha erken verilmesi arasında anlamlı bir ilişki</a:t>
            </a:r>
          </a:p>
          <a:p>
            <a:endParaRPr lang="tr-TR" dirty="0"/>
          </a:p>
        </p:txBody>
      </p:sp>
      <p:sp>
        <p:nvSpPr>
          <p:cNvPr id="4" name="Slayt Numarası Yer Tutucusu 3"/>
          <p:cNvSpPr>
            <a:spLocks noGrp="1"/>
          </p:cNvSpPr>
          <p:nvPr>
            <p:ph type="sldNum" sz="quarter" idx="5"/>
          </p:nvPr>
        </p:nvSpPr>
        <p:spPr/>
        <p:txBody>
          <a:bodyPr/>
          <a:lstStyle/>
          <a:p>
            <a:fld id="{BF60652C-BFCF-4D2D-B814-907C33E4EB9D}" type="slidenum">
              <a:rPr lang="tr-TR" smtClean="0"/>
              <a:t>65</a:t>
            </a:fld>
            <a:endParaRPr lang="tr-TR"/>
          </a:p>
        </p:txBody>
      </p:sp>
    </p:spTree>
    <p:extLst>
      <p:ext uri="{BB962C8B-B14F-4D97-AF65-F5344CB8AC3E}">
        <p14:creationId xmlns:p14="http://schemas.microsoft.com/office/powerpoint/2010/main" val="169475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Akut koroner sendromlar  ani </a:t>
            </a:r>
            <a:r>
              <a:rPr lang="tr-TR" dirty="0" err="1"/>
              <a:t>ateromatöz</a:t>
            </a:r>
            <a:r>
              <a:rPr lang="tr-TR" dirty="0"/>
              <a:t> plak </a:t>
            </a:r>
            <a:r>
              <a:rPr lang="tr-TR" dirty="0" err="1"/>
              <a:t>rüptürü</a:t>
            </a:r>
            <a:r>
              <a:rPr lang="tr-TR" dirty="0"/>
              <a:t> sonucunda meydana gelir.</a:t>
            </a:r>
          </a:p>
          <a:p>
            <a:endParaRPr lang="tr-TR" dirty="0"/>
          </a:p>
        </p:txBody>
      </p:sp>
      <p:sp>
        <p:nvSpPr>
          <p:cNvPr id="4" name="Slayt Numarası Yer Tutucusu 3"/>
          <p:cNvSpPr>
            <a:spLocks noGrp="1"/>
          </p:cNvSpPr>
          <p:nvPr>
            <p:ph type="sldNum" sz="quarter" idx="5"/>
          </p:nvPr>
        </p:nvSpPr>
        <p:spPr/>
        <p:txBody>
          <a:bodyPr/>
          <a:lstStyle/>
          <a:p>
            <a:fld id="{BF60652C-BFCF-4D2D-B814-907C33E4EB9D}" type="slidenum">
              <a:rPr lang="tr-TR" smtClean="0"/>
              <a:t>11</a:t>
            </a:fld>
            <a:endParaRPr lang="tr-TR"/>
          </a:p>
        </p:txBody>
      </p:sp>
    </p:spTree>
    <p:extLst>
      <p:ext uri="{BB962C8B-B14F-4D97-AF65-F5344CB8AC3E}">
        <p14:creationId xmlns:p14="http://schemas.microsoft.com/office/powerpoint/2010/main" val="187390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KORONER ARTER HASTALIĞI RİSK FAKTÖRLERİ</a:t>
            </a:r>
          </a:p>
        </p:txBody>
      </p:sp>
      <p:sp>
        <p:nvSpPr>
          <p:cNvPr id="4" name="Slayt Numarası Yer Tutucusu 3"/>
          <p:cNvSpPr>
            <a:spLocks noGrp="1"/>
          </p:cNvSpPr>
          <p:nvPr>
            <p:ph type="sldNum" sz="quarter" idx="5"/>
          </p:nvPr>
        </p:nvSpPr>
        <p:spPr/>
        <p:txBody>
          <a:bodyPr/>
          <a:lstStyle/>
          <a:p>
            <a:fld id="{BF60652C-BFCF-4D2D-B814-907C33E4EB9D}" type="slidenum">
              <a:rPr lang="tr-TR" smtClean="0"/>
              <a:t>12</a:t>
            </a:fld>
            <a:endParaRPr lang="tr-TR"/>
          </a:p>
        </p:txBody>
      </p:sp>
    </p:spTree>
    <p:extLst>
      <p:ext uri="{BB962C8B-B14F-4D97-AF65-F5344CB8AC3E}">
        <p14:creationId xmlns:p14="http://schemas.microsoft.com/office/powerpoint/2010/main" val="286060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KORONER ARTERLERİN ANİ OLARAK TAM TIKANMASI SONUCU DİSTALDE KALAN MİYOKARD HÜCRELERİ BESLENEMZ VE NEKROZA UĞRAR.</a:t>
            </a:r>
          </a:p>
          <a:p>
            <a:r>
              <a:rPr lang="tr-TR" dirty="0"/>
              <a:t>ÖLÜMLERİN BÜYÜK KISMI HASTANEYE GELMEDEN MI A BAĞLI VF</a:t>
            </a:r>
          </a:p>
        </p:txBody>
      </p:sp>
      <p:sp>
        <p:nvSpPr>
          <p:cNvPr id="4" name="Slayt Numarası Yer Tutucusu 3"/>
          <p:cNvSpPr>
            <a:spLocks noGrp="1"/>
          </p:cNvSpPr>
          <p:nvPr>
            <p:ph type="sldNum" sz="quarter" idx="5"/>
          </p:nvPr>
        </p:nvSpPr>
        <p:spPr/>
        <p:txBody>
          <a:bodyPr/>
          <a:lstStyle/>
          <a:p>
            <a:fld id="{BF60652C-BFCF-4D2D-B814-907C33E4EB9D}" type="slidenum">
              <a:rPr lang="tr-TR" smtClean="0"/>
              <a:t>15</a:t>
            </a:fld>
            <a:endParaRPr lang="tr-TR"/>
          </a:p>
        </p:txBody>
      </p:sp>
    </p:spTree>
    <p:extLst>
      <p:ext uri="{BB962C8B-B14F-4D97-AF65-F5344CB8AC3E}">
        <p14:creationId xmlns:p14="http://schemas.microsoft.com/office/powerpoint/2010/main" val="2567966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GÖĞÜS AĞRISI mı </a:t>
            </a:r>
            <a:r>
              <a:rPr lang="tr-TR" dirty="0" err="1"/>
              <a:t>larda</a:t>
            </a:r>
            <a:r>
              <a:rPr lang="tr-TR" dirty="0"/>
              <a:t> en belirgin SEMPTOMUDUR ANCAK HER ZAMAN GÖRÜLMEZ</a:t>
            </a:r>
          </a:p>
          <a:p>
            <a:r>
              <a:rPr lang="tr-TR" dirty="0"/>
              <a:t>ATİPİK AĞRI YAŞLI DM KADINLARDA</a:t>
            </a:r>
          </a:p>
        </p:txBody>
      </p:sp>
      <p:sp>
        <p:nvSpPr>
          <p:cNvPr id="4" name="Slayt Numarası Yer Tutucusu 3"/>
          <p:cNvSpPr>
            <a:spLocks noGrp="1"/>
          </p:cNvSpPr>
          <p:nvPr>
            <p:ph type="sldNum" sz="quarter" idx="5"/>
          </p:nvPr>
        </p:nvSpPr>
        <p:spPr/>
        <p:txBody>
          <a:bodyPr/>
          <a:lstStyle/>
          <a:p>
            <a:fld id="{BF60652C-BFCF-4D2D-B814-907C33E4EB9D}" type="slidenum">
              <a:rPr lang="tr-TR" smtClean="0"/>
              <a:t>17</a:t>
            </a:fld>
            <a:endParaRPr lang="tr-TR"/>
          </a:p>
        </p:txBody>
      </p:sp>
    </p:spTree>
    <p:extLst>
      <p:ext uri="{BB962C8B-B14F-4D97-AF65-F5344CB8AC3E}">
        <p14:creationId xmlns:p14="http://schemas.microsoft.com/office/powerpoint/2010/main" val="172034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Mümkün olan en kısa sürede 10 </a:t>
            </a:r>
            <a:r>
              <a:rPr lang="tr-TR" dirty="0" err="1"/>
              <a:t>dk</a:t>
            </a:r>
            <a:r>
              <a:rPr lang="tr-TR" dirty="0"/>
              <a:t> içinde çekilmelidir</a:t>
            </a:r>
          </a:p>
          <a:p>
            <a:r>
              <a:rPr lang="tr-TR" dirty="0" err="1"/>
              <a:t>İnferobazal</a:t>
            </a:r>
            <a:r>
              <a:rPr lang="tr-TR" dirty="0"/>
              <a:t> miyokart enfarktüsü (</a:t>
            </a:r>
            <a:r>
              <a:rPr lang="tr-TR" dirty="0" err="1"/>
              <a:t>sirkumfleks</a:t>
            </a:r>
            <a:r>
              <a:rPr lang="tr-TR" dirty="0"/>
              <a:t> arter tıkanıklığı) açısından yüksek şüphe altındaki hastalarda ek </a:t>
            </a:r>
            <a:r>
              <a:rPr lang="tr-TR" dirty="0" err="1"/>
              <a:t>posteriyor</a:t>
            </a:r>
            <a:r>
              <a:rPr lang="tr-TR" dirty="0"/>
              <a:t> göğüs duvarı derivasyonlarının kullanılması</a:t>
            </a:r>
          </a:p>
        </p:txBody>
      </p:sp>
      <p:sp>
        <p:nvSpPr>
          <p:cNvPr id="4" name="Slayt Numarası Yer Tutucusu 3"/>
          <p:cNvSpPr>
            <a:spLocks noGrp="1"/>
          </p:cNvSpPr>
          <p:nvPr>
            <p:ph type="sldNum" sz="quarter" idx="5"/>
          </p:nvPr>
        </p:nvSpPr>
        <p:spPr/>
        <p:txBody>
          <a:bodyPr/>
          <a:lstStyle/>
          <a:p>
            <a:fld id="{BF60652C-BFCF-4D2D-B814-907C33E4EB9D}" type="slidenum">
              <a:rPr lang="tr-TR" smtClean="0"/>
              <a:t>20</a:t>
            </a:fld>
            <a:endParaRPr lang="tr-TR"/>
          </a:p>
        </p:txBody>
      </p:sp>
    </p:spTree>
    <p:extLst>
      <p:ext uri="{BB962C8B-B14F-4D97-AF65-F5344CB8AC3E}">
        <p14:creationId xmlns:p14="http://schemas.microsoft.com/office/powerpoint/2010/main" val="4293930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2 </a:t>
            </a:r>
            <a:r>
              <a:rPr lang="tr-TR" dirty="0" err="1"/>
              <a:t>İnferiyor</a:t>
            </a:r>
            <a:r>
              <a:rPr lang="tr-TR" dirty="0"/>
              <a:t> miyokart enfarktüsü hastalarında, eşlik eden sağ </a:t>
            </a:r>
            <a:r>
              <a:rPr lang="tr-TR" dirty="0" err="1"/>
              <a:t>ventrikül</a:t>
            </a:r>
            <a:r>
              <a:rPr lang="tr-TR" dirty="0"/>
              <a:t> enfarktüsünü tespit etmek için sağ göğüs derivasyonların (V3 R ve V4 R) kaydedilmesi önerilir.</a:t>
            </a:r>
          </a:p>
          <a:p>
            <a:r>
              <a:rPr lang="tr-TR" dirty="0" err="1"/>
              <a:t>hiperakut</a:t>
            </a:r>
            <a:r>
              <a:rPr lang="tr-TR" dirty="0"/>
              <a:t> T dalgaları mevcutsa hastanın </a:t>
            </a:r>
            <a:r>
              <a:rPr lang="tr-TR" dirty="0" err="1"/>
              <a:t>oklüzyonun</a:t>
            </a:r>
            <a:r>
              <a:rPr lang="tr-TR" dirty="0"/>
              <a:t> ilk 30 dakikası içinde olduğu tahmin edilebilir ve bu evrede henüz nekroz gelişmemiştir</a:t>
            </a:r>
          </a:p>
        </p:txBody>
      </p:sp>
      <p:sp>
        <p:nvSpPr>
          <p:cNvPr id="4" name="Slayt Numarası Yer Tutucusu 3"/>
          <p:cNvSpPr>
            <a:spLocks noGrp="1"/>
          </p:cNvSpPr>
          <p:nvPr>
            <p:ph type="sldNum" sz="quarter" idx="5"/>
          </p:nvPr>
        </p:nvSpPr>
        <p:spPr/>
        <p:txBody>
          <a:bodyPr/>
          <a:lstStyle/>
          <a:p>
            <a:fld id="{BF60652C-BFCF-4D2D-B814-907C33E4EB9D}" type="slidenum">
              <a:rPr lang="tr-TR" smtClean="0"/>
              <a:t>21</a:t>
            </a:fld>
            <a:endParaRPr lang="tr-TR"/>
          </a:p>
        </p:txBody>
      </p:sp>
    </p:spTree>
    <p:extLst>
      <p:ext uri="{BB962C8B-B14F-4D97-AF65-F5344CB8AC3E}">
        <p14:creationId xmlns:p14="http://schemas.microsoft.com/office/powerpoint/2010/main" val="93522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60652C-BFCF-4D2D-B814-907C33E4EB9D}" type="slidenum">
              <a:rPr lang="tr-TR" smtClean="0"/>
              <a:t>25</a:t>
            </a:fld>
            <a:endParaRPr lang="tr-TR"/>
          </a:p>
        </p:txBody>
      </p:sp>
    </p:spTree>
    <p:extLst>
      <p:ext uri="{BB962C8B-B14F-4D97-AF65-F5344CB8AC3E}">
        <p14:creationId xmlns:p14="http://schemas.microsoft.com/office/powerpoint/2010/main" val="1931455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52B0662-3530-4377-8FB5-484221A450F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xmlns="" id="{4360A0D8-6434-4CD7-B3D5-C8EABB923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xmlns="" id="{FD7225B2-0A6B-4985-9FEE-5A1ED09CF235}"/>
              </a:ext>
            </a:extLst>
          </p:cNvPr>
          <p:cNvSpPr>
            <a:spLocks noGrp="1"/>
          </p:cNvSpPr>
          <p:nvPr>
            <p:ph type="dt" sz="half" idx="10"/>
          </p:nvPr>
        </p:nvSpPr>
        <p:spPr/>
        <p:txBody>
          <a:bodyPr/>
          <a:lstStyle/>
          <a:p>
            <a:fld id="{00CCA37A-375E-48B9-97A4-152F6D625FC6}" type="datetimeFigureOut">
              <a:rPr lang="tr-TR" smtClean="0"/>
              <a:t>13.12.2021</a:t>
            </a:fld>
            <a:endParaRPr lang="tr-TR"/>
          </a:p>
        </p:txBody>
      </p:sp>
      <p:sp>
        <p:nvSpPr>
          <p:cNvPr id="5" name="Alt Bilgi Yer Tutucusu 4">
            <a:extLst>
              <a:ext uri="{FF2B5EF4-FFF2-40B4-BE49-F238E27FC236}">
                <a16:creationId xmlns:a16="http://schemas.microsoft.com/office/drawing/2014/main" xmlns="" id="{AD2FBFAC-0627-4CA2-BEBB-912CC7EFD30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BE976359-D697-41C3-9F97-E383F648B808}"/>
              </a:ext>
            </a:extLst>
          </p:cNvPr>
          <p:cNvSpPr>
            <a:spLocks noGrp="1"/>
          </p:cNvSpPr>
          <p:nvPr>
            <p:ph type="sldNum" sz="quarter" idx="12"/>
          </p:nvPr>
        </p:nvSpPr>
        <p:spPr/>
        <p:txBody>
          <a:bodyPr/>
          <a:lstStyle/>
          <a:p>
            <a:fld id="{6C0302C6-4AA5-4383-8B08-04AA0A1E22ED}" type="slidenum">
              <a:rPr lang="tr-TR" smtClean="0"/>
              <a:t>‹#›</a:t>
            </a:fld>
            <a:endParaRPr lang="tr-TR"/>
          </a:p>
        </p:txBody>
      </p:sp>
    </p:spTree>
    <p:extLst>
      <p:ext uri="{BB962C8B-B14F-4D97-AF65-F5344CB8AC3E}">
        <p14:creationId xmlns:p14="http://schemas.microsoft.com/office/powerpoint/2010/main" val="167278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9164DAB-C8D4-4D0F-8B9E-95BB633A1EF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xmlns="" id="{A9FDFB54-8F55-4493-B0EA-0AAA9BF35CD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AF28591C-2D71-4D04-B508-F8B26121C3D5}"/>
              </a:ext>
            </a:extLst>
          </p:cNvPr>
          <p:cNvSpPr>
            <a:spLocks noGrp="1"/>
          </p:cNvSpPr>
          <p:nvPr>
            <p:ph type="dt" sz="half" idx="10"/>
          </p:nvPr>
        </p:nvSpPr>
        <p:spPr/>
        <p:txBody>
          <a:bodyPr/>
          <a:lstStyle/>
          <a:p>
            <a:fld id="{00CCA37A-375E-48B9-97A4-152F6D625FC6}" type="datetimeFigureOut">
              <a:rPr lang="tr-TR" smtClean="0"/>
              <a:t>13.12.2021</a:t>
            </a:fld>
            <a:endParaRPr lang="tr-TR"/>
          </a:p>
        </p:txBody>
      </p:sp>
      <p:sp>
        <p:nvSpPr>
          <p:cNvPr id="5" name="Alt Bilgi Yer Tutucusu 4">
            <a:extLst>
              <a:ext uri="{FF2B5EF4-FFF2-40B4-BE49-F238E27FC236}">
                <a16:creationId xmlns:a16="http://schemas.microsoft.com/office/drawing/2014/main" xmlns="" id="{BDB6DB18-0202-4ADD-AB73-CBEB623352B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485F0A99-7296-47CB-A107-91212B38649A}"/>
              </a:ext>
            </a:extLst>
          </p:cNvPr>
          <p:cNvSpPr>
            <a:spLocks noGrp="1"/>
          </p:cNvSpPr>
          <p:nvPr>
            <p:ph type="sldNum" sz="quarter" idx="12"/>
          </p:nvPr>
        </p:nvSpPr>
        <p:spPr/>
        <p:txBody>
          <a:bodyPr/>
          <a:lstStyle/>
          <a:p>
            <a:fld id="{6C0302C6-4AA5-4383-8B08-04AA0A1E22ED}" type="slidenum">
              <a:rPr lang="tr-TR" smtClean="0"/>
              <a:t>‹#›</a:t>
            </a:fld>
            <a:endParaRPr lang="tr-TR"/>
          </a:p>
        </p:txBody>
      </p:sp>
    </p:spTree>
    <p:extLst>
      <p:ext uri="{BB962C8B-B14F-4D97-AF65-F5344CB8AC3E}">
        <p14:creationId xmlns:p14="http://schemas.microsoft.com/office/powerpoint/2010/main" val="192316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xmlns="" id="{CC13F8E9-36DA-4D09-9C55-F88B35E0E2AE}"/>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xmlns="" id="{0F767D79-40D0-4081-82FA-A4466577FE85}"/>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E5F95426-D09B-43AF-B4F5-F8B499FCF852}"/>
              </a:ext>
            </a:extLst>
          </p:cNvPr>
          <p:cNvSpPr>
            <a:spLocks noGrp="1"/>
          </p:cNvSpPr>
          <p:nvPr>
            <p:ph type="dt" sz="half" idx="10"/>
          </p:nvPr>
        </p:nvSpPr>
        <p:spPr/>
        <p:txBody>
          <a:bodyPr/>
          <a:lstStyle/>
          <a:p>
            <a:fld id="{00CCA37A-375E-48B9-97A4-152F6D625FC6}" type="datetimeFigureOut">
              <a:rPr lang="tr-TR" smtClean="0"/>
              <a:t>13.12.2021</a:t>
            </a:fld>
            <a:endParaRPr lang="tr-TR"/>
          </a:p>
        </p:txBody>
      </p:sp>
      <p:sp>
        <p:nvSpPr>
          <p:cNvPr id="5" name="Alt Bilgi Yer Tutucusu 4">
            <a:extLst>
              <a:ext uri="{FF2B5EF4-FFF2-40B4-BE49-F238E27FC236}">
                <a16:creationId xmlns:a16="http://schemas.microsoft.com/office/drawing/2014/main" xmlns="" id="{23F7E43E-9BE5-4020-A388-B97426B774C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51F85A41-6025-47FC-BD17-8C2C814BDC56}"/>
              </a:ext>
            </a:extLst>
          </p:cNvPr>
          <p:cNvSpPr>
            <a:spLocks noGrp="1"/>
          </p:cNvSpPr>
          <p:nvPr>
            <p:ph type="sldNum" sz="quarter" idx="12"/>
          </p:nvPr>
        </p:nvSpPr>
        <p:spPr/>
        <p:txBody>
          <a:bodyPr/>
          <a:lstStyle/>
          <a:p>
            <a:fld id="{6C0302C6-4AA5-4383-8B08-04AA0A1E22ED}" type="slidenum">
              <a:rPr lang="tr-TR" smtClean="0"/>
              <a:t>‹#›</a:t>
            </a:fld>
            <a:endParaRPr lang="tr-TR"/>
          </a:p>
        </p:txBody>
      </p:sp>
    </p:spTree>
    <p:extLst>
      <p:ext uri="{BB962C8B-B14F-4D97-AF65-F5344CB8AC3E}">
        <p14:creationId xmlns:p14="http://schemas.microsoft.com/office/powerpoint/2010/main" val="6005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85F94B4-C9F6-4C43-8A5E-5C25863D7AC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643C6137-33A8-4D5F-AF9E-E6E80820B1E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D10803A6-E467-4B6B-92C3-E897FE22F150}"/>
              </a:ext>
            </a:extLst>
          </p:cNvPr>
          <p:cNvSpPr>
            <a:spLocks noGrp="1"/>
          </p:cNvSpPr>
          <p:nvPr>
            <p:ph type="dt" sz="half" idx="10"/>
          </p:nvPr>
        </p:nvSpPr>
        <p:spPr/>
        <p:txBody>
          <a:bodyPr/>
          <a:lstStyle/>
          <a:p>
            <a:fld id="{00CCA37A-375E-48B9-97A4-152F6D625FC6}" type="datetimeFigureOut">
              <a:rPr lang="tr-TR" smtClean="0"/>
              <a:t>13.12.2021</a:t>
            </a:fld>
            <a:endParaRPr lang="tr-TR"/>
          </a:p>
        </p:txBody>
      </p:sp>
      <p:sp>
        <p:nvSpPr>
          <p:cNvPr id="5" name="Alt Bilgi Yer Tutucusu 4">
            <a:extLst>
              <a:ext uri="{FF2B5EF4-FFF2-40B4-BE49-F238E27FC236}">
                <a16:creationId xmlns:a16="http://schemas.microsoft.com/office/drawing/2014/main" xmlns="" id="{4B78C19F-41BE-4A59-9F47-84B05C31BC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4A5AECF6-DEF0-4437-B310-B4439D346228}"/>
              </a:ext>
            </a:extLst>
          </p:cNvPr>
          <p:cNvSpPr>
            <a:spLocks noGrp="1"/>
          </p:cNvSpPr>
          <p:nvPr>
            <p:ph type="sldNum" sz="quarter" idx="12"/>
          </p:nvPr>
        </p:nvSpPr>
        <p:spPr/>
        <p:txBody>
          <a:bodyPr/>
          <a:lstStyle/>
          <a:p>
            <a:fld id="{6C0302C6-4AA5-4383-8B08-04AA0A1E22ED}" type="slidenum">
              <a:rPr lang="tr-TR" smtClean="0"/>
              <a:t>‹#›</a:t>
            </a:fld>
            <a:endParaRPr lang="tr-TR"/>
          </a:p>
        </p:txBody>
      </p:sp>
    </p:spTree>
    <p:extLst>
      <p:ext uri="{BB962C8B-B14F-4D97-AF65-F5344CB8AC3E}">
        <p14:creationId xmlns:p14="http://schemas.microsoft.com/office/powerpoint/2010/main" val="162910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C04D608-FDDF-4B71-AF93-2AFB2ABAAC4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xmlns="" id="{BE4F4A6A-4E03-4EC0-911B-D42F656695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xmlns="" id="{EFDD7F1B-DB3C-4BB2-ADD2-11F15B385092}"/>
              </a:ext>
            </a:extLst>
          </p:cNvPr>
          <p:cNvSpPr>
            <a:spLocks noGrp="1"/>
          </p:cNvSpPr>
          <p:nvPr>
            <p:ph type="dt" sz="half" idx="10"/>
          </p:nvPr>
        </p:nvSpPr>
        <p:spPr/>
        <p:txBody>
          <a:bodyPr/>
          <a:lstStyle/>
          <a:p>
            <a:fld id="{00CCA37A-375E-48B9-97A4-152F6D625FC6}" type="datetimeFigureOut">
              <a:rPr lang="tr-TR" smtClean="0"/>
              <a:t>13.12.2021</a:t>
            </a:fld>
            <a:endParaRPr lang="tr-TR"/>
          </a:p>
        </p:txBody>
      </p:sp>
      <p:sp>
        <p:nvSpPr>
          <p:cNvPr id="5" name="Alt Bilgi Yer Tutucusu 4">
            <a:extLst>
              <a:ext uri="{FF2B5EF4-FFF2-40B4-BE49-F238E27FC236}">
                <a16:creationId xmlns:a16="http://schemas.microsoft.com/office/drawing/2014/main" xmlns="" id="{5AB2D1C4-8EBA-44FE-9665-647373ED5E2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C9D7FE41-5A25-4501-AF8A-666E7E65EA4A}"/>
              </a:ext>
            </a:extLst>
          </p:cNvPr>
          <p:cNvSpPr>
            <a:spLocks noGrp="1"/>
          </p:cNvSpPr>
          <p:nvPr>
            <p:ph type="sldNum" sz="quarter" idx="12"/>
          </p:nvPr>
        </p:nvSpPr>
        <p:spPr/>
        <p:txBody>
          <a:bodyPr/>
          <a:lstStyle/>
          <a:p>
            <a:fld id="{6C0302C6-4AA5-4383-8B08-04AA0A1E22ED}" type="slidenum">
              <a:rPr lang="tr-TR" smtClean="0"/>
              <a:t>‹#›</a:t>
            </a:fld>
            <a:endParaRPr lang="tr-TR"/>
          </a:p>
        </p:txBody>
      </p:sp>
    </p:spTree>
    <p:extLst>
      <p:ext uri="{BB962C8B-B14F-4D97-AF65-F5344CB8AC3E}">
        <p14:creationId xmlns:p14="http://schemas.microsoft.com/office/powerpoint/2010/main" val="3880255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2B5CFDB-8FBE-4F29-93D1-39BC4982274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81CD0D8E-80A7-4032-83E8-1F4B525D37B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xmlns="" id="{F21EC0AA-8749-4267-8AC2-3D0C351B7697}"/>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xmlns="" id="{A79FA267-5E11-49AE-96EE-ECACB92E6F63}"/>
              </a:ext>
            </a:extLst>
          </p:cNvPr>
          <p:cNvSpPr>
            <a:spLocks noGrp="1"/>
          </p:cNvSpPr>
          <p:nvPr>
            <p:ph type="dt" sz="half" idx="10"/>
          </p:nvPr>
        </p:nvSpPr>
        <p:spPr/>
        <p:txBody>
          <a:bodyPr/>
          <a:lstStyle/>
          <a:p>
            <a:fld id="{00CCA37A-375E-48B9-97A4-152F6D625FC6}" type="datetimeFigureOut">
              <a:rPr lang="tr-TR" smtClean="0"/>
              <a:t>13.12.2021</a:t>
            </a:fld>
            <a:endParaRPr lang="tr-TR"/>
          </a:p>
        </p:txBody>
      </p:sp>
      <p:sp>
        <p:nvSpPr>
          <p:cNvPr id="6" name="Alt Bilgi Yer Tutucusu 5">
            <a:extLst>
              <a:ext uri="{FF2B5EF4-FFF2-40B4-BE49-F238E27FC236}">
                <a16:creationId xmlns:a16="http://schemas.microsoft.com/office/drawing/2014/main" xmlns="" id="{9A2761B0-95B6-413D-ADDB-1F63BFA54F6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68C4B3A7-99AD-40AC-9FEF-2D58572CE775}"/>
              </a:ext>
            </a:extLst>
          </p:cNvPr>
          <p:cNvSpPr>
            <a:spLocks noGrp="1"/>
          </p:cNvSpPr>
          <p:nvPr>
            <p:ph type="sldNum" sz="quarter" idx="12"/>
          </p:nvPr>
        </p:nvSpPr>
        <p:spPr/>
        <p:txBody>
          <a:bodyPr/>
          <a:lstStyle/>
          <a:p>
            <a:fld id="{6C0302C6-4AA5-4383-8B08-04AA0A1E22ED}" type="slidenum">
              <a:rPr lang="tr-TR" smtClean="0"/>
              <a:t>‹#›</a:t>
            </a:fld>
            <a:endParaRPr lang="tr-TR"/>
          </a:p>
        </p:txBody>
      </p:sp>
    </p:spTree>
    <p:extLst>
      <p:ext uri="{BB962C8B-B14F-4D97-AF65-F5344CB8AC3E}">
        <p14:creationId xmlns:p14="http://schemas.microsoft.com/office/powerpoint/2010/main" val="2189690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1A28BC3B-CFC4-43E6-AA19-40D81056C226}"/>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xmlns="" id="{F504A915-EBA8-403E-9FB1-0F77F26DCE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xmlns="" id="{6D0BF248-E484-4D5A-9B57-AFC1121E30E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xmlns="" id="{245CF10E-D55A-45BD-A24F-3F0874B2A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xmlns="" id="{A1AFF7BF-F97C-4E5A-88CD-18C0721B3083}"/>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xmlns="" id="{6F6CECD4-FF1F-4B8E-A3C4-3217C78268ED}"/>
              </a:ext>
            </a:extLst>
          </p:cNvPr>
          <p:cNvSpPr>
            <a:spLocks noGrp="1"/>
          </p:cNvSpPr>
          <p:nvPr>
            <p:ph type="dt" sz="half" idx="10"/>
          </p:nvPr>
        </p:nvSpPr>
        <p:spPr/>
        <p:txBody>
          <a:bodyPr/>
          <a:lstStyle/>
          <a:p>
            <a:fld id="{00CCA37A-375E-48B9-97A4-152F6D625FC6}" type="datetimeFigureOut">
              <a:rPr lang="tr-TR" smtClean="0"/>
              <a:t>13.12.2021</a:t>
            </a:fld>
            <a:endParaRPr lang="tr-TR"/>
          </a:p>
        </p:txBody>
      </p:sp>
      <p:sp>
        <p:nvSpPr>
          <p:cNvPr id="8" name="Alt Bilgi Yer Tutucusu 7">
            <a:extLst>
              <a:ext uri="{FF2B5EF4-FFF2-40B4-BE49-F238E27FC236}">
                <a16:creationId xmlns:a16="http://schemas.microsoft.com/office/drawing/2014/main" xmlns="" id="{7FC76C0F-5810-4FEF-A4A0-418BAF9BBBBD}"/>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xmlns="" id="{AC401F76-B0FC-4764-A3CF-B3BCDC80413A}"/>
              </a:ext>
            </a:extLst>
          </p:cNvPr>
          <p:cNvSpPr>
            <a:spLocks noGrp="1"/>
          </p:cNvSpPr>
          <p:nvPr>
            <p:ph type="sldNum" sz="quarter" idx="12"/>
          </p:nvPr>
        </p:nvSpPr>
        <p:spPr/>
        <p:txBody>
          <a:bodyPr/>
          <a:lstStyle/>
          <a:p>
            <a:fld id="{6C0302C6-4AA5-4383-8B08-04AA0A1E22ED}" type="slidenum">
              <a:rPr lang="tr-TR" smtClean="0"/>
              <a:t>‹#›</a:t>
            </a:fld>
            <a:endParaRPr lang="tr-TR"/>
          </a:p>
        </p:txBody>
      </p:sp>
    </p:spTree>
    <p:extLst>
      <p:ext uri="{BB962C8B-B14F-4D97-AF65-F5344CB8AC3E}">
        <p14:creationId xmlns:p14="http://schemas.microsoft.com/office/powerpoint/2010/main" val="102331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094E5E7F-4AFF-442C-8552-171C33FB986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xmlns="" id="{430A5842-EB22-451A-95A7-3EE9E3CCAA76}"/>
              </a:ext>
            </a:extLst>
          </p:cNvPr>
          <p:cNvSpPr>
            <a:spLocks noGrp="1"/>
          </p:cNvSpPr>
          <p:nvPr>
            <p:ph type="dt" sz="half" idx="10"/>
          </p:nvPr>
        </p:nvSpPr>
        <p:spPr/>
        <p:txBody>
          <a:bodyPr/>
          <a:lstStyle/>
          <a:p>
            <a:fld id="{00CCA37A-375E-48B9-97A4-152F6D625FC6}" type="datetimeFigureOut">
              <a:rPr lang="tr-TR" smtClean="0"/>
              <a:t>13.12.2021</a:t>
            </a:fld>
            <a:endParaRPr lang="tr-TR"/>
          </a:p>
        </p:txBody>
      </p:sp>
      <p:sp>
        <p:nvSpPr>
          <p:cNvPr id="4" name="Alt Bilgi Yer Tutucusu 3">
            <a:extLst>
              <a:ext uri="{FF2B5EF4-FFF2-40B4-BE49-F238E27FC236}">
                <a16:creationId xmlns:a16="http://schemas.microsoft.com/office/drawing/2014/main" xmlns="" id="{19149F26-C0CE-4205-AB50-78BF99DDE93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xmlns="" id="{3AEF97A7-8312-4CC6-A1DA-E83BAC75EB8B}"/>
              </a:ext>
            </a:extLst>
          </p:cNvPr>
          <p:cNvSpPr>
            <a:spLocks noGrp="1"/>
          </p:cNvSpPr>
          <p:nvPr>
            <p:ph type="sldNum" sz="quarter" idx="12"/>
          </p:nvPr>
        </p:nvSpPr>
        <p:spPr/>
        <p:txBody>
          <a:bodyPr/>
          <a:lstStyle/>
          <a:p>
            <a:fld id="{6C0302C6-4AA5-4383-8B08-04AA0A1E22ED}" type="slidenum">
              <a:rPr lang="tr-TR" smtClean="0"/>
              <a:t>‹#›</a:t>
            </a:fld>
            <a:endParaRPr lang="tr-TR"/>
          </a:p>
        </p:txBody>
      </p:sp>
    </p:spTree>
    <p:extLst>
      <p:ext uri="{BB962C8B-B14F-4D97-AF65-F5344CB8AC3E}">
        <p14:creationId xmlns:p14="http://schemas.microsoft.com/office/powerpoint/2010/main" val="138889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xmlns="" id="{6D2227B7-1FF6-4CB5-BEBD-16D7690B8751}"/>
              </a:ext>
            </a:extLst>
          </p:cNvPr>
          <p:cNvSpPr>
            <a:spLocks noGrp="1"/>
          </p:cNvSpPr>
          <p:nvPr>
            <p:ph type="dt" sz="half" idx="10"/>
          </p:nvPr>
        </p:nvSpPr>
        <p:spPr/>
        <p:txBody>
          <a:bodyPr/>
          <a:lstStyle/>
          <a:p>
            <a:fld id="{00CCA37A-375E-48B9-97A4-152F6D625FC6}" type="datetimeFigureOut">
              <a:rPr lang="tr-TR" smtClean="0"/>
              <a:t>13.12.2021</a:t>
            </a:fld>
            <a:endParaRPr lang="tr-TR"/>
          </a:p>
        </p:txBody>
      </p:sp>
      <p:sp>
        <p:nvSpPr>
          <p:cNvPr id="3" name="Alt Bilgi Yer Tutucusu 2">
            <a:extLst>
              <a:ext uri="{FF2B5EF4-FFF2-40B4-BE49-F238E27FC236}">
                <a16:creationId xmlns:a16="http://schemas.microsoft.com/office/drawing/2014/main" xmlns="" id="{38D7FEC3-0ABC-43A8-BE3F-77869EAD2C7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xmlns="" id="{C13F4C6A-ED3A-4EF1-BC84-15B361CBB25A}"/>
              </a:ext>
            </a:extLst>
          </p:cNvPr>
          <p:cNvSpPr>
            <a:spLocks noGrp="1"/>
          </p:cNvSpPr>
          <p:nvPr>
            <p:ph type="sldNum" sz="quarter" idx="12"/>
          </p:nvPr>
        </p:nvSpPr>
        <p:spPr/>
        <p:txBody>
          <a:bodyPr/>
          <a:lstStyle/>
          <a:p>
            <a:fld id="{6C0302C6-4AA5-4383-8B08-04AA0A1E22ED}" type="slidenum">
              <a:rPr lang="tr-TR" smtClean="0"/>
              <a:t>‹#›</a:t>
            </a:fld>
            <a:endParaRPr lang="tr-TR"/>
          </a:p>
        </p:txBody>
      </p:sp>
    </p:spTree>
    <p:extLst>
      <p:ext uri="{BB962C8B-B14F-4D97-AF65-F5344CB8AC3E}">
        <p14:creationId xmlns:p14="http://schemas.microsoft.com/office/powerpoint/2010/main" val="416267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891F9FF-0B6F-470C-BA23-BF6D11A0BE5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74CAD29E-0F1B-409A-8C2D-BFAE60897B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xmlns="" id="{190652D1-93AC-45FC-B492-E50A6CB6C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xmlns="" id="{B802A221-9281-43C1-9478-08568DA0D480}"/>
              </a:ext>
            </a:extLst>
          </p:cNvPr>
          <p:cNvSpPr>
            <a:spLocks noGrp="1"/>
          </p:cNvSpPr>
          <p:nvPr>
            <p:ph type="dt" sz="half" idx="10"/>
          </p:nvPr>
        </p:nvSpPr>
        <p:spPr/>
        <p:txBody>
          <a:bodyPr/>
          <a:lstStyle/>
          <a:p>
            <a:fld id="{00CCA37A-375E-48B9-97A4-152F6D625FC6}" type="datetimeFigureOut">
              <a:rPr lang="tr-TR" smtClean="0"/>
              <a:t>13.12.2021</a:t>
            </a:fld>
            <a:endParaRPr lang="tr-TR"/>
          </a:p>
        </p:txBody>
      </p:sp>
      <p:sp>
        <p:nvSpPr>
          <p:cNvPr id="6" name="Alt Bilgi Yer Tutucusu 5">
            <a:extLst>
              <a:ext uri="{FF2B5EF4-FFF2-40B4-BE49-F238E27FC236}">
                <a16:creationId xmlns:a16="http://schemas.microsoft.com/office/drawing/2014/main" xmlns="" id="{12BCC0FF-0E58-4926-87BE-0CFD6ADE516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188C5782-CB27-44AF-8193-F2332BFAF4CA}"/>
              </a:ext>
            </a:extLst>
          </p:cNvPr>
          <p:cNvSpPr>
            <a:spLocks noGrp="1"/>
          </p:cNvSpPr>
          <p:nvPr>
            <p:ph type="sldNum" sz="quarter" idx="12"/>
          </p:nvPr>
        </p:nvSpPr>
        <p:spPr/>
        <p:txBody>
          <a:bodyPr/>
          <a:lstStyle/>
          <a:p>
            <a:fld id="{6C0302C6-4AA5-4383-8B08-04AA0A1E22ED}" type="slidenum">
              <a:rPr lang="tr-TR" smtClean="0"/>
              <a:t>‹#›</a:t>
            </a:fld>
            <a:endParaRPr lang="tr-TR"/>
          </a:p>
        </p:txBody>
      </p:sp>
    </p:spTree>
    <p:extLst>
      <p:ext uri="{BB962C8B-B14F-4D97-AF65-F5344CB8AC3E}">
        <p14:creationId xmlns:p14="http://schemas.microsoft.com/office/powerpoint/2010/main" val="56336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888617A-D22E-4120-8543-195F14D8471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xmlns="" id="{D95C8A76-D383-4431-8572-E22181944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xmlns="" id="{D3C92BC6-C1C9-4EA4-B534-DC6DA2E61C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xmlns="" id="{736C5F42-B07F-4F89-B7C8-A03B9316D3DA}"/>
              </a:ext>
            </a:extLst>
          </p:cNvPr>
          <p:cNvSpPr>
            <a:spLocks noGrp="1"/>
          </p:cNvSpPr>
          <p:nvPr>
            <p:ph type="dt" sz="half" idx="10"/>
          </p:nvPr>
        </p:nvSpPr>
        <p:spPr/>
        <p:txBody>
          <a:bodyPr/>
          <a:lstStyle/>
          <a:p>
            <a:fld id="{00CCA37A-375E-48B9-97A4-152F6D625FC6}" type="datetimeFigureOut">
              <a:rPr lang="tr-TR" smtClean="0"/>
              <a:t>13.12.2021</a:t>
            </a:fld>
            <a:endParaRPr lang="tr-TR"/>
          </a:p>
        </p:txBody>
      </p:sp>
      <p:sp>
        <p:nvSpPr>
          <p:cNvPr id="6" name="Alt Bilgi Yer Tutucusu 5">
            <a:extLst>
              <a:ext uri="{FF2B5EF4-FFF2-40B4-BE49-F238E27FC236}">
                <a16:creationId xmlns:a16="http://schemas.microsoft.com/office/drawing/2014/main" xmlns="" id="{16CF892B-5040-4EB7-BA51-8B4753A2A76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D1C6FB93-D6A2-4227-8F9A-A4ADF297FFAC}"/>
              </a:ext>
            </a:extLst>
          </p:cNvPr>
          <p:cNvSpPr>
            <a:spLocks noGrp="1"/>
          </p:cNvSpPr>
          <p:nvPr>
            <p:ph type="sldNum" sz="quarter" idx="12"/>
          </p:nvPr>
        </p:nvSpPr>
        <p:spPr/>
        <p:txBody>
          <a:bodyPr/>
          <a:lstStyle/>
          <a:p>
            <a:fld id="{6C0302C6-4AA5-4383-8B08-04AA0A1E22ED}" type="slidenum">
              <a:rPr lang="tr-TR" smtClean="0"/>
              <a:t>‹#›</a:t>
            </a:fld>
            <a:endParaRPr lang="tr-TR"/>
          </a:p>
        </p:txBody>
      </p:sp>
    </p:spTree>
    <p:extLst>
      <p:ext uri="{BB962C8B-B14F-4D97-AF65-F5344CB8AC3E}">
        <p14:creationId xmlns:p14="http://schemas.microsoft.com/office/powerpoint/2010/main" val="3172183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xmlns="" id="{EA56F4C6-2001-4C3F-BAD9-D26F8E98E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xmlns="" id="{00E2F269-97DA-4A7D-B01A-9601C8BB17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0CB389C5-CFC8-427E-86F7-48E6FAE72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CA37A-375E-48B9-97A4-152F6D625FC6}" type="datetimeFigureOut">
              <a:rPr lang="tr-TR" smtClean="0"/>
              <a:t>13.12.2021</a:t>
            </a:fld>
            <a:endParaRPr lang="tr-TR"/>
          </a:p>
        </p:txBody>
      </p:sp>
      <p:sp>
        <p:nvSpPr>
          <p:cNvPr id="5" name="Alt Bilgi Yer Tutucusu 4">
            <a:extLst>
              <a:ext uri="{FF2B5EF4-FFF2-40B4-BE49-F238E27FC236}">
                <a16:creationId xmlns:a16="http://schemas.microsoft.com/office/drawing/2014/main" xmlns="" id="{02F092A1-781C-4565-A3AB-1CFC98F4F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xmlns="" id="{148840FE-4C73-4D90-A86B-912C52B27A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0302C6-4AA5-4383-8B08-04AA0A1E22ED}" type="slidenum">
              <a:rPr lang="tr-TR" smtClean="0"/>
              <a:t>‹#›</a:t>
            </a:fld>
            <a:endParaRPr lang="tr-TR"/>
          </a:p>
        </p:txBody>
      </p:sp>
    </p:spTree>
    <p:extLst>
      <p:ext uri="{BB962C8B-B14F-4D97-AF65-F5344CB8AC3E}">
        <p14:creationId xmlns:p14="http://schemas.microsoft.com/office/powerpoint/2010/main" val="672172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8FEA4EE-A519-40F4-881F-E0799A5F0242}"/>
              </a:ext>
            </a:extLst>
          </p:cNvPr>
          <p:cNvSpPr>
            <a:spLocks noGrp="1"/>
          </p:cNvSpPr>
          <p:nvPr>
            <p:ph type="title"/>
          </p:nvPr>
        </p:nvSpPr>
        <p:spPr/>
        <p:txBody>
          <a:bodyPr/>
          <a:lstStyle/>
          <a:p>
            <a:r>
              <a:rPr lang="tr-TR" dirty="0"/>
              <a:t>VAKA</a:t>
            </a:r>
          </a:p>
        </p:txBody>
      </p:sp>
      <p:sp>
        <p:nvSpPr>
          <p:cNvPr id="3" name="İçerik Yer Tutucusu 2">
            <a:extLst>
              <a:ext uri="{FF2B5EF4-FFF2-40B4-BE49-F238E27FC236}">
                <a16:creationId xmlns:a16="http://schemas.microsoft.com/office/drawing/2014/main" xmlns="" id="{00468DD4-3DC7-41E2-A258-14E8955B1DAD}"/>
              </a:ext>
            </a:extLst>
          </p:cNvPr>
          <p:cNvSpPr>
            <a:spLocks noGrp="1"/>
          </p:cNvSpPr>
          <p:nvPr>
            <p:ph idx="1"/>
          </p:nvPr>
        </p:nvSpPr>
        <p:spPr/>
        <p:txBody>
          <a:bodyPr/>
          <a:lstStyle/>
          <a:p>
            <a:r>
              <a:rPr lang="tr-TR" dirty="0"/>
              <a:t>58 yaşında erkek hasta</a:t>
            </a:r>
          </a:p>
          <a:p>
            <a:r>
              <a:rPr lang="tr-TR" dirty="0"/>
              <a:t>Bilinen tip2 DM </a:t>
            </a:r>
          </a:p>
          <a:p>
            <a:r>
              <a:rPr lang="tr-TR" dirty="0"/>
              <a:t>Yaklaşık 1 saattir olan mide </a:t>
            </a:r>
            <a:r>
              <a:rPr lang="tr-TR" dirty="0" err="1"/>
              <a:t>ağrısı,hazımsızlık</a:t>
            </a:r>
            <a:endParaRPr lang="tr-TR" dirty="0"/>
          </a:p>
          <a:p>
            <a:r>
              <a:rPr lang="tr-TR" dirty="0"/>
              <a:t>Antiasitle ile ağrısı azalmamış</a:t>
            </a:r>
          </a:p>
          <a:p>
            <a:endParaRPr lang="tr-TR" dirty="0"/>
          </a:p>
        </p:txBody>
      </p:sp>
    </p:spTree>
    <p:extLst>
      <p:ext uri="{BB962C8B-B14F-4D97-AF65-F5344CB8AC3E}">
        <p14:creationId xmlns:p14="http://schemas.microsoft.com/office/powerpoint/2010/main" val="609306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4ED04C5-F0FC-407D-A083-6F268CAAFD95}"/>
              </a:ext>
            </a:extLst>
          </p:cNvPr>
          <p:cNvSpPr>
            <a:spLocks noGrp="1"/>
          </p:cNvSpPr>
          <p:nvPr>
            <p:ph type="title"/>
          </p:nvPr>
        </p:nvSpPr>
        <p:spPr/>
        <p:txBody>
          <a:bodyPr>
            <a:normAutofit/>
          </a:bodyPr>
          <a:lstStyle/>
          <a:p>
            <a:r>
              <a:rPr lang="tr-TR" dirty="0">
                <a:effectLst/>
                <a:latin typeface="Calibri Light" panose="020F0302020204030204" pitchFamily="34" charset="0"/>
                <a:ea typeface="Calibri" panose="020F0502020204030204" pitchFamily="34" charset="0"/>
                <a:cs typeface="Calibri Light" panose="020F0302020204030204" pitchFamily="34" charset="0"/>
              </a:rPr>
              <a:t>EPİDEMİYOLOJİ</a:t>
            </a:r>
            <a:endParaRPr lang="tr-TR" sz="8800" dirty="0">
              <a:latin typeface="Calibri Light" panose="020F0302020204030204" pitchFamily="34" charset="0"/>
              <a:cs typeface="Calibri Light" panose="020F0302020204030204" pitchFamily="34" charset="0"/>
            </a:endParaRPr>
          </a:p>
        </p:txBody>
      </p:sp>
      <p:sp>
        <p:nvSpPr>
          <p:cNvPr id="3" name="İçerik Yer Tutucusu 2">
            <a:extLst>
              <a:ext uri="{FF2B5EF4-FFF2-40B4-BE49-F238E27FC236}">
                <a16:creationId xmlns:a16="http://schemas.microsoft.com/office/drawing/2014/main" xmlns="" id="{30196ADE-DB63-45AC-9F18-693E060F8CD0}"/>
              </a:ext>
            </a:extLst>
          </p:cNvPr>
          <p:cNvSpPr>
            <a:spLocks noGrp="1"/>
          </p:cNvSpPr>
          <p:nvPr>
            <p:ph idx="1"/>
          </p:nvPr>
        </p:nvSpPr>
        <p:spPr/>
        <p:txBody>
          <a:bodyPr>
            <a:normAutofit/>
          </a:bodyPr>
          <a:lstStyle/>
          <a:p>
            <a:r>
              <a:rPr lang="tr-TR" dirty="0"/>
              <a:t>Dünya genelinde, koroner arter hastalıkları (KAH) ölümün tek başına en sık nedenidir.</a:t>
            </a:r>
          </a:p>
          <a:p>
            <a:r>
              <a:rPr lang="tr-TR" dirty="0"/>
              <a:t>Her yıl yedi milyondan fazla kişi KAH nedeniyle ölmektedir ve bu, tüm ölümlerin %12,8’sini oluşturmaktadır.</a:t>
            </a:r>
          </a:p>
        </p:txBody>
      </p:sp>
    </p:spTree>
    <p:extLst>
      <p:ext uri="{BB962C8B-B14F-4D97-AF65-F5344CB8AC3E}">
        <p14:creationId xmlns:p14="http://schemas.microsoft.com/office/powerpoint/2010/main" val="3801920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PATOGENEZ</a:t>
            </a:r>
          </a:p>
        </p:txBody>
      </p:sp>
      <p:sp>
        <p:nvSpPr>
          <p:cNvPr id="3" name="İçerik Yer Tutucusu 2"/>
          <p:cNvSpPr>
            <a:spLocks noGrp="1"/>
          </p:cNvSpPr>
          <p:nvPr>
            <p:ph idx="1"/>
          </p:nvPr>
        </p:nvSpPr>
        <p:spPr/>
        <p:txBody>
          <a:bodyPr/>
          <a:lstStyle/>
          <a:p>
            <a:endParaRPr lang="tr-TR" dirty="0"/>
          </a:p>
        </p:txBody>
      </p:sp>
      <p:pic>
        <p:nvPicPr>
          <p:cNvPr id="1026" name="Picture 2" descr="Ateroskleroz (Damar Sertliği) – Varis Doktorum"/>
          <p:cNvPicPr>
            <a:picLocks noChangeAspect="1" noChangeArrowheads="1"/>
          </p:cNvPicPr>
          <p:nvPr/>
        </p:nvPicPr>
        <p:blipFill rotWithShape="1">
          <a:blip r:embed="rId3">
            <a:extLst>
              <a:ext uri="{28A0092B-C50C-407E-A947-70E740481C1C}">
                <a14:useLocalDpi xmlns:a14="http://schemas.microsoft.com/office/drawing/2010/main" val="0"/>
              </a:ext>
            </a:extLst>
          </a:blip>
          <a:srcRect l="59224" t="26449"/>
          <a:stretch/>
        </p:blipFill>
        <p:spPr bwMode="auto">
          <a:xfrm>
            <a:off x="1010321" y="2658249"/>
            <a:ext cx="2179255" cy="263120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9067816" y="2285758"/>
            <a:ext cx="2719449" cy="3724096"/>
          </a:xfrm>
          <a:prstGeom prst="rect">
            <a:avLst/>
          </a:prstGeom>
          <a:noFill/>
        </p:spPr>
        <p:txBody>
          <a:bodyPr wrap="square" rtlCol="0">
            <a:spAutoFit/>
          </a:bodyPr>
          <a:lstStyle/>
          <a:p>
            <a:r>
              <a:rPr lang="tr-TR" sz="3200" dirty="0"/>
              <a:t>USAP</a:t>
            </a:r>
          </a:p>
          <a:p>
            <a:r>
              <a:rPr lang="tr-TR" sz="3200" dirty="0"/>
              <a:t>NSTEMI</a:t>
            </a:r>
          </a:p>
          <a:p>
            <a:endParaRPr lang="tr-TR" sz="3200" dirty="0"/>
          </a:p>
          <a:p>
            <a:endParaRPr lang="tr-TR" sz="4000" dirty="0"/>
          </a:p>
          <a:p>
            <a:endParaRPr lang="tr-TR" sz="4000" dirty="0"/>
          </a:p>
          <a:p>
            <a:r>
              <a:rPr lang="tr-TR" sz="3200" dirty="0"/>
              <a:t>STEMI</a:t>
            </a:r>
          </a:p>
          <a:p>
            <a:endParaRPr lang="tr-TR" sz="2800" dirty="0"/>
          </a:p>
        </p:txBody>
      </p:sp>
      <p:sp>
        <p:nvSpPr>
          <p:cNvPr id="7" name="Metin kutusu 6">
            <a:extLst>
              <a:ext uri="{FF2B5EF4-FFF2-40B4-BE49-F238E27FC236}">
                <a16:creationId xmlns:a16="http://schemas.microsoft.com/office/drawing/2014/main" xmlns="" id="{B73660C3-0FC0-4E72-AA44-B8DA2E528BA6}"/>
              </a:ext>
            </a:extLst>
          </p:cNvPr>
          <p:cNvSpPr txBox="1"/>
          <p:nvPr/>
        </p:nvSpPr>
        <p:spPr>
          <a:xfrm>
            <a:off x="3097235" y="3778474"/>
            <a:ext cx="2031959" cy="369332"/>
          </a:xfrm>
          <a:prstGeom prst="rect">
            <a:avLst/>
          </a:prstGeom>
          <a:noFill/>
        </p:spPr>
        <p:txBody>
          <a:bodyPr wrap="square" rtlCol="0">
            <a:spAutoFit/>
          </a:bodyPr>
          <a:lstStyle/>
          <a:p>
            <a:r>
              <a:rPr lang="tr-TR" dirty="0"/>
              <a:t>PLAK RÜPTÜRÜ</a:t>
            </a:r>
          </a:p>
        </p:txBody>
      </p:sp>
      <p:sp>
        <p:nvSpPr>
          <p:cNvPr id="8" name="Metin kutusu 7">
            <a:extLst>
              <a:ext uri="{FF2B5EF4-FFF2-40B4-BE49-F238E27FC236}">
                <a16:creationId xmlns:a16="http://schemas.microsoft.com/office/drawing/2014/main" xmlns="" id="{640277AE-F872-4B7E-BE2E-659C07FA6224}"/>
              </a:ext>
            </a:extLst>
          </p:cNvPr>
          <p:cNvSpPr txBox="1"/>
          <p:nvPr/>
        </p:nvSpPr>
        <p:spPr>
          <a:xfrm>
            <a:off x="4393353" y="2695665"/>
            <a:ext cx="2350477" cy="369332"/>
          </a:xfrm>
          <a:prstGeom prst="rect">
            <a:avLst/>
          </a:prstGeom>
          <a:noFill/>
        </p:spPr>
        <p:txBody>
          <a:bodyPr wrap="square" rtlCol="0">
            <a:spAutoFit/>
          </a:bodyPr>
          <a:lstStyle/>
          <a:p>
            <a:r>
              <a:rPr lang="tr-TR" dirty="0"/>
              <a:t>İNKOMPLET OKLÜZYON</a:t>
            </a:r>
          </a:p>
        </p:txBody>
      </p:sp>
      <p:sp>
        <p:nvSpPr>
          <p:cNvPr id="10" name="Metin kutusu 9">
            <a:extLst>
              <a:ext uri="{FF2B5EF4-FFF2-40B4-BE49-F238E27FC236}">
                <a16:creationId xmlns:a16="http://schemas.microsoft.com/office/drawing/2014/main" xmlns="" id="{BE855416-B8BF-4696-954C-26F8DFDBB882}"/>
              </a:ext>
            </a:extLst>
          </p:cNvPr>
          <p:cNvSpPr txBox="1"/>
          <p:nvPr/>
        </p:nvSpPr>
        <p:spPr>
          <a:xfrm>
            <a:off x="4457632" y="5057627"/>
            <a:ext cx="2350477" cy="369332"/>
          </a:xfrm>
          <a:prstGeom prst="rect">
            <a:avLst/>
          </a:prstGeom>
          <a:noFill/>
        </p:spPr>
        <p:txBody>
          <a:bodyPr wrap="square" rtlCol="0">
            <a:spAutoFit/>
          </a:bodyPr>
          <a:lstStyle/>
          <a:p>
            <a:r>
              <a:rPr lang="tr-TR" dirty="0"/>
              <a:t>KOMPLET OKLÜZYON</a:t>
            </a:r>
          </a:p>
        </p:txBody>
      </p:sp>
      <p:pic>
        <p:nvPicPr>
          <p:cNvPr id="4098" name="Picture 2">
            <a:extLst>
              <a:ext uri="{FF2B5EF4-FFF2-40B4-BE49-F238E27FC236}">
                <a16:creationId xmlns:a16="http://schemas.microsoft.com/office/drawing/2014/main" xmlns="" id="{17291845-A438-4FBA-890B-966F789741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644" t="38582" r="3815" b="40908"/>
          <a:stretch/>
        </p:blipFill>
        <p:spPr bwMode="auto">
          <a:xfrm>
            <a:off x="4918046" y="4276604"/>
            <a:ext cx="2153602" cy="6628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xmlns="" id="{1A8D18E0-A038-4DF6-A742-0B2B4A97A2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046" r="4922" b="81154"/>
          <a:stretch/>
        </p:blipFill>
        <p:spPr bwMode="auto">
          <a:xfrm>
            <a:off x="4888826" y="3075730"/>
            <a:ext cx="2067054" cy="6090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Bağlayıcı: Dirsek 10">
            <a:extLst>
              <a:ext uri="{FF2B5EF4-FFF2-40B4-BE49-F238E27FC236}">
                <a16:creationId xmlns:a16="http://schemas.microsoft.com/office/drawing/2014/main" xmlns="" id="{917E46E2-1100-43B2-8EFB-A64096AC0547}"/>
              </a:ext>
            </a:extLst>
          </p:cNvPr>
          <p:cNvCxnSpPr>
            <a:cxnSpLocks/>
          </p:cNvCxnSpPr>
          <p:nvPr/>
        </p:nvCxnSpPr>
        <p:spPr>
          <a:xfrm>
            <a:off x="4849139" y="4246285"/>
            <a:ext cx="4013507" cy="1082852"/>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Bağlayıcı: Dirsek 16">
            <a:extLst>
              <a:ext uri="{FF2B5EF4-FFF2-40B4-BE49-F238E27FC236}">
                <a16:creationId xmlns:a16="http://schemas.microsoft.com/office/drawing/2014/main" xmlns="" id="{A13CE022-CE41-46B3-A2EF-E02600BE222A}"/>
              </a:ext>
            </a:extLst>
          </p:cNvPr>
          <p:cNvCxnSpPr>
            <a:cxnSpLocks/>
          </p:cNvCxnSpPr>
          <p:nvPr/>
        </p:nvCxnSpPr>
        <p:spPr>
          <a:xfrm flipV="1">
            <a:off x="4849139" y="2684327"/>
            <a:ext cx="4013507" cy="1245959"/>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452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RİSK FAKTÖRLERİ</a:t>
            </a:r>
          </a:p>
        </p:txBody>
      </p:sp>
      <p:sp>
        <p:nvSpPr>
          <p:cNvPr id="3" name="İçerik Yer Tutucusu 2"/>
          <p:cNvSpPr>
            <a:spLocks noGrp="1"/>
          </p:cNvSpPr>
          <p:nvPr>
            <p:ph idx="1"/>
          </p:nvPr>
        </p:nvSpPr>
        <p:spPr/>
        <p:txBody>
          <a:bodyPr/>
          <a:lstStyle/>
          <a:p>
            <a:endParaRPr lang="tr-TR" dirty="0"/>
          </a:p>
        </p:txBody>
      </p:sp>
      <p:graphicFrame>
        <p:nvGraphicFramePr>
          <p:cNvPr id="4" name="3 Tablo">
            <a:extLst>
              <a:ext uri="{FF2B5EF4-FFF2-40B4-BE49-F238E27FC236}">
                <a16:creationId xmlns:a16="http://schemas.microsoft.com/office/drawing/2014/main" xmlns="" id="{80FC2929-2E3E-4AA1-A83E-F3AC0EBE8659}"/>
              </a:ext>
            </a:extLst>
          </p:cNvPr>
          <p:cNvGraphicFramePr>
            <a:graphicFrameLocks noGrp="1"/>
          </p:cNvGraphicFramePr>
          <p:nvPr>
            <p:extLst>
              <p:ext uri="{D42A27DB-BD31-4B8C-83A1-F6EECF244321}">
                <p14:modId xmlns:p14="http://schemas.microsoft.com/office/powerpoint/2010/main" val="2797942647"/>
              </p:ext>
            </p:extLst>
          </p:nvPr>
        </p:nvGraphicFramePr>
        <p:xfrm>
          <a:off x="646513" y="1825625"/>
          <a:ext cx="10898974" cy="2655898"/>
        </p:xfrm>
        <a:graphic>
          <a:graphicData uri="http://schemas.openxmlformats.org/drawingml/2006/table">
            <a:tbl>
              <a:tblPr firstRow="1" bandRow="1">
                <a:tableStyleId>{00A15C55-8517-42AA-B614-E9B94910E393}</a:tableStyleId>
              </a:tblPr>
              <a:tblGrid>
                <a:gridCol w="4693949">
                  <a:extLst>
                    <a:ext uri="{9D8B030D-6E8A-4147-A177-3AD203B41FA5}">
                      <a16:colId xmlns:a16="http://schemas.microsoft.com/office/drawing/2014/main" xmlns="" val="20000"/>
                    </a:ext>
                  </a:extLst>
                </a:gridCol>
                <a:gridCol w="6205025">
                  <a:extLst>
                    <a:ext uri="{9D8B030D-6E8A-4147-A177-3AD203B41FA5}">
                      <a16:colId xmlns:a16="http://schemas.microsoft.com/office/drawing/2014/main" xmlns="" val="20001"/>
                    </a:ext>
                  </a:extLst>
                </a:gridCol>
              </a:tblGrid>
              <a:tr h="355272">
                <a:tc>
                  <a:txBody>
                    <a:bodyPr/>
                    <a:lstStyle/>
                    <a:p>
                      <a:pPr marL="84455" marR="0" lvl="0" indent="0" algn="l" defTabSz="914400" rtl="0" eaLnBrk="1" fontAlgn="auto" latinLnBrk="0" hangingPunct="1">
                        <a:lnSpc>
                          <a:spcPct val="100000"/>
                        </a:lnSpc>
                        <a:spcBef>
                          <a:spcPts val="250"/>
                        </a:spcBef>
                        <a:spcAft>
                          <a:spcPts val="0"/>
                        </a:spcAft>
                        <a:buClrTx/>
                        <a:buSzTx/>
                        <a:buFontTx/>
                        <a:buNone/>
                        <a:tabLst/>
                        <a:defRPr/>
                      </a:pPr>
                      <a:r>
                        <a:rPr lang="tr-TR" sz="2800" dirty="0" err="1"/>
                        <a:t>Değiştirelemez</a:t>
                      </a:r>
                      <a:endParaRPr lang="tr-TR" sz="2800" dirty="0"/>
                    </a:p>
                    <a:p>
                      <a:pPr marL="84455">
                        <a:lnSpc>
                          <a:spcPct val="100000"/>
                        </a:lnSpc>
                        <a:spcBef>
                          <a:spcPts val="250"/>
                        </a:spcBef>
                      </a:pPr>
                      <a:endParaRPr lang="tr-TR" sz="1800" dirty="0">
                        <a:solidFill>
                          <a:schemeClr val="bg1"/>
                        </a:solidFill>
                        <a:latin typeface="Constantia"/>
                        <a:cs typeface="Constantia"/>
                      </a:endParaRPr>
                    </a:p>
                  </a:txBody>
                  <a:tcPr marL="0" marR="0" marT="31750" marB="0"/>
                </a:tc>
                <a:tc>
                  <a:txBody>
                    <a:bodyPr/>
                    <a:lstStyle/>
                    <a:p>
                      <a:pPr marL="87630">
                        <a:lnSpc>
                          <a:spcPct val="100000"/>
                        </a:lnSpc>
                        <a:spcBef>
                          <a:spcPts val="250"/>
                        </a:spcBef>
                      </a:pPr>
                      <a:endParaRPr lang="tr-TR" sz="1800" dirty="0">
                        <a:latin typeface="Constantia"/>
                        <a:cs typeface="Constantia"/>
                      </a:endParaRPr>
                    </a:p>
                  </a:txBody>
                  <a:tcPr marL="0" marR="0" marT="31750" marB="0"/>
                </a:tc>
                <a:extLst>
                  <a:ext uri="{0D108BD9-81ED-4DB2-BD59-A6C34878D82A}">
                    <a16:rowId xmlns:a16="http://schemas.microsoft.com/office/drawing/2014/main" xmlns="" val="10000"/>
                  </a:ext>
                </a:extLst>
              </a:tr>
              <a:tr h="1885008">
                <a:tc>
                  <a:txBody>
                    <a:bodyPr/>
                    <a:lstStyle/>
                    <a:p>
                      <a:pPr marL="342900" indent="-342900">
                        <a:buFont typeface="Arial" panose="020B0604020202020204" pitchFamily="34" charset="0"/>
                        <a:buChar char="•"/>
                      </a:pPr>
                      <a:r>
                        <a:rPr lang="tr-TR" sz="2400" dirty="0"/>
                        <a:t>Erkek cinsiyet</a:t>
                      </a:r>
                    </a:p>
                    <a:p>
                      <a:pPr marL="342900" indent="-342900">
                        <a:buFont typeface="Arial" panose="020B0604020202020204" pitchFamily="34" charset="0"/>
                        <a:buChar char="•"/>
                      </a:pPr>
                      <a:r>
                        <a:rPr lang="tr-TR" sz="2400" dirty="0"/>
                        <a:t>Yaş (erkek&gt;45 ,kadın&gt;55 veya </a:t>
                      </a:r>
                      <a:r>
                        <a:rPr lang="tr-TR" sz="2400" dirty="0" err="1"/>
                        <a:t>menapoza</a:t>
                      </a:r>
                      <a:r>
                        <a:rPr lang="tr-TR" sz="2400" dirty="0"/>
                        <a:t> girmiş olmak)</a:t>
                      </a:r>
                    </a:p>
                    <a:p>
                      <a:pPr marL="342900" indent="-342900">
                        <a:buFont typeface="Arial" panose="020B0604020202020204" pitchFamily="34" charset="0"/>
                        <a:buChar char="•"/>
                      </a:pPr>
                      <a:r>
                        <a:rPr lang="tr-TR" sz="2400" dirty="0"/>
                        <a:t>Pozitif KAH Aile öyküsü</a:t>
                      </a:r>
                    </a:p>
                    <a:p>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16000" marR="0" marT="17780" marB="0"/>
                </a:tc>
                <a:tc>
                  <a:txBody>
                    <a:bodyPr/>
                    <a:lstStyle/>
                    <a:p>
                      <a:pPr marL="372110" marR="0" lvl="0" indent="-284480" algn="l" defTabSz="914400" rtl="0" eaLnBrk="1" fontAlgn="auto" latinLnBrk="0" hangingPunct="1">
                        <a:lnSpc>
                          <a:spcPct val="100000"/>
                        </a:lnSpc>
                        <a:spcBef>
                          <a:spcPts val="150"/>
                        </a:spcBef>
                        <a:spcAft>
                          <a:spcPts val="0"/>
                        </a:spcAft>
                        <a:buClrTx/>
                        <a:buSzTx/>
                        <a:buFont typeface="Arial"/>
                        <a:buChar char="•"/>
                        <a:tabLst>
                          <a:tab pos="371475" algn="l"/>
                          <a:tab pos="372110" algn="l"/>
                        </a:tabLst>
                        <a:defRPr/>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72110" marR="0" lvl="0" indent="-284480" algn="l" defTabSz="914400" rtl="0" eaLnBrk="1" fontAlgn="auto" latinLnBrk="0" hangingPunct="1">
                        <a:lnSpc>
                          <a:spcPct val="100000"/>
                        </a:lnSpc>
                        <a:spcBef>
                          <a:spcPts val="150"/>
                        </a:spcBef>
                        <a:spcAft>
                          <a:spcPts val="0"/>
                        </a:spcAft>
                        <a:buClrTx/>
                        <a:buSzTx/>
                        <a:buFont typeface="Arial"/>
                        <a:buChar char="•"/>
                        <a:tabLst>
                          <a:tab pos="371475" algn="l"/>
                          <a:tab pos="372110" algn="l"/>
                        </a:tabLst>
                        <a:defRPr/>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72110" marR="0" lvl="0" indent="-284480" algn="l" defTabSz="914400" rtl="0" eaLnBrk="1" fontAlgn="auto" latinLnBrk="0" hangingPunct="1">
                        <a:lnSpc>
                          <a:spcPct val="100000"/>
                        </a:lnSpc>
                        <a:spcBef>
                          <a:spcPts val="150"/>
                        </a:spcBef>
                        <a:spcAft>
                          <a:spcPts val="0"/>
                        </a:spcAft>
                        <a:buClrTx/>
                        <a:buSzTx/>
                        <a:buFont typeface="Arial"/>
                        <a:buChar char="•"/>
                        <a:tabLst>
                          <a:tab pos="371475" algn="l"/>
                          <a:tab pos="372110" algn="l"/>
                        </a:tabLst>
                        <a:defRPr/>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72110" indent="-284480">
                        <a:lnSpc>
                          <a:spcPct val="100000"/>
                        </a:lnSpc>
                        <a:spcBef>
                          <a:spcPts val="150"/>
                        </a:spcBef>
                        <a:buFont typeface="Arial"/>
                        <a:buChar char="•"/>
                        <a:tabLst>
                          <a:tab pos="371475" algn="l"/>
                          <a:tab pos="372110" algn="l"/>
                        </a:tabLst>
                      </a:pPr>
                      <a:endParaRPr lang="tr-TR" sz="2000" dirty="0">
                        <a:latin typeface="Constantia"/>
                        <a:cs typeface="Constantia"/>
                      </a:endParaRPr>
                    </a:p>
                  </a:txBody>
                  <a:tcPr marL="0" marR="0" marT="19050" marB="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184685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RİSK FAKTÖRLERİ</a:t>
            </a:r>
          </a:p>
        </p:txBody>
      </p:sp>
      <p:sp>
        <p:nvSpPr>
          <p:cNvPr id="3" name="İçerik Yer Tutucusu 2"/>
          <p:cNvSpPr>
            <a:spLocks noGrp="1"/>
          </p:cNvSpPr>
          <p:nvPr>
            <p:ph idx="1"/>
          </p:nvPr>
        </p:nvSpPr>
        <p:spPr/>
        <p:txBody>
          <a:bodyPr>
            <a:normAutofit/>
          </a:bodyPr>
          <a:lstStyle/>
          <a:p>
            <a:endParaRPr lang="tr-TR" dirty="0"/>
          </a:p>
        </p:txBody>
      </p:sp>
      <p:graphicFrame>
        <p:nvGraphicFramePr>
          <p:cNvPr id="4" name="3 Tablo">
            <a:extLst>
              <a:ext uri="{FF2B5EF4-FFF2-40B4-BE49-F238E27FC236}">
                <a16:creationId xmlns:a16="http://schemas.microsoft.com/office/drawing/2014/main" xmlns="" id="{658E5D23-D8C2-43E4-B01D-D297ACF6A692}"/>
              </a:ext>
            </a:extLst>
          </p:cNvPr>
          <p:cNvGraphicFramePr>
            <a:graphicFrameLocks noGrp="1"/>
          </p:cNvGraphicFramePr>
          <p:nvPr>
            <p:extLst>
              <p:ext uri="{D42A27DB-BD31-4B8C-83A1-F6EECF244321}">
                <p14:modId xmlns:p14="http://schemas.microsoft.com/office/powerpoint/2010/main" val="3220870689"/>
              </p:ext>
            </p:extLst>
          </p:nvPr>
        </p:nvGraphicFramePr>
        <p:xfrm>
          <a:off x="646513" y="1602105"/>
          <a:ext cx="10898974" cy="4893312"/>
        </p:xfrm>
        <a:graphic>
          <a:graphicData uri="http://schemas.openxmlformats.org/drawingml/2006/table">
            <a:tbl>
              <a:tblPr firstRow="1" bandRow="1">
                <a:tableStyleId>{00A15C55-8517-42AA-B614-E9B94910E393}</a:tableStyleId>
              </a:tblPr>
              <a:tblGrid>
                <a:gridCol w="8553758">
                  <a:extLst>
                    <a:ext uri="{9D8B030D-6E8A-4147-A177-3AD203B41FA5}">
                      <a16:colId xmlns:a16="http://schemas.microsoft.com/office/drawing/2014/main" xmlns="" val="20000"/>
                    </a:ext>
                  </a:extLst>
                </a:gridCol>
                <a:gridCol w="2345216">
                  <a:extLst>
                    <a:ext uri="{9D8B030D-6E8A-4147-A177-3AD203B41FA5}">
                      <a16:colId xmlns:a16="http://schemas.microsoft.com/office/drawing/2014/main" xmlns="" val="20001"/>
                    </a:ext>
                  </a:extLst>
                </a:gridCol>
              </a:tblGrid>
              <a:tr h="1195068">
                <a:tc>
                  <a:txBody>
                    <a:bodyPr/>
                    <a:lstStyle/>
                    <a:p>
                      <a:pPr marL="84455" marR="0" lvl="0" indent="0" algn="l" defTabSz="914400" rtl="0" eaLnBrk="1" fontAlgn="auto" latinLnBrk="0" hangingPunct="1">
                        <a:lnSpc>
                          <a:spcPct val="100000"/>
                        </a:lnSpc>
                        <a:spcBef>
                          <a:spcPts val="250"/>
                        </a:spcBef>
                        <a:spcAft>
                          <a:spcPts val="0"/>
                        </a:spcAft>
                        <a:buClrTx/>
                        <a:buSzTx/>
                        <a:buFontTx/>
                        <a:buNone/>
                        <a:tabLst/>
                        <a:defRPr/>
                      </a:pPr>
                      <a:r>
                        <a:rPr lang="tr-TR" sz="2800" dirty="0"/>
                        <a:t>Değiştirildiğinde </a:t>
                      </a:r>
                      <a:r>
                        <a:rPr lang="tr-TR" sz="2800" dirty="0" err="1"/>
                        <a:t>Mortalite</a:t>
                      </a:r>
                      <a:r>
                        <a:rPr lang="tr-TR" sz="2800" dirty="0"/>
                        <a:t> Ve </a:t>
                      </a:r>
                      <a:r>
                        <a:rPr lang="tr-TR" sz="2800" dirty="0" err="1"/>
                        <a:t>Morbidite</a:t>
                      </a:r>
                      <a:r>
                        <a:rPr lang="tr-TR" sz="2800" dirty="0"/>
                        <a:t> Üzerinde Olumlu Etkileri Gösterilmiş  Olanlar</a:t>
                      </a:r>
                    </a:p>
                    <a:p>
                      <a:pPr marL="84455">
                        <a:lnSpc>
                          <a:spcPct val="100000"/>
                        </a:lnSpc>
                        <a:spcBef>
                          <a:spcPts val="250"/>
                        </a:spcBef>
                      </a:pPr>
                      <a:endParaRPr lang="tr-TR" sz="1800" dirty="0">
                        <a:solidFill>
                          <a:schemeClr val="bg1"/>
                        </a:solidFill>
                        <a:latin typeface="Constantia"/>
                        <a:cs typeface="Constantia"/>
                      </a:endParaRPr>
                    </a:p>
                  </a:txBody>
                  <a:tcPr marL="0" marR="0" marT="31750" marB="0"/>
                </a:tc>
                <a:tc>
                  <a:txBody>
                    <a:bodyPr/>
                    <a:lstStyle/>
                    <a:p>
                      <a:pPr marL="87630">
                        <a:lnSpc>
                          <a:spcPct val="100000"/>
                        </a:lnSpc>
                        <a:spcBef>
                          <a:spcPts val="250"/>
                        </a:spcBef>
                      </a:pPr>
                      <a:endParaRPr lang="tr-TR" sz="1800" dirty="0">
                        <a:latin typeface="Constantia"/>
                        <a:cs typeface="Constantia"/>
                      </a:endParaRPr>
                    </a:p>
                  </a:txBody>
                  <a:tcPr marL="0" marR="0" marT="31750" marB="0"/>
                </a:tc>
                <a:extLst>
                  <a:ext uri="{0D108BD9-81ED-4DB2-BD59-A6C34878D82A}">
                    <a16:rowId xmlns:a16="http://schemas.microsoft.com/office/drawing/2014/main" xmlns="" val="10000"/>
                  </a:ext>
                </a:extLst>
              </a:tr>
              <a:tr h="3695702">
                <a:tc>
                  <a:txBody>
                    <a:bodyPr/>
                    <a:lstStyle/>
                    <a:p>
                      <a:pPr marL="342900" indent="-342900">
                        <a:buFont typeface="Arial" panose="020B0604020202020204" pitchFamily="34" charset="0"/>
                        <a:buChar char="•"/>
                      </a:pPr>
                      <a:r>
                        <a:rPr lang="tr-TR" sz="2400" dirty="0"/>
                        <a:t>Hipertansiyon</a:t>
                      </a:r>
                    </a:p>
                    <a:p>
                      <a:pPr marL="342900" indent="-342900">
                        <a:buFont typeface="Arial" panose="020B0604020202020204" pitchFamily="34" charset="0"/>
                        <a:buChar char="•"/>
                      </a:pPr>
                      <a:r>
                        <a:rPr lang="tr-TR" sz="2400" dirty="0"/>
                        <a:t>Sol </a:t>
                      </a:r>
                      <a:r>
                        <a:rPr lang="tr-TR" sz="2400" dirty="0" err="1"/>
                        <a:t>ventrikül</a:t>
                      </a:r>
                      <a:r>
                        <a:rPr lang="tr-TR" sz="2400" dirty="0"/>
                        <a:t> </a:t>
                      </a:r>
                      <a:r>
                        <a:rPr lang="tr-TR" sz="2400" dirty="0" err="1"/>
                        <a:t>hipertrofisi</a:t>
                      </a:r>
                      <a:endParaRPr lang="tr-TR" sz="2400" dirty="0"/>
                    </a:p>
                    <a:p>
                      <a:pPr marL="342900" indent="-342900">
                        <a:buFont typeface="Arial" panose="020B0604020202020204" pitchFamily="34" charset="0"/>
                        <a:buChar char="•"/>
                      </a:pPr>
                      <a:r>
                        <a:rPr lang="tr-TR" sz="2400" dirty="0" err="1"/>
                        <a:t>Dislipidemi</a:t>
                      </a:r>
                      <a:r>
                        <a:rPr lang="tr-TR" sz="2400" dirty="0"/>
                        <a:t>(HDL&lt;50 mg/</a:t>
                      </a:r>
                      <a:r>
                        <a:rPr lang="tr-TR" sz="2400" dirty="0" err="1"/>
                        <a:t>dl,LDL</a:t>
                      </a:r>
                      <a:r>
                        <a:rPr lang="tr-TR" sz="2400" dirty="0"/>
                        <a:t>&gt;130mg/dl)</a:t>
                      </a:r>
                    </a:p>
                    <a:p>
                      <a:pPr marL="342900" indent="-342900">
                        <a:buFont typeface="Arial" panose="020B0604020202020204" pitchFamily="34" charset="0"/>
                        <a:buChar char="•"/>
                      </a:pPr>
                      <a:r>
                        <a:rPr lang="tr-TR" sz="2400" dirty="0" err="1"/>
                        <a:t>Diyabetes</a:t>
                      </a:r>
                      <a:r>
                        <a:rPr lang="tr-TR" sz="2400" dirty="0"/>
                        <a:t> </a:t>
                      </a:r>
                      <a:r>
                        <a:rPr lang="tr-TR" sz="2400" dirty="0" err="1"/>
                        <a:t>mellitus</a:t>
                      </a:r>
                      <a:endParaRPr lang="tr-TR" sz="2400" dirty="0"/>
                    </a:p>
                    <a:p>
                      <a:pPr marL="342900" indent="-342900">
                        <a:buFont typeface="Arial" panose="020B0604020202020204" pitchFamily="34" charset="0"/>
                        <a:buChar char="•"/>
                      </a:pPr>
                      <a:r>
                        <a:rPr lang="tr-TR" sz="2400" dirty="0"/>
                        <a:t>Aşırı kilo veya </a:t>
                      </a:r>
                      <a:r>
                        <a:rPr lang="tr-TR" sz="2400" dirty="0" err="1"/>
                        <a:t>obezite</a:t>
                      </a:r>
                      <a:endParaRPr lang="tr-TR" sz="2400" dirty="0"/>
                    </a:p>
                    <a:p>
                      <a:pPr marL="342900" indent="-342900">
                        <a:buFont typeface="Arial" panose="020B0604020202020204" pitchFamily="34" charset="0"/>
                        <a:buChar char="•"/>
                      </a:pPr>
                      <a:r>
                        <a:rPr lang="tr-TR" sz="2400" dirty="0"/>
                        <a:t>Fiziksel </a:t>
                      </a:r>
                      <a:r>
                        <a:rPr lang="tr-TR" sz="2400" dirty="0" err="1"/>
                        <a:t>inaktivite</a:t>
                      </a:r>
                      <a:endParaRPr lang="tr-TR" sz="2400" dirty="0"/>
                    </a:p>
                    <a:p>
                      <a:pPr marL="342900" indent="-342900">
                        <a:buFont typeface="Arial" panose="020B0604020202020204" pitchFamily="34" charset="0"/>
                        <a:buChar char="•"/>
                      </a:pPr>
                      <a:r>
                        <a:rPr lang="tr-TR" sz="2400" dirty="0"/>
                        <a:t>Sigara içimi</a:t>
                      </a:r>
                    </a:p>
                    <a:p>
                      <a:pPr marL="342900" indent="-342900">
                        <a:buFont typeface="Arial" panose="020B0604020202020204" pitchFamily="34" charset="0"/>
                        <a:buChar char="•"/>
                      </a:pPr>
                      <a:r>
                        <a:rPr lang="tr-TR" sz="2400" dirty="0"/>
                        <a:t>Az meyve sebze tüketimi</a:t>
                      </a:r>
                    </a:p>
                    <a:p>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16000" marR="0" marT="17780" marB="0"/>
                </a:tc>
                <a:tc>
                  <a:txBody>
                    <a:bodyPr/>
                    <a:lstStyle/>
                    <a:p>
                      <a:pPr marL="372110" marR="0" lvl="0" indent="-284480" algn="l" defTabSz="914400" rtl="0" eaLnBrk="1" fontAlgn="auto" latinLnBrk="0" hangingPunct="1">
                        <a:lnSpc>
                          <a:spcPct val="100000"/>
                        </a:lnSpc>
                        <a:spcBef>
                          <a:spcPts val="150"/>
                        </a:spcBef>
                        <a:spcAft>
                          <a:spcPts val="0"/>
                        </a:spcAft>
                        <a:buClrTx/>
                        <a:buSzTx/>
                        <a:buFont typeface="Arial"/>
                        <a:buChar char="•"/>
                        <a:tabLst>
                          <a:tab pos="371475" algn="l"/>
                          <a:tab pos="372110" algn="l"/>
                        </a:tabLst>
                        <a:defRPr/>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72110" marR="0" lvl="0" indent="-284480" algn="l" defTabSz="914400" rtl="0" eaLnBrk="1" fontAlgn="auto" latinLnBrk="0" hangingPunct="1">
                        <a:lnSpc>
                          <a:spcPct val="100000"/>
                        </a:lnSpc>
                        <a:spcBef>
                          <a:spcPts val="150"/>
                        </a:spcBef>
                        <a:spcAft>
                          <a:spcPts val="0"/>
                        </a:spcAft>
                        <a:buClrTx/>
                        <a:buSzTx/>
                        <a:buFont typeface="Arial"/>
                        <a:buChar char="•"/>
                        <a:tabLst>
                          <a:tab pos="371475" algn="l"/>
                          <a:tab pos="372110" algn="l"/>
                        </a:tabLst>
                        <a:defRPr/>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72110" marR="0" lvl="0" indent="-284480" algn="l" defTabSz="914400" rtl="0" eaLnBrk="1" fontAlgn="auto" latinLnBrk="0" hangingPunct="1">
                        <a:lnSpc>
                          <a:spcPct val="100000"/>
                        </a:lnSpc>
                        <a:spcBef>
                          <a:spcPts val="150"/>
                        </a:spcBef>
                        <a:spcAft>
                          <a:spcPts val="0"/>
                        </a:spcAft>
                        <a:buClrTx/>
                        <a:buSzTx/>
                        <a:buFont typeface="Arial"/>
                        <a:buChar char="•"/>
                        <a:tabLst>
                          <a:tab pos="371475" algn="l"/>
                          <a:tab pos="372110" algn="l"/>
                        </a:tabLst>
                        <a:defRPr/>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72110" indent="-284480">
                        <a:lnSpc>
                          <a:spcPct val="100000"/>
                        </a:lnSpc>
                        <a:spcBef>
                          <a:spcPts val="150"/>
                        </a:spcBef>
                        <a:buFont typeface="Arial"/>
                        <a:buChar char="•"/>
                        <a:tabLst>
                          <a:tab pos="371475" algn="l"/>
                          <a:tab pos="372110" algn="l"/>
                        </a:tabLst>
                      </a:pPr>
                      <a:endParaRPr lang="tr-TR" sz="2000" dirty="0">
                        <a:latin typeface="Constantia"/>
                        <a:cs typeface="Constantia"/>
                      </a:endParaRPr>
                    </a:p>
                  </a:txBody>
                  <a:tcPr marL="0" marR="0" marT="19050" marB="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53524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38A5F03-B28A-40D1-91F5-3C3041060412}"/>
              </a:ext>
            </a:extLst>
          </p:cNvPr>
          <p:cNvSpPr>
            <a:spLocks noGrp="1"/>
          </p:cNvSpPr>
          <p:nvPr>
            <p:ph type="title"/>
          </p:nvPr>
        </p:nvSpPr>
        <p:spPr/>
        <p:txBody>
          <a:bodyPr/>
          <a:lstStyle/>
          <a:p>
            <a:r>
              <a:rPr lang="tr-TR" dirty="0"/>
              <a:t>RİSK FAKTÖRLERİ</a:t>
            </a:r>
          </a:p>
        </p:txBody>
      </p:sp>
      <p:sp>
        <p:nvSpPr>
          <p:cNvPr id="3" name="İçerik Yer Tutucusu 2">
            <a:extLst>
              <a:ext uri="{FF2B5EF4-FFF2-40B4-BE49-F238E27FC236}">
                <a16:creationId xmlns:a16="http://schemas.microsoft.com/office/drawing/2014/main" xmlns="" id="{28A34C55-2603-4A5F-8FAC-81F633258EFF}"/>
              </a:ext>
            </a:extLst>
          </p:cNvPr>
          <p:cNvSpPr>
            <a:spLocks noGrp="1"/>
          </p:cNvSpPr>
          <p:nvPr>
            <p:ph idx="1"/>
          </p:nvPr>
        </p:nvSpPr>
        <p:spPr/>
        <p:txBody>
          <a:bodyPr/>
          <a:lstStyle/>
          <a:p>
            <a:endParaRPr lang="tr-TR"/>
          </a:p>
        </p:txBody>
      </p:sp>
      <p:graphicFrame>
        <p:nvGraphicFramePr>
          <p:cNvPr id="4" name="3 Tablo">
            <a:extLst>
              <a:ext uri="{FF2B5EF4-FFF2-40B4-BE49-F238E27FC236}">
                <a16:creationId xmlns:a16="http://schemas.microsoft.com/office/drawing/2014/main" xmlns="" id="{297F1F50-72B0-41B8-81A1-F523EF94CEA3}"/>
              </a:ext>
            </a:extLst>
          </p:cNvPr>
          <p:cNvGraphicFramePr>
            <a:graphicFrameLocks noGrp="1"/>
          </p:cNvGraphicFramePr>
          <p:nvPr>
            <p:extLst>
              <p:ext uri="{D42A27DB-BD31-4B8C-83A1-F6EECF244321}">
                <p14:modId xmlns:p14="http://schemas.microsoft.com/office/powerpoint/2010/main" val="968373166"/>
              </p:ext>
            </p:extLst>
          </p:nvPr>
        </p:nvGraphicFramePr>
        <p:xfrm>
          <a:off x="646513" y="1599563"/>
          <a:ext cx="10898974" cy="4893312"/>
        </p:xfrm>
        <a:graphic>
          <a:graphicData uri="http://schemas.openxmlformats.org/drawingml/2006/table">
            <a:tbl>
              <a:tblPr firstRow="1" bandRow="1">
                <a:tableStyleId>{00A15C55-8517-42AA-B614-E9B94910E393}</a:tableStyleId>
              </a:tblPr>
              <a:tblGrid>
                <a:gridCol w="8553758">
                  <a:extLst>
                    <a:ext uri="{9D8B030D-6E8A-4147-A177-3AD203B41FA5}">
                      <a16:colId xmlns:a16="http://schemas.microsoft.com/office/drawing/2014/main" xmlns="" val="20000"/>
                    </a:ext>
                  </a:extLst>
                </a:gridCol>
                <a:gridCol w="2345216">
                  <a:extLst>
                    <a:ext uri="{9D8B030D-6E8A-4147-A177-3AD203B41FA5}">
                      <a16:colId xmlns:a16="http://schemas.microsoft.com/office/drawing/2014/main" xmlns="" val="20001"/>
                    </a:ext>
                  </a:extLst>
                </a:gridCol>
              </a:tblGrid>
              <a:tr h="1195068">
                <a:tc>
                  <a:txBody>
                    <a:bodyPr/>
                    <a:lstStyle/>
                    <a:p>
                      <a:r>
                        <a:rPr lang="tr-TR" sz="2800" dirty="0"/>
                        <a:t>Potansiyel olarak değiştirilebilir ancak </a:t>
                      </a:r>
                      <a:r>
                        <a:rPr lang="tr-TR" sz="2800" dirty="0" err="1"/>
                        <a:t>mortalite</a:t>
                      </a:r>
                      <a:r>
                        <a:rPr lang="tr-TR" sz="2800" dirty="0"/>
                        <a:t> ve        </a:t>
                      </a:r>
                      <a:r>
                        <a:rPr lang="tr-TR" sz="2800" dirty="0" err="1"/>
                        <a:t>morbidite</a:t>
                      </a:r>
                      <a:r>
                        <a:rPr lang="tr-TR" sz="2800" dirty="0"/>
                        <a:t> üzerinde gösterilmiş  etkisi olmayanlar</a:t>
                      </a:r>
                    </a:p>
                    <a:p>
                      <a:pPr marL="84455">
                        <a:lnSpc>
                          <a:spcPct val="100000"/>
                        </a:lnSpc>
                        <a:spcBef>
                          <a:spcPts val="250"/>
                        </a:spcBef>
                      </a:pPr>
                      <a:endParaRPr lang="tr-TR" sz="1800" dirty="0">
                        <a:solidFill>
                          <a:schemeClr val="bg1"/>
                        </a:solidFill>
                        <a:latin typeface="Constantia"/>
                        <a:cs typeface="Constantia"/>
                      </a:endParaRPr>
                    </a:p>
                  </a:txBody>
                  <a:tcPr marL="252000" marR="0" marT="31750" marB="0"/>
                </a:tc>
                <a:tc>
                  <a:txBody>
                    <a:bodyPr/>
                    <a:lstStyle/>
                    <a:p>
                      <a:pPr marL="87630">
                        <a:lnSpc>
                          <a:spcPct val="100000"/>
                        </a:lnSpc>
                        <a:spcBef>
                          <a:spcPts val="250"/>
                        </a:spcBef>
                      </a:pPr>
                      <a:endParaRPr lang="tr-TR" sz="1800" dirty="0">
                        <a:latin typeface="Constantia"/>
                        <a:cs typeface="Constantia"/>
                      </a:endParaRPr>
                    </a:p>
                  </a:txBody>
                  <a:tcPr marL="252000" marR="0" marT="31750" marB="0"/>
                </a:tc>
                <a:extLst>
                  <a:ext uri="{0D108BD9-81ED-4DB2-BD59-A6C34878D82A}">
                    <a16:rowId xmlns:a16="http://schemas.microsoft.com/office/drawing/2014/main" xmlns="" val="10000"/>
                  </a:ext>
                </a:extLst>
              </a:tr>
              <a:tr h="3695702">
                <a:tc>
                  <a:txBody>
                    <a:bodyPr/>
                    <a:lstStyle/>
                    <a:p>
                      <a:pPr marL="342900" indent="-342900">
                        <a:buFont typeface="Arial" panose="020B0604020202020204" pitchFamily="34" charset="0"/>
                        <a:buChar char="•"/>
                      </a:pPr>
                      <a:r>
                        <a:rPr lang="tr-TR" sz="2400" dirty="0"/>
                        <a:t>Stres</a:t>
                      </a:r>
                    </a:p>
                    <a:p>
                      <a:pPr marL="342900" indent="-342900">
                        <a:buFont typeface="Arial" panose="020B0604020202020204" pitchFamily="34" charset="0"/>
                        <a:buChar char="•"/>
                      </a:pPr>
                      <a:r>
                        <a:rPr lang="tr-TR" sz="2400" dirty="0"/>
                        <a:t>Depresyon</a:t>
                      </a:r>
                    </a:p>
                    <a:p>
                      <a:pPr marL="342900" indent="-342900">
                        <a:buFont typeface="Arial" panose="020B0604020202020204" pitchFamily="34" charset="0"/>
                        <a:buChar char="•"/>
                      </a:pPr>
                      <a:r>
                        <a:rPr lang="tr-TR" sz="2400" dirty="0" err="1"/>
                        <a:t>Hipertrigliseridemi</a:t>
                      </a:r>
                      <a:endParaRPr lang="tr-TR" sz="2400" dirty="0"/>
                    </a:p>
                    <a:p>
                      <a:pPr marL="342900" indent="-342900">
                        <a:buFont typeface="Arial" panose="020B0604020202020204" pitchFamily="34" charset="0"/>
                        <a:buChar char="•"/>
                      </a:pPr>
                      <a:r>
                        <a:rPr lang="tr-TR" sz="2400" dirty="0" err="1"/>
                        <a:t>Hiperhomosisteinemi</a:t>
                      </a:r>
                      <a:endParaRPr lang="tr-TR" sz="2400" dirty="0"/>
                    </a:p>
                    <a:p>
                      <a:pPr marL="342900" indent="-342900">
                        <a:buFont typeface="Arial" panose="020B0604020202020204" pitchFamily="34" charset="0"/>
                        <a:buChar char="•"/>
                      </a:pPr>
                      <a:r>
                        <a:rPr lang="tr-TR" sz="2400" dirty="0" err="1"/>
                        <a:t>Hiperreninemi</a:t>
                      </a:r>
                      <a:endParaRPr lang="tr-TR" sz="2400" dirty="0"/>
                    </a:p>
                    <a:p>
                      <a:pPr marL="342900" indent="-342900">
                        <a:buFont typeface="Arial" panose="020B0604020202020204" pitchFamily="34" charset="0"/>
                        <a:buChar char="•"/>
                      </a:pPr>
                      <a:r>
                        <a:rPr lang="tr-TR" sz="2400" dirty="0"/>
                        <a:t>Ürik asit yüksekliği</a:t>
                      </a:r>
                    </a:p>
                    <a:p>
                      <a:pPr marL="342900" indent="-342900">
                        <a:buFont typeface="Arial" panose="020B0604020202020204" pitchFamily="34" charset="0"/>
                        <a:buChar char="•"/>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52000" marR="0" marT="17780" marB="0"/>
                </a:tc>
                <a:tc>
                  <a:txBody>
                    <a:bodyPr/>
                    <a:lstStyle/>
                    <a:p>
                      <a:pPr marL="372110" marR="0" lvl="0" indent="-284480" algn="l" defTabSz="914400" rtl="0" eaLnBrk="1" fontAlgn="auto" latinLnBrk="0" hangingPunct="1">
                        <a:lnSpc>
                          <a:spcPct val="100000"/>
                        </a:lnSpc>
                        <a:spcBef>
                          <a:spcPts val="150"/>
                        </a:spcBef>
                        <a:spcAft>
                          <a:spcPts val="0"/>
                        </a:spcAft>
                        <a:buClrTx/>
                        <a:buSzTx/>
                        <a:buFont typeface="Arial"/>
                        <a:buChar char="•"/>
                        <a:tabLst>
                          <a:tab pos="371475" algn="l"/>
                          <a:tab pos="372110" algn="l"/>
                        </a:tabLst>
                        <a:defRPr/>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72110" marR="0" lvl="0" indent="-284480" algn="l" defTabSz="914400" rtl="0" eaLnBrk="1" fontAlgn="auto" latinLnBrk="0" hangingPunct="1">
                        <a:lnSpc>
                          <a:spcPct val="100000"/>
                        </a:lnSpc>
                        <a:spcBef>
                          <a:spcPts val="150"/>
                        </a:spcBef>
                        <a:spcAft>
                          <a:spcPts val="0"/>
                        </a:spcAft>
                        <a:buClrTx/>
                        <a:buSzTx/>
                        <a:buFont typeface="Arial"/>
                        <a:buChar char="•"/>
                        <a:tabLst>
                          <a:tab pos="371475" algn="l"/>
                          <a:tab pos="372110" algn="l"/>
                        </a:tabLst>
                        <a:defRPr/>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72110" marR="0" lvl="0" indent="-284480" algn="l" defTabSz="914400" rtl="0" eaLnBrk="1" fontAlgn="auto" latinLnBrk="0" hangingPunct="1">
                        <a:lnSpc>
                          <a:spcPct val="100000"/>
                        </a:lnSpc>
                        <a:spcBef>
                          <a:spcPts val="150"/>
                        </a:spcBef>
                        <a:spcAft>
                          <a:spcPts val="0"/>
                        </a:spcAft>
                        <a:buClrTx/>
                        <a:buSzTx/>
                        <a:buFont typeface="Arial"/>
                        <a:buChar char="•"/>
                        <a:tabLst>
                          <a:tab pos="371475" algn="l"/>
                          <a:tab pos="372110" algn="l"/>
                        </a:tabLst>
                        <a:defRPr/>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72110" indent="-284480">
                        <a:lnSpc>
                          <a:spcPct val="100000"/>
                        </a:lnSpc>
                        <a:spcBef>
                          <a:spcPts val="150"/>
                        </a:spcBef>
                        <a:buFont typeface="Arial"/>
                        <a:buChar char="•"/>
                        <a:tabLst>
                          <a:tab pos="371475" algn="l"/>
                          <a:tab pos="372110" algn="l"/>
                        </a:tabLst>
                      </a:pPr>
                      <a:endParaRPr lang="tr-TR" sz="2000" dirty="0">
                        <a:latin typeface="Constantia"/>
                        <a:cs typeface="Constantia"/>
                      </a:endParaRPr>
                    </a:p>
                  </a:txBody>
                  <a:tcPr marL="252000" marR="0" marT="19050" marB="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534357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EC0C96F9-617B-460D-A609-66A73B5A8CF8}"/>
              </a:ext>
            </a:extLst>
          </p:cNvPr>
          <p:cNvSpPr>
            <a:spLocks noGrp="1"/>
          </p:cNvSpPr>
          <p:nvPr>
            <p:ph type="title"/>
          </p:nvPr>
        </p:nvSpPr>
        <p:spPr/>
        <p:txBody>
          <a:bodyPr/>
          <a:lstStyle/>
          <a:p>
            <a:r>
              <a:rPr lang="tr-TR" b="1" dirty="0"/>
              <a:t>ST ELEVASYONLU MI</a:t>
            </a:r>
          </a:p>
        </p:txBody>
      </p:sp>
      <p:sp>
        <p:nvSpPr>
          <p:cNvPr id="3" name="İçerik Yer Tutucusu 2">
            <a:extLst>
              <a:ext uri="{FF2B5EF4-FFF2-40B4-BE49-F238E27FC236}">
                <a16:creationId xmlns:a16="http://schemas.microsoft.com/office/drawing/2014/main" xmlns="" id="{9D28A7A2-7FB2-4E82-8F87-DFAABA363826}"/>
              </a:ext>
            </a:extLst>
          </p:cNvPr>
          <p:cNvSpPr>
            <a:spLocks noGrp="1"/>
          </p:cNvSpPr>
          <p:nvPr>
            <p:ph idx="1"/>
          </p:nvPr>
        </p:nvSpPr>
        <p:spPr>
          <a:xfrm>
            <a:off x="6779172" y="1825625"/>
            <a:ext cx="4574628" cy="4351338"/>
          </a:xfrm>
        </p:spPr>
        <p:txBody>
          <a:bodyPr/>
          <a:lstStyle/>
          <a:p>
            <a:r>
              <a:rPr lang="tr-TR" dirty="0"/>
              <a:t>%30-40 </a:t>
            </a:r>
            <a:r>
              <a:rPr lang="tr-TR" dirty="0" err="1"/>
              <a:t>Mortalite</a:t>
            </a:r>
            <a:endParaRPr lang="tr-TR" dirty="0"/>
          </a:p>
          <a:p>
            <a:r>
              <a:rPr lang="tr-TR" dirty="0"/>
              <a:t>MI sonrası ilk yılda tekrarlama ihtimali %10</a:t>
            </a:r>
          </a:p>
          <a:p>
            <a:endParaRPr lang="tr-TR" dirty="0"/>
          </a:p>
          <a:p>
            <a:r>
              <a:rPr lang="tr-TR" dirty="0" err="1"/>
              <a:t>Sekonder</a:t>
            </a:r>
            <a:r>
              <a:rPr lang="tr-TR" dirty="0"/>
              <a:t> </a:t>
            </a:r>
            <a:r>
              <a:rPr lang="tr-TR" dirty="0" err="1"/>
              <a:t>profliaksi</a:t>
            </a:r>
            <a:endParaRPr lang="tr-TR" dirty="0"/>
          </a:p>
        </p:txBody>
      </p:sp>
      <p:pic>
        <p:nvPicPr>
          <p:cNvPr id="5122" name="Picture 2" descr="Preventing Heart Failure After Acute Myocardial Infarction | Cardiology">
            <a:extLst>
              <a:ext uri="{FF2B5EF4-FFF2-40B4-BE49-F238E27FC236}">
                <a16:creationId xmlns:a16="http://schemas.microsoft.com/office/drawing/2014/main" xmlns="" id="{474E15C2-A279-4337-96DA-90F614280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90687"/>
            <a:ext cx="5640622" cy="435133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Düz Ok Bağlayıcısı 4">
            <a:extLst>
              <a:ext uri="{FF2B5EF4-FFF2-40B4-BE49-F238E27FC236}">
                <a16:creationId xmlns:a16="http://schemas.microsoft.com/office/drawing/2014/main" xmlns="" id="{2E98DE3D-1EB0-4CA3-8DD5-3F8F39188D93}"/>
              </a:ext>
            </a:extLst>
          </p:cNvPr>
          <p:cNvCxnSpPr>
            <a:cxnSpLocks/>
          </p:cNvCxnSpPr>
          <p:nvPr/>
        </p:nvCxnSpPr>
        <p:spPr>
          <a:xfrm>
            <a:off x="8660478" y="3185160"/>
            <a:ext cx="0" cy="4876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117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181D8CFE-65E2-4B0F-9164-2B66F5F6B464}"/>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xmlns="" id="{629F5EB5-33A2-4070-B1D2-4F2B8C8CDEBF}"/>
              </a:ext>
            </a:extLst>
          </p:cNvPr>
          <p:cNvSpPr>
            <a:spLocks noGrp="1"/>
          </p:cNvSpPr>
          <p:nvPr>
            <p:ph idx="1"/>
          </p:nvPr>
        </p:nvSpPr>
        <p:spPr/>
        <p:txBody>
          <a:bodyPr/>
          <a:lstStyle/>
          <a:p>
            <a:r>
              <a:rPr lang="tr-TR" dirty="0" err="1"/>
              <a:t>Anamnez</a:t>
            </a:r>
            <a:endParaRPr lang="tr-TR" dirty="0"/>
          </a:p>
          <a:p>
            <a:r>
              <a:rPr lang="tr-TR" dirty="0"/>
              <a:t>Fizik Muayene</a:t>
            </a:r>
          </a:p>
          <a:p>
            <a:r>
              <a:rPr lang="tr-TR" dirty="0" smtClean="0"/>
              <a:t>Elektrokardiyografi (EKG) </a:t>
            </a:r>
          </a:p>
          <a:p>
            <a:r>
              <a:rPr lang="tr-TR" dirty="0" smtClean="0"/>
              <a:t>Kardiyak </a:t>
            </a:r>
            <a:r>
              <a:rPr lang="tr-TR" dirty="0" err="1"/>
              <a:t>Biyomarkerlar</a:t>
            </a:r>
            <a:endParaRPr lang="tr-TR" dirty="0"/>
          </a:p>
          <a:p>
            <a:r>
              <a:rPr lang="tr-TR" dirty="0"/>
              <a:t>Ekokardiyografi</a:t>
            </a:r>
          </a:p>
        </p:txBody>
      </p:sp>
    </p:spTree>
    <p:extLst>
      <p:ext uri="{BB962C8B-B14F-4D97-AF65-F5344CB8AC3E}">
        <p14:creationId xmlns:p14="http://schemas.microsoft.com/office/powerpoint/2010/main" val="1145954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AAB1407-F30B-42D6-99D5-C1F879E0C2F2}"/>
              </a:ext>
            </a:extLst>
          </p:cNvPr>
          <p:cNvSpPr>
            <a:spLocks noGrp="1"/>
          </p:cNvSpPr>
          <p:nvPr>
            <p:ph type="title"/>
          </p:nvPr>
        </p:nvSpPr>
        <p:spPr/>
        <p:txBody>
          <a:bodyPr/>
          <a:lstStyle/>
          <a:p>
            <a:r>
              <a:rPr lang="tr-TR" dirty="0"/>
              <a:t>BELİRTİ VE BULGULAR</a:t>
            </a:r>
          </a:p>
        </p:txBody>
      </p:sp>
      <p:sp>
        <p:nvSpPr>
          <p:cNvPr id="3" name="İçerik Yer Tutucusu 2">
            <a:extLst>
              <a:ext uri="{FF2B5EF4-FFF2-40B4-BE49-F238E27FC236}">
                <a16:creationId xmlns:a16="http://schemas.microsoft.com/office/drawing/2014/main" xmlns="" id="{6A176C14-F1D3-41DB-AE23-EBF017E70C8A}"/>
              </a:ext>
            </a:extLst>
          </p:cNvPr>
          <p:cNvSpPr>
            <a:spLocks noGrp="1"/>
          </p:cNvSpPr>
          <p:nvPr>
            <p:ph idx="1"/>
          </p:nvPr>
        </p:nvSpPr>
        <p:spPr>
          <a:xfrm>
            <a:off x="838200" y="2708439"/>
            <a:ext cx="10515600" cy="3484290"/>
          </a:xfrm>
        </p:spPr>
        <p:txBody>
          <a:bodyPr/>
          <a:lstStyle/>
          <a:p>
            <a:r>
              <a:rPr lang="tr-TR" dirty="0" err="1"/>
              <a:t>Retrosternal</a:t>
            </a:r>
            <a:r>
              <a:rPr lang="tr-TR" dirty="0"/>
              <a:t>, </a:t>
            </a:r>
            <a:r>
              <a:rPr lang="tr-TR" dirty="0" err="1"/>
              <a:t>epigastrik</a:t>
            </a:r>
            <a:endParaRPr lang="tr-TR" dirty="0"/>
          </a:p>
          <a:p>
            <a:r>
              <a:rPr lang="tr-TR" dirty="0" err="1"/>
              <a:t>Sıkışma,ezilme,baskı</a:t>
            </a:r>
            <a:r>
              <a:rPr lang="tr-TR" dirty="0"/>
              <a:t>, göğüste ağırlık hissi</a:t>
            </a:r>
          </a:p>
          <a:p>
            <a:r>
              <a:rPr lang="tr-TR" dirty="0"/>
              <a:t>&gt;20 </a:t>
            </a:r>
            <a:r>
              <a:rPr lang="tr-TR" dirty="0" err="1"/>
              <a:t>dk</a:t>
            </a:r>
            <a:endParaRPr lang="tr-TR" dirty="0"/>
          </a:p>
          <a:p>
            <a:r>
              <a:rPr lang="tr-TR" dirty="0" err="1"/>
              <a:t>Sırta,boyuna,çeneye,sol</a:t>
            </a:r>
            <a:r>
              <a:rPr lang="tr-TR" dirty="0"/>
              <a:t> kola ve omuza yayılma</a:t>
            </a:r>
          </a:p>
          <a:p>
            <a:r>
              <a:rPr lang="tr-TR" dirty="0"/>
              <a:t>İstirahatle geçmeyen</a:t>
            </a:r>
          </a:p>
          <a:p>
            <a:r>
              <a:rPr lang="tr-TR" dirty="0"/>
              <a:t>Nitrata yanıtsız</a:t>
            </a:r>
          </a:p>
        </p:txBody>
      </p:sp>
      <p:sp>
        <p:nvSpPr>
          <p:cNvPr id="5" name="Dikdörtgen: Köşeleri Yuvarlatılmış 4">
            <a:extLst>
              <a:ext uri="{FF2B5EF4-FFF2-40B4-BE49-F238E27FC236}">
                <a16:creationId xmlns:a16="http://schemas.microsoft.com/office/drawing/2014/main" xmlns="" id="{7923859D-227A-4365-8FD4-C5E1AF53934B}"/>
              </a:ext>
            </a:extLst>
          </p:cNvPr>
          <p:cNvSpPr/>
          <p:nvPr/>
        </p:nvSpPr>
        <p:spPr>
          <a:xfrm>
            <a:off x="838200" y="1690688"/>
            <a:ext cx="3205655" cy="832342"/>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xmlns="" id="{736D43D3-6564-4A80-8A67-4AEC839D2750}"/>
              </a:ext>
            </a:extLst>
          </p:cNvPr>
          <p:cNvSpPr txBox="1"/>
          <p:nvPr/>
        </p:nvSpPr>
        <p:spPr>
          <a:xfrm>
            <a:off x="1263868" y="1818997"/>
            <a:ext cx="3040118" cy="800219"/>
          </a:xfrm>
          <a:prstGeom prst="rect">
            <a:avLst/>
          </a:prstGeom>
          <a:noFill/>
        </p:spPr>
        <p:txBody>
          <a:bodyPr wrap="square" rtlCol="0">
            <a:spAutoFit/>
          </a:bodyPr>
          <a:lstStyle/>
          <a:p>
            <a:r>
              <a:rPr lang="tr-TR" sz="2800" dirty="0"/>
              <a:t>Göğüs Ağrısı</a:t>
            </a:r>
          </a:p>
          <a:p>
            <a:endParaRPr lang="tr-TR" dirty="0"/>
          </a:p>
        </p:txBody>
      </p:sp>
      <p:cxnSp>
        <p:nvCxnSpPr>
          <p:cNvPr id="8" name="Düz Ok Bağlayıcısı 7">
            <a:extLst>
              <a:ext uri="{FF2B5EF4-FFF2-40B4-BE49-F238E27FC236}">
                <a16:creationId xmlns:a16="http://schemas.microsoft.com/office/drawing/2014/main" xmlns="" id="{92356582-62AA-4F46-B6E0-37B96E371D3A}"/>
              </a:ext>
            </a:extLst>
          </p:cNvPr>
          <p:cNvCxnSpPr>
            <a:cxnSpLocks/>
          </p:cNvCxnSpPr>
          <p:nvPr/>
        </p:nvCxnSpPr>
        <p:spPr>
          <a:xfrm>
            <a:off x="4430110" y="2065283"/>
            <a:ext cx="4240924" cy="415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Metin kutusu 8">
            <a:extLst>
              <a:ext uri="{FF2B5EF4-FFF2-40B4-BE49-F238E27FC236}">
                <a16:creationId xmlns:a16="http://schemas.microsoft.com/office/drawing/2014/main" xmlns="" id="{BCCF9A5E-AC17-40B4-B449-51A36778F032}"/>
              </a:ext>
            </a:extLst>
          </p:cNvPr>
          <p:cNvSpPr txBox="1"/>
          <p:nvPr/>
        </p:nvSpPr>
        <p:spPr>
          <a:xfrm>
            <a:off x="6534809" y="1690688"/>
            <a:ext cx="1613338" cy="400110"/>
          </a:xfrm>
          <a:prstGeom prst="rect">
            <a:avLst/>
          </a:prstGeom>
          <a:noFill/>
        </p:spPr>
        <p:txBody>
          <a:bodyPr wrap="square" rtlCol="0">
            <a:spAutoFit/>
          </a:bodyPr>
          <a:lstStyle/>
          <a:p>
            <a:r>
              <a:rPr lang="tr-TR" sz="2000" dirty="0"/>
              <a:t>ATİPİK</a:t>
            </a:r>
          </a:p>
        </p:txBody>
      </p:sp>
      <p:sp>
        <p:nvSpPr>
          <p:cNvPr id="11" name="Metin kutusu 10">
            <a:extLst>
              <a:ext uri="{FF2B5EF4-FFF2-40B4-BE49-F238E27FC236}">
                <a16:creationId xmlns:a16="http://schemas.microsoft.com/office/drawing/2014/main" xmlns="" id="{A9479C5E-E163-4B2C-9569-4A3B8CD56DE6}"/>
              </a:ext>
            </a:extLst>
          </p:cNvPr>
          <p:cNvSpPr txBox="1"/>
          <p:nvPr/>
        </p:nvSpPr>
        <p:spPr>
          <a:xfrm>
            <a:off x="8899631" y="1588229"/>
            <a:ext cx="2427891" cy="954107"/>
          </a:xfrm>
          <a:prstGeom prst="rect">
            <a:avLst/>
          </a:prstGeom>
          <a:noFill/>
        </p:spPr>
        <p:txBody>
          <a:bodyPr wrap="square" rtlCol="0">
            <a:spAutoFit/>
          </a:bodyPr>
          <a:lstStyle/>
          <a:p>
            <a:pPr marL="285750" indent="-285750">
              <a:buFont typeface="Arial" panose="020B0604020202020204" pitchFamily="34" charset="0"/>
              <a:buChar char="•"/>
            </a:pPr>
            <a:r>
              <a:rPr lang="tr-TR" sz="2800" dirty="0"/>
              <a:t>Batıcı-delici</a:t>
            </a:r>
          </a:p>
          <a:p>
            <a:pPr marL="285750" indent="-285750">
              <a:buFont typeface="Arial" panose="020B0604020202020204" pitchFamily="34" charset="0"/>
              <a:buChar char="•"/>
            </a:pPr>
            <a:r>
              <a:rPr lang="tr-TR" sz="2800" dirty="0" err="1"/>
              <a:t>Plöretik</a:t>
            </a:r>
            <a:endParaRPr lang="tr-TR" sz="2800" dirty="0"/>
          </a:p>
        </p:txBody>
      </p:sp>
      <p:pic>
        <p:nvPicPr>
          <p:cNvPr id="5122" name="Picture 2" descr="Göğüs ağrısı neden olur | Anadolu Sağlık Merkezi">
            <a:extLst>
              <a:ext uri="{FF2B5EF4-FFF2-40B4-BE49-F238E27FC236}">
                <a16:creationId xmlns:a16="http://schemas.microsoft.com/office/drawing/2014/main" xmlns="" id="{ADFA33E7-26F7-4CFA-989B-4322F01FA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186" y="4683633"/>
            <a:ext cx="3192780" cy="180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331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5858A17-E60A-474E-9ED6-ABA8B2010130}"/>
              </a:ext>
            </a:extLst>
          </p:cNvPr>
          <p:cNvSpPr>
            <a:spLocks noGrp="1"/>
          </p:cNvSpPr>
          <p:nvPr>
            <p:ph type="title"/>
          </p:nvPr>
        </p:nvSpPr>
        <p:spPr/>
        <p:txBody>
          <a:bodyPr/>
          <a:lstStyle/>
          <a:p>
            <a:r>
              <a:rPr lang="tr-TR" dirty="0"/>
              <a:t>BELİRTİ VE BULGULAR</a:t>
            </a:r>
          </a:p>
        </p:txBody>
      </p:sp>
      <p:sp>
        <p:nvSpPr>
          <p:cNvPr id="3" name="İçerik Yer Tutucusu 2">
            <a:extLst>
              <a:ext uri="{FF2B5EF4-FFF2-40B4-BE49-F238E27FC236}">
                <a16:creationId xmlns:a16="http://schemas.microsoft.com/office/drawing/2014/main" xmlns="" id="{3E653C14-695F-402C-96F7-056D9CB4464F}"/>
              </a:ext>
            </a:extLst>
          </p:cNvPr>
          <p:cNvSpPr>
            <a:spLocks noGrp="1"/>
          </p:cNvSpPr>
          <p:nvPr>
            <p:ph idx="1"/>
          </p:nvPr>
        </p:nvSpPr>
        <p:spPr/>
        <p:txBody>
          <a:bodyPr lIns="72000">
            <a:normAutofit/>
          </a:bodyPr>
          <a:lstStyle/>
          <a:p>
            <a:r>
              <a:rPr lang="tr-TR" dirty="0"/>
              <a:t>Bulantı/kusma</a:t>
            </a:r>
          </a:p>
          <a:p>
            <a:r>
              <a:rPr lang="tr-TR" dirty="0"/>
              <a:t>Nefes darlığı</a:t>
            </a:r>
          </a:p>
          <a:p>
            <a:r>
              <a:rPr lang="tr-TR" dirty="0"/>
              <a:t>Halsizlik</a:t>
            </a:r>
          </a:p>
          <a:p>
            <a:r>
              <a:rPr lang="tr-TR" dirty="0"/>
              <a:t>Çarpıntı</a:t>
            </a:r>
          </a:p>
          <a:p>
            <a:r>
              <a:rPr lang="tr-TR" dirty="0" err="1"/>
              <a:t>Senkop</a:t>
            </a:r>
            <a:endParaRPr lang="tr-TR" dirty="0"/>
          </a:p>
          <a:p>
            <a:r>
              <a:rPr lang="tr-TR" spc="-5" dirty="0" err="1"/>
              <a:t>Hiper</a:t>
            </a:r>
            <a:r>
              <a:rPr lang="tr-TR" spc="-5" dirty="0"/>
              <a:t>/</a:t>
            </a:r>
            <a:r>
              <a:rPr lang="tr-TR" spc="-5" dirty="0" err="1"/>
              <a:t>normo</a:t>
            </a:r>
            <a:r>
              <a:rPr lang="tr-TR" spc="-5" dirty="0"/>
              <a:t>/hipotansiyon</a:t>
            </a:r>
          </a:p>
          <a:p>
            <a:r>
              <a:rPr lang="tr-TR" spc="-5" dirty="0" err="1"/>
              <a:t>Taşi</a:t>
            </a:r>
            <a:r>
              <a:rPr lang="tr-TR" spc="-5" dirty="0"/>
              <a:t>/</a:t>
            </a:r>
            <a:r>
              <a:rPr lang="tr-TR" spc="-5" dirty="0" err="1"/>
              <a:t>normo</a:t>
            </a:r>
            <a:r>
              <a:rPr lang="tr-TR" spc="-5" dirty="0"/>
              <a:t>/</a:t>
            </a:r>
            <a:r>
              <a:rPr lang="tr-TR" spc="-5" dirty="0" err="1"/>
              <a:t>bradikardi</a:t>
            </a:r>
            <a:endParaRPr lang="tr-TR" spc="-5" dirty="0"/>
          </a:p>
          <a:p>
            <a:r>
              <a:rPr lang="tr-TR" spc="-5" dirty="0"/>
              <a:t>Soğuk terleme</a:t>
            </a:r>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742903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dirty="0"/>
              <a:t>               TANI</a:t>
            </a:r>
          </a:p>
        </p:txBody>
      </p:sp>
      <p:sp>
        <p:nvSpPr>
          <p:cNvPr id="3" name="İçerik Yer Tutucusu 2"/>
          <p:cNvSpPr>
            <a:spLocks noGrp="1"/>
          </p:cNvSpPr>
          <p:nvPr>
            <p:ph idx="1"/>
          </p:nvPr>
        </p:nvSpPr>
        <p:spPr/>
        <p:txBody>
          <a:bodyPr/>
          <a:lstStyle/>
          <a:p>
            <a:endParaRPr lang="tr-T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63" b="1619"/>
          <a:stretch/>
        </p:blipFill>
        <p:spPr bwMode="auto">
          <a:xfrm>
            <a:off x="233971" y="95003"/>
            <a:ext cx="5862029" cy="676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a:extLst>
              <a:ext uri="{FF2B5EF4-FFF2-40B4-BE49-F238E27FC236}">
                <a16:creationId xmlns:a16="http://schemas.microsoft.com/office/drawing/2014/main" xmlns="" id="{9CEE176C-BA56-4A05-A8FB-C3D0225D9102}"/>
              </a:ext>
            </a:extLst>
          </p:cNvPr>
          <p:cNvSpPr txBox="1"/>
          <p:nvPr/>
        </p:nvSpPr>
        <p:spPr>
          <a:xfrm>
            <a:off x="6324600" y="6169709"/>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4206896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16E33F93-983A-4F89-903F-9A57F29621BA}"/>
              </a:ext>
            </a:extLst>
          </p:cNvPr>
          <p:cNvSpPr>
            <a:spLocks noGrp="1"/>
          </p:cNvSpPr>
          <p:nvPr>
            <p:ph type="title"/>
          </p:nvPr>
        </p:nvSpPr>
        <p:spPr/>
        <p:txBody>
          <a:bodyPr/>
          <a:lstStyle/>
          <a:p>
            <a:r>
              <a:rPr lang="tr-TR" dirty="0"/>
              <a:t>ANAMNEZ  </a:t>
            </a:r>
          </a:p>
        </p:txBody>
      </p:sp>
      <p:sp>
        <p:nvSpPr>
          <p:cNvPr id="3" name="İçerik Yer Tutucusu 2">
            <a:extLst>
              <a:ext uri="{FF2B5EF4-FFF2-40B4-BE49-F238E27FC236}">
                <a16:creationId xmlns:a16="http://schemas.microsoft.com/office/drawing/2014/main" xmlns="" id="{9F3CCBCA-D9BD-4A9E-BFB6-C81F1740C06D}"/>
              </a:ext>
            </a:extLst>
          </p:cNvPr>
          <p:cNvSpPr>
            <a:spLocks noGrp="1"/>
          </p:cNvSpPr>
          <p:nvPr>
            <p:ph idx="1"/>
          </p:nvPr>
        </p:nvSpPr>
        <p:spPr/>
        <p:txBody>
          <a:bodyPr>
            <a:normAutofit fontScale="92500" lnSpcReduction="20000"/>
          </a:bodyPr>
          <a:lstStyle/>
          <a:p>
            <a:r>
              <a:rPr lang="tr-TR" dirty="0" err="1"/>
              <a:t>Epigastrik</a:t>
            </a:r>
            <a:r>
              <a:rPr lang="tr-TR" dirty="0"/>
              <a:t> bölgede</a:t>
            </a:r>
          </a:p>
          <a:p>
            <a:r>
              <a:rPr lang="tr-TR" dirty="0"/>
              <a:t>1 saatten fazla süredir</a:t>
            </a:r>
          </a:p>
          <a:p>
            <a:r>
              <a:rPr lang="tr-TR" dirty="0"/>
              <a:t>İstirahat sırasında başlamış</a:t>
            </a:r>
          </a:p>
          <a:p>
            <a:r>
              <a:rPr lang="tr-TR" dirty="0"/>
              <a:t>Sıkıştıran, baskı şeklindeymiş</a:t>
            </a:r>
          </a:p>
          <a:p>
            <a:r>
              <a:rPr lang="tr-TR" dirty="0"/>
              <a:t>Dinlenmekle azalmamış</a:t>
            </a:r>
          </a:p>
          <a:p>
            <a:r>
              <a:rPr lang="tr-TR" dirty="0"/>
              <a:t>Antiasit kullanımı ile azalmamış</a:t>
            </a:r>
          </a:p>
          <a:p>
            <a:endParaRPr lang="tr-TR" dirty="0"/>
          </a:p>
          <a:p>
            <a:pPr marL="0" indent="0">
              <a:buNone/>
            </a:pPr>
            <a:r>
              <a:rPr lang="tr-TR" dirty="0"/>
              <a:t>Özgeçmiş: Tip 2 DM (15  yıldır)</a:t>
            </a:r>
          </a:p>
          <a:p>
            <a:pPr marL="0" indent="0">
              <a:buNone/>
            </a:pPr>
            <a:r>
              <a:rPr lang="tr-TR" dirty="0"/>
              <a:t>Sigara kullanıyor (10 paket yılı)</a:t>
            </a:r>
          </a:p>
          <a:p>
            <a:pPr marL="0" indent="0">
              <a:buNone/>
            </a:pPr>
            <a:r>
              <a:rPr lang="tr-TR" dirty="0" err="1"/>
              <a:t>Soygeçmiş</a:t>
            </a:r>
            <a:r>
              <a:rPr lang="tr-TR" dirty="0"/>
              <a:t>: Babası 55 yaşında kalp krizi geçirmiş ve vefat etmiş</a:t>
            </a:r>
          </a:p>
          <a:p>
            <a:endParaRPr lang="tr-TR" dirty="0"/>
          </a:p>
        </p:txBody>
      </p:sp>
      <p:pic>
        <p:nvPicPr>
          <p:cNvPr id="1026" name="Picture 2" descr="Mide ağrısı neden olur?">
            <a:extLst>
              <a:ext uri="{FF2B5EF4-FFF2-40B4-BE49-F238E27FC236}">
                <a16:creationId xmlns:a16="http://schemas.microsoft.com/office/drawing/2014/main" xmlns="" id="{972D4098-71AA-43B8-A6B7-F1082EBD43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8915400" y="1825625"/>
            <a:ext cx="2438400" cy="2257425"/>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xmlns="" id="{6008C53E-0A4B-44C3-BA1C-F96370FC6261}"/>
              </a:ext>
            </a:extLst>
          </p:cNvPr>
          <p:cNvSpPr txBox="1"/>
          <p:nvPr/>
        </p:nvSpPr>
        <p:spPr>
          <a:xfrm>
            <a:off x="6133605" y="1847168"/>
            <a:ext cx="2438400" cy="923330"/>
          </a:xfrm>
          <a:prstGeom prst="rect">
            <a:avLst/>
          </a:prstGeom>
          <a:solidFill>
            <a:schemeClr val="accent2">
              <a:lumMod val="40000"/>
              <a:lumOff val="60000"/>
            </a:schemeClr>
          </a:solidFill>
        </p:spPr>
        <p:txBody>
          <a:bodyPr wrap="square" rtlCol="0">
            <a:spAutoFit/>
          </a:bodyPr>
          <a:lstStyle/>
          <a:p>
            <a:r>
              <a:rPr lang="tr-TR" sz="5400" dirty="0">
                <a:solidFill>
                  <a:srgbClr val="FF0000"/>
                </a:solidFill>
              </a:rPr>
              <a:t> AĞRI ?</a:t>
            </a:r>
          </a:p>
        </p:txBody>
      </p:sp>
    </p:spTree>
    <p:extLst>
      <p:ext uri="{BB962C8B-B14F-4D97-AF65-F5344CB8AC3E}">
        <p14:creationId xmlns:p14="http://schemas.microsoft.com/office/powerpoint/2010/main" val="880649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805C17C-8D68-485B-B35A-B938FD7CD3F3}"/>
              </a:ext>
            </a:extLst>
          </p:cNvPr>
          <p:cNvSpPr>
            <a:spLocks noGrp="1"/>
          </p:cNvSpPr>
          <p:nvPr>
            <p:ph type="title"/>
          </p:nvPr>
        </p:nvSpPr>
        <p:spPr/>
        <p:txBody>
          <a:bodyPr/>
          <a:lstStyle/>
          <a:p>
            <a:r>
              <a:rPr lang="tr-TR" dirty="0"/>
              <a:t>TANI TESTLERİ</a:t>
            </a:r>
          </a:p>
        </p:txBody>
      </p:sp>
      <p:sp>
        <p:nvSpPr>
          <p:cNvPr id="3" name="İçerik Yer Tutucusu 2">
            <a:extLst>
              <a:ext uri="{FF2B5EF4-FFF2-40B4-BE49-F238E27FC236}">
                <a16:creationId xmlns:a16="http://schemas.microsoft.com/office/drawing/2014/main" xmlns="" id="{C5F10AEC-1D99-4B7B-A4C2-7AC161F4A69F}"/>
              </a:ext>
            </a:extLst>
          </p:cNvPr>
          <p:cNvSpPr>
            <a:spLocks noGrp="1"/>
          </p:cNvSpPr>
          <p:nvPr>
            <p:ph idx="1"/>
          </p:nvPr>
        </p:nvSpPr>
        <p:spPr>
          <a:xfrm>
            <a:off x="968923" y="1690688"/>
            <a:ext cx="5745775" cy="2042324"/>
          </a:xfrm>
        </p:spPr>
        <p:txBody>
          <a:bodyPr/>
          <a:lstStyle/>
          <a:p>
            <a:r>
              <a:rPr lang="tr-TR" dirty="0"/>
              <a:t>12 </a:t>
            </a:r>
            <a:r>
              <a:rPr lang="tr-TR" dirty="0" err="1"/>
              <a:t>Elektrodlu</a:t>
            </a:r>
            <a:r>
              <a:rPr lang="tr-TR" dirty="0"/>
              <a:t> Elektrokardiyografi (EKG)</a:t>
            </a:r>
          </a:p>
        </p:txBody>
      </p:sp>
      <p:pic>
        <p:nvPicPr>
          <p:cNvPr id="6146" name="Picture 2">
            <a:extLst>
              <a:ext uri="{FF2B5EF4-FFF2-40B4-BE49-F238E27FC236}">
                <a16:creationId xmlns:a16="http://schemas.microsoft.com/office/drawing/2014/main" xmlns="" id="{51E3C476-B5EF-4E9A-A282-C049164AFB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495"/>
          <a:stretch/>
        </p:blipFill>
        <p:spPr bwMode="auto">
          <a:xfrm>
            <a:off x="6069392" y="781072"/>
            <a:ext cx="5153684" cy="26479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kg Nedir, Neden Çekilir? Elektrokardiyografi Nasıl Yapılır? - Sağlık  Haberleri">
            <a:extLst>
              <a:ext uri="{FF2B5EF4-FFF2-40B4-BE49-F238E27FC236}">
                <a16:creationId xmlns:a16="http://schemas.microsoft.com/office/drawing/2014/main" xmlns="" id="{8157875B-C376-4905-9469-DC72520A8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924" y="3134663"/>
            <a:ext cx="4181795" cy="235084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astaneye yeni cihazlar alındı">
            <a:extLst>
              <a:ext uri="{FF2B5EF4-FFF2-40B4-BE49-F238E27FC236}">
                <a16:creationId xmlns:a16="http://schemas.microsoft.com/office/drawing/2014/main" xmlns="" id="{895352AA-6915-4ABF-8897-052C9E6087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8772" y="3639162"/>
            <a:ext cx="3040659" cy="285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109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A237D30-7C8F-4FF2-9EB6-A34F82438886}"/>
              </a:ext>
            </a:extLst>
          </p:cNvPr>
          <p:cNvSpPr>
            <a:spLocks noGrp="1"/>
          </p:cNvSpPr>
          <p:nvPr>
            <p:ph type="title"/>
          </p:nvPr>
        </p:nvSpPr>
        <p:spPr/>
        <p:txBody>
          <a:bodyPr/>
          <a:lstStyle/>
          <a:p>
            <a:r>
              <a:rPr lang="tr-TR" dirty="0"/>
              <a:t>EKG</a:t>
            </a:r>
          </a:p>
        </p:txBody>
      </p:sp>
      <p:sp>
        <p:nvSpPr>
          <p:cNvPr id="3" name="İçerik Yer Tutucusu 2">
            <a:extLst>
              <a:ext uri="{FF2B5EF4-FFF2-40B4-BE49-F238E27FC236}">
                <a16:creationId xmlns:a16="http://schemas.microsoft.com/office/drawing/2014/main" xmlns="" id="{55BF3ABE-8769-40A3-8FD4-204957E07AFD}"/>
              </a:ext>
            </a:extLst>
          </p:cNvPr>
          <p:cNvSpPr>
            <a:spLocks noGrp="1"/>
          </p:cNvSpPr>
          <p:nvPr>
            <p:ph idx="1"/>
          </p:nvPr>
        </p:nvSpPr>
        <p:spPr>
          <a:xfrm>
            <a:off x="838200" y="1584325"/>
            <a:ext cx="10515600" cy="5273675"/>
          </a:xfrm>
        </p:spPr>
        <p:txBody>
          <a:bodyPr>
            <a:normAutofit fontScale="25000" lnSpcReduction="20000"/>
          </a:bodyPr>
          <a:lstStyle/>
          <a:p>
            <a:pPr marL="0" indent="0">
              <a:lnSpc>
                <a:spcPct val="120000"/>
              </a:lnSpc>
              <a:buNone/>
            </a:pPr>
            <a:r>
              <a:rPr lang="tr-TR" sz="11200" dirty="0"/>
              <a:t>ST </a:t>
            </a:r>
            <a:r>
              <a:rPr lang="tr-TR" sz="11200" dirty="0" err="1"/>
              <a:t>segment</a:t>
            </a:r>
            <a:r>
              <a:rPr lang="tr-TR" sz="11200" dirty="0"/>
              <a:t> </a:t>
            </a:r>
            <a:r>
              <a:rPr lang="tr-TR" sz="11200" dirty="0" err="1"/>
              <a:t>elevasyonu</a:t>
            </a:r>
            <a:r>
              <a:rPr lang="tr-TR" sz="11200" dirty="0"/>
              <a:t>:</a:t>
            </a:r>
          </a:p>
          <a:p>
            <a:pPr lvl="1">
              <a:lnSpc>
                <a:spcPct val="120000"/>
              </a:lnSpc>
            </a:pPr>
            <a:r>
              <a:rPr lang="tr-TR" sz="8600" dirty="0"/>
              <a:t>iki ilişkili derivasyonda</a:t>
            </a:r>
          </a:p>
          <a:p>
            <a:pPr lvl="1">
              <a:lnSpc>
                <a:spcPct val="120000"/>
              </a:lnSpc>
            </a:pPr>
            <a:r>
              <a:rPr lang="tr-TR" sz="8600" dirty="0"/>
              <a:t>V2 -V3 derivasyonlarında </a:t>
            </a:r>
          </a:p>
          <a:p>
            <a:pPr marL="457200" lvl="1" indent="0">
              <a:lnSpc>
                <a:spcPct val="120000"/>
              </a:lnSpc>
              <a:buNone/>
            </a:pPr>
            <a:r>
              <a:rPr lang="tr-TR" sz="8600" b="0" i="0" dirty="0">
                <a:effectLst/>
              </a:rPr>
              <a:t>   – 40 yaş altı erkeklerde ≥ 2.5mm</a:t>
            </a:r>
            <a:r>
              <a:rPr lang="tr-TR" sz="8600" dirty="0"/>
              <a:t/>
            </a:r>
            <a:br>
              <a:rPr lang="tr-TR" sz="8600" dirty="0"/>
            </a:br>
            <a:r>
              <a:rPr lang="tr-TR" sz="8600" dirty="0"/>
              <a:t>   </a:t>
            </a:r>
            <a:r>
              <a:rPr lang="tr-TR" sz="8600" b="0" i="0" dirty="0">
                <a:effectLst/>
              </a:rPr>
              <a:t>– 40 yaş ve üzeri erkeklerde ≥ 2 mm</a:t>
            </a:r>
            <a:r>
              <a:rPr lang="tr-TR" sz="8600" dirty="0"/>
              <a:t/>
            </a:r>
            <a:br>
              <a:rPr lang="tr-TR" sz="8600" dirty="0"/>
            </a:br>
            <a:r>
              <a:rPr lang="tr-TR" sz="8600" dirty="0"/>
              <a:t>   </a:t>
            </a:r>
            <a:r>
              <a:rPr lang="tr-TR" sz="8600" b="0" i="0" dirty="0">
                <a:effectLst/>
              </a:rPr>
              <a:t>– Tüm yaştaki kadınlarda ≥ 1.5 mm</a:t>
            </a:r>
          </a:p>
          <a:p>
            <a:pPr lvl="1">
              <a:lnSpc>
                <a:spcPct val="120000"/>
              </a:lnSpc>
            </a:pPr>
            <a:r>
              <a:rPr lang="tr-TR" sz="8600" b="0" i="0" dirty="0">
                <a:effectLst/>
              </a:rPr>
              <a:t>Diğer derivasyonlarda ≥1 mm </a:t>
            </a:r>
          </a:p>
          <a:p>
            <a:pPr marL="457200" lvl="1" indent="0">
              <a:buNone/>
            </a:pPr>
            <a:endParaRPr lang="tr-TR" sz="8600" dirty="0">
              <a:solidFill>
                <a:srgbClr val="222222"/>
              </a:solidFill>
            </a:endParaRPr>
          </a:p>
          <a:p>
            <a:r>
              <a:rPr lang="tr-TR" sz="11200" dirty="0" err="1"/>
              <a:t>Hiperakut</a:t>
            </a:r>
            <a:r>
              <a:rPr lang="tr-TR" sz="11200" dirty="0"/>
              <a:t> T dalgaları</a:t>
            </a:r>
          </a:p>
          <a:p>
            <a:r>
              <a:rPr lang="tr-TR" sz="11200" dirty="0"/>
              <a:t>Q dalgası</a:t>
            </a:r>
          </a:p>
          <a:p>
            <a:r>
              <a:rPr lang="tr-TR" sz="11200" dirty="0"/>
              <a:t>Yeni gelişen sol dal bloğu</a:t>
            </a:r>
          </a:p>
          <a:p>
            <a:endParaRPr lang="tr-TR" sz="11200" dirty="0"/>
          </a:p>
          <a:p>
            <a:r>
              <a:rPr lang="tr-TR" sz="11200" dirty="0"/>
              <a:t>%10 Normal</a:t>
            </a:r>
          </a:p>
          <a:p>
            <a:pPr marL="0" indent="0">
              <a:buNone/>
            </a:pPr>
            <a:endParaRPr lang="tr-TR" dirty="0"/>
          </a:p>
        </p:txBody>
      </p:sp>
    </p:spTree>
    <p:extLst>
      <p:ext uri="{BB962C8B-B14F-4D97-AF65-F5344CB8AC3E}">
        <p14:creationId xmlns:p14="http://schemas.microsoft.com/office/powerpoint/2010/main" val="1980685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7770096-3ADB-49B4-864B-A389AC7952D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D0797A8C-88AC-4A87-9FCA-9815CEBA37A9}"/>
              </a:ext>
            </a:extLst>
          </p:cNvPr>
          <p:cNvSpPr>
            <a:spLocks noGrp="1"/>
          </p:cNvSpPr>
          <p:nvPr>
            <p:ph idx="1"/>
          </p:nvPr>
        </p:nvSpPr>
        <p:spPr/>
        <p:txBody>
          <a:bodyPr/>
          <a:lstStyle/>
          <a:p>
            <a:endParaRPr lang="tr-TR"/>
          </a:p>
        </p:txBody>
      </p:sp>
      <p:pic>
        <p:nvPicPr>
          <p:cNvPr id="9218" name="Picture 2">
            <a:extLst>
              <a:ext uri="{FF2B5EF4-FFF2-40B4-BE49-F238E27FC236}">
                <a16:creationId xmlns:a16="http://schemas.microsoft.com/office/drawing/2014/main" xmlns="" id="{FB094A5D-F50C-415D-B8E9-300C575DB3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316"/>
          <a:stretch/>
        </p:blipFill>
        <p:spPr bwMode="auto">
          <a:xfrm>
            <a:off x="0" y="483235"/>
            <a:ext cx="12192000" cy="5262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147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9330B11-67C8-47E0-9E2A-2B2449D5433D}"/>
              </a:ext>
            </a:extLst>
          </p:cNvPr>
          <p:cNvSpPr>
            <a:spLocks noGrp="1"/>
          </p:cNvSpPr>
          <p:nvPr>
            <p:ph type="title"/>
          </p:nvPr>
        </p:nvSpPr>
        <p:spPr/>
        <p:txBody>
          <a:bodyPr/>
          <a:lstStyle/>
          <a:p>
            <a:r>
              <a:rPr lang="tr-TR" dirty="0"/>
              <a:t>EKG</a:t>
            </a:r>
          </a:p>
        </p:txBody>
      </p:sp>
      <p:sp>
        <p:nvSpPr>
          <p:cNvPr id="3" name="İçerik Yer Tutucusu 2">
            <a:extLst>
              <a:ext uri="{FF2B5EF4-FFF2-40B4-BE49-F238E27FC236}">
                <a16:creationId xmlns:a16="http://schemas.microsoft.com/office/drawing/2014/main" xmlns="" id="{44D8318F-0D27-4CE5-B9E6-439983E8D9B1}"/>
              </a:ext>
            </a:extLst>
          </p:cNvPr>
          <p:cNvSpPr>
            <a:spLocks noGrp="1"/>
          </p:cNvSpPr>
          <p:nvPr>
            <p:ph idx="1"/>
          </p:nvPr>
        </p:nvSpPr>
        <p:spPr/>
        <p:txBody>
          <a:bodyPr/>
          <a:lstStyle/>
          <a:p>
            <a:endParaRPr lang="tr-TR"/>
          </a:p>
        </p:txBody>
      </p:sp>
      <p:pic>
        <p:nvPicPr>
          <p:cNvPr id="4" name="İçerik Yer Tutucusu 6">
            <a:extLst>
              <a:ext uri="{FF2B5EF4-FFF2-40B4-BE49-F238E27FC236}">
                <a16:creationId xmlns:a16="http://schemas.microsoft.com/office/drawing/2014/main" xmlns="" id="{03534579-64AB-4253-9C3B-51718EA87C0C}"/>
              </a:ext>
            </a:extLst>
          </p:cNvPr>
          <p:cNvPicPr>
            <a:picLocks noChangeAspect="1"/>
          </p:cNvPicPr>
          <p:nvPr/>
        </p:nvPicPr>
        <p:blipFill rotWithShape="1">
          <a:blip r:embed="rId2"/>
          <a:srcRect r="17670"/>
          <a:stretch/>
        </p:blipFill>
        <p:spPr>
          <a:xfrm>
            <a:off x="6610383" y="0"/>
            <a:ext cx="5467512" cy="4922147"/>
          </a:xfrm>
          <a:prstGeom prst="rect">
            <a:avLst/>
          </a:prstGeom>
        </p:spPr>
      </p:pic>
      <p:sp>
        <p:nvSpPr>
          <p:cNvPr id="5" name="AutoShape 2" descr="EKG Yorumlama | Acil Çalışanları">
            <a:extLst>
              <a:ext uri="{FF2B5EF4-FFF2-40B4-BE49-F238E27FC236}">
                <a16:creationId xmlns:a16="http://schemas.microsoft.com/office/drawing/2014/main" xmlns="" id="{96F8B3D6-6087-4CA4-9C31-A9F197B8722B}"/>
              </a:ext>
            </a:extLst>
          </p:cNvPr>
          <p:cNvSpPr>
            <a:spLocks noChangeAspect="1" noChangeArrowheads="1"/>
          </p:cNvSpPr>
          <p:nvPr/>
        </p:nvSpPr>
        <p:spPr bwMode="auto">
          <a:xfrm>
            <a:off x="5944393" y="3306868"/>
            <a:ext cx="274532" cy="2745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150" name="Picture 6">
            <a:extLst>
              <a:ext uri="{FF2B5EF4-FFF2-40B4-BE49-F238E27FC236}">
                <a16:creationId xmlns:a16="http://schemas.microsoft.com/office/drawing/2014/main" xmlns="" id="{F6A42EAB-585A-44B8-870D-CB64B3F9E4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75" t="2222" r="15492" b="9236"/>
          <a:stretch/>
        </p:blipFill>
        <p:spPr bwMode="auto">
          <a:xfrm>
            <a:off x="114105" y="1539028"/>
            <a:ext cx="6104820" cy="512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484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EKG</a:t>
            </a:r>
          </a:p>
        </p:txBody>
      </p:sp>
      <p:sp>
        <p:nvSpPr>
          <p:cNvPr id="3" name="İçerik Yer Tutucusu 2"/>
          <p:cNvSpPr>
            <a:spLocks noGrp="1"/>
          </p:cNvSpPr>
          <p:nvPr>
            <p:ph idx="1"/>
          </p:nvPr>
        </p:nvSpPr>
        <p:spPr/>
        <p:txBody>
          <a:bodyPr/>
          <a:lstStyle/>
          <a:p>
            <a:pPr marL="0" indent="0">
              <a:buNone/>
            </a:pPr>
            <a:r>
              <a:rPr lang="tr-TR" b="1" dirty="0" err="1"/>
              <a:t>Posterior</a:t>
            </a:r>
            <a:r>
              <a:rPr lang="tr-TR" b="1" dirty="0"/>
              <a:t> MI</a:t>
            </a:r>
          </a:p>
          <a:p>
            <a:r>
              <a:rPr lang="tr-TR" dirty="0"/>
              <a:t>V1-3 derivasyonlarında </a:t>
            </a:r>
          </a:p>
          <a:p>
            <a:pPr marL="0" indent="0">
              <a:buNone/>
            </a:pPr>
            <a:r>
              <a:rPr lang="tr-TR" dirty="0"/>
              <a:t>ST </a:t>
            </a:r>
            <a:r>
              <a:rPr lang="tr-TR" dirty="0" err="1"/>
              <a:t>segment</a:t>
            </a:r>
            <a:r>
              <a:rPr lang="tr-TR" dirty="0"/>
              <a:t> </a:t>
            </a:r>
          </a:p>
          <a:p>
            <a:pPr marL="0" indent="0">
              <a:buNone/>
            </a:pPr>
            <a:r>
              <a:rPr lang="tr-TR" dirty="0"/>
              <a:t>depresyonuna eşlik eden </a:t>
            </a:r>
          </a:p>
          <a:p>
            <a:pPr marL="0" indent="0">
              <a:buNone/>
            </a:pPr>
            <a:r>
              <a:rPr lang="tr-TR" dirty="0"/>
              <a:t>T dalga pozitifliği ve</a:t>
            </a:r>
          </a:p>
          <a:p>
            <a:r>
              <a:rPr lang="tr-TR" dirty="0"/>
              <a:t>V7- V9 derivasyonlarında</a:t>
            </a:r>
          </a:p>
          <a:p>
            <a:pPr marL="0" indent="0">
              <a:buNone/>
            </a:pPr>
            <a:r>
              <a:rPr lang="tr-TR" dirty="0"/>
              <a:t>0.5 mm veya daha fazla ST </a:t>
            </a:r>
            <a:r>
              <a:rPr lang="tr-TR" dirty="0" err="1"/>
              <a:t>segment</a:t>
            </a:r>
            <a:r>
              <a:rPr lang="tr-TR" dirty="0"/>
              <a:t> </a:t>
            </a:r>
            <a:r>
              <a:rPr lang="tr-TR" dirty="0" err="1"/>
              <a:t>elavasyonu</a:t>
            </a:r>
            <a:endParaRPr lang="tr-TR" dirty="0"/>
          </a:p>
          <a:p>
            <a:endParaRPr lang="tr-TR" dirty="0"/>
          </a:p>
        </p:txBody>
      </p:sp>
      <p:sp>
        <p:nvSpPr>
          <p:cNvPr id="4" name="AutoShape 2" descr="https://www.acilcalisanlari.com/wp-content/uploads/2019/05/posterior-stemi-EKG-posterior-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2" name="Picture 4" descr="https://www.acilcalisanlari.com/wp-content/uploads/2019/05/posterior-stemi-EKG-posterior-0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86953" y="160338"/>
            <a:ext cx="7315200" cy="340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388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03BA9F2-1047-4AA4-9177-0FA7B9F55998}"/>
              </a:ext>
            </a:extLst>
          </p:cNvPr>
          <p:cNvSpPr>
            <a:spLocks noGrp="1"/>
          </p:cNvSpPr>
          <p:nvPr>
            <p:ph type="title"/>
          </p:nvPr>
        </p:nvSpPr>
        <p:spPr>
          <a:xfrm>
            <a:off x="735106" y="281906"/>
            <a:ext cx="10515600" cy="1325563"/>
          </a:xfrm>
        </p:spPr>
        <p:txBody>
          <a:bodyPr/>
          <a:lstStyle/>
          <a:p>
            <a:r>
              <a:rPr lang="tr-TR" dirty="0"/>
              <a:t>İNFERİOR MI</a:t>
            </a:r>
          </a:p>
        </p:txBody>
      </p:sp>
      <p:sp>
        <p:nvSpPr>
          <p:cNvPr id="3" name="İçerik Yer Tutucusu 2">
            <a:extLst>
              <a:ext uri="{FF2B5EF4-FFF2-40B4-BE49-F238E27FC236}">
                <a16:creationId xmlns:a16="http://schemas.microsoft.com/office/drawing/2014/main" xmlns="" id="{C0EFD6DF-B9EF-4DEC-843A-830F8F6A6998}"/>
              </a:ext>
            </a:extLst>
          </p:cNvPr>
          <p:cNvSpPr>
            <a:spLocks noGrp="1"/>
          </p:cNvSpPr>
          <p:nvPr>
            <p:ph idx="1"/>
          </p:nvPr>
        </p:nvSpPr>
        <p:spPr/>
        <p:txBody>
          <a:bodyPr/>
          <a:lstStyle/>
          <a:p>
            <a:endParaRPr lang="tr-TR"/>
          </a:p>
        </p:txBody>
      </p:sp>
      <p:pic>
        <p:nvPicPr>
          <p:cNvPr id="2054" name="Picture 6">
            <a:extLst>
              <a:ext uri="{FF2B5EF4-FFF2-40B4-BE49-F238E27FC236}">
                <a16:creationId xmlns:a16="http://schemas.microsoft.com/office/drawing/2014/main" xmlns="" id="{3CB073DF-59B1-4A4F-9DDE-D2DCC319AA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690688"/>
            <a:ext cx="12192000" cy="516731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xmlns="" id="{527D0416-ACEC-4798-91F4-978528A142D3}"/>
              </a:ext>
            </a:extLst>
          </p:cNvPr>
          <p:cNvSpPr/>
          <p:nvPr/>
        </p:nvSpPr>
        <p:spPr>
          <a:xfrm>
            <a:off x="395274" y="3635533"/>
            <a:ext cx="2598938" cy="1133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a:extLst>
              <a:ext uri="{FF2B5EF4-FFF2-40B4-BE49-F238E27FC236}">
                <a16:creationId xmlns:a16="http://schemas.microsoft.com/office/drawing/2014/main" xmlns="" id="{2992E772-EE3A-453A-AE07-0B006904A1A8}"/>
              </a:ext>
            </a:extLst>
          </p:cNvPr>
          <p:cNvSpPr/>
          <p:nvPr/>
        </p:nvSpPr>
        <p:spPr>
          <a:xfrm>
            <a:off x="3210192" y="5352965"/>
            <a:ext cx="2598938" cy="11399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a:extLst>
              <a:ext uri="{FF2B5EF4-FFF2-40B4-BE49-F238E27FC236}">
                <a16:creationId xmlns:a16="http://schemas.microsoft.com/office/drawing/2014/main" xmlns="" id="{DB91969E-482F-4503-841D-EEFBFE64BCA0}"/>
              </a:ext>
            </a:extLst>
          </p:cNvPr>
          <p:cNvSpPr/>
          <p:nvPr/>
        </p:nvSpPr>
        <p:spPr>
          <a:xfrm>
            <a:off x="389791" y="5383790"/>
            <a:ext cx="2598938" cy="1133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194" name="Picture 2">
            <a:extLst>
              <a:ext uri="{FF2B5EF4-FFF2-40B4-BE49-F238E27FC236}">
                <a16:creationId xmlns:a16="http://schemas.microsoft.com/office/drawing/2014/main" xmlns="" id="{0F609E6D-28BE-4037-B835-98D4019B94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072" r="46273" b="30457"/>
          <a:stretch/>
        </p:blipFill>
        <p:spPr bwMode="auto">
          <a:xfrm>
            <a:off x="9418510" y="103956"/>
            <a:ext cx="2773490" cy="27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448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6251C16-F15A-4F72-BEC1-745E30BFF390}"/>
              </a:ext>
            </a:extLst>
          </p:cNvPr>
          <p:cNvSpPr>
            <a:spLocks noGrp="1"/>
          </p:cNvSpPr>
          <p:nvPr>
            <p:ph type="title"/>
          </p:nvPr>
        </p:nvSpPr>
        <p:spPr/>
        <p:txBody>
          <a:bodyPr/>
          <a:lstStyle/>
          <a:p>
            <a:r>
              <a:rPr lang="tr-TR" dirty="0"/>
              <a:t>ANTERİOR MI</a:t>
            </a:r>
          </a:p>
        </p:txBody>
      </p:sp>
      <p:sp>
        <p:nvSpPr>
          <p:cNvPr id="3" name="İçerik Yer Tutucusu 2">
            <a:extLst>
              <a:ext uri="{FF2B5EF4-FFF2-40B4-BE49-F238E27FC236}">
                <a16:creationId xmlns:a16="http://schemas.microsoft.com/office/drawing/2014/main" xmlns="" id="{283F2F9E-3017-44BC-852D-94C189E62DD1}"/>
              </a:ext>
            </a:extLst>
          </p:cNvPr>
          <p:cNvSpPr>
            <a:spLocks noGrp="1"/>
          </p:cNvSpPr>
          <p:nvPr>
            <p:ph idx="1"/>
          </p:nvPr>
        </p:nvSpPr>
        <p:spPr/>
        <p:txBody>
          <a:bodyPr/>
          <a:lstStyle/>
          <a:p>
            <a:endParaRPr lang="tr-TR"/>
          </a:p>
        </p:txBody>
      </p:sp>
      <p:pic>
        <p:nvPicPr>
          <p:cNvPr id="1026" name="Picture 2">
            <a:extLst>
              <a:ext uri="{FF2B5EF4-FFF2-40B4-BE49-F238E27FC236}">
                <a16:creationId xmlns:a16="http://schemas.microsoft.com/office/drawing/2014/main" xmlns="" id="{438F17C1-7FAF-4E5A-B851-4022855D48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543983"/>
            <a:ext cx="12192000" cy="534987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xmlns="" id="{BE30E1DB-0D37-4992-B770-48911D1D1DFC}"/>
              </a:ext>
            </a:extLst>
          </p:cNvPr>
          <p:cNvSpPr/>
          <p:nvPr/>
        </p:nvSpPr>
        <p:spPr>
          <a:xfrm>
            <a:off x="9214597" y="5178209"/>
            <a:ext cx="2598938" cy="1133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a:extLst>
              <a:ext uri="{FF2B5EF4-FFF2-40B4-BE49-F238E27FC236}">
                <a16:creationId xmlns:a16="http://schemas.microsoft.com/office/drawing/2014/main" xmlns="" id="{0CDF5D9B-2897-4790-BA61-45B28F7CAC46}"/>
              </a:ext>
            </a:extLst>
          </p:cNvPr>
          <p:cNvSpPr/>
          <p:nvPr/>
        </p:nvSpPr>
        <p:spPr>
          <a:xfrm>
            <a:off x="6248400" y="2192216"/>
            <a:ext cx="2598938" cy="1133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a:extLst>
              <a:ext uri="{FF2B5EF4-FFF2-40B4-BE49-F238E27FC236}">
                <a16:creationId xmlns:a16="http://schemas.microsoft.com/office/drawing/2014/main" xmlns="" id="{31CB4FAA-A07E-422D-9D1D-52D0CFC07527}"/>
              </a:ext>
            </a:extLst>
          </p:cNvPr>
          <p:cNvSpPr/>
          <p:nvPr/>
        </p:nvSpPr>
        <p:spPr>
          <a:xfrm>
            <a:off x="9173962" y="3569419"/>
            <a:ext cx="2598938" cy="1133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a:extLst>
              <a:ext uri="{FF2B5EF4-FFF2-40B4-BE49-F238E27FC236}">
                <a16:creationId xmlns:a16="http://schemas.microsoft.com/office/drawing/2014/main" xmlns="" id="{EE5A1FC4-654E-45E5-8551-F9B78113DC30}"/>
              </a:ext>
            </a:extLst>
          </p:cNvPr>
          <p:cNvSpPr/>
          <p:nvPr/>
        </p:nvSpPr>
        <p:spPr>
          <a:xfrm>
            <a:off x="6237194" y="3569419"/>
            <a:ext cx="2598938" cy="1133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a:extLst>
              <a:ext uri="{FF2B5EF4-FFF2-40B4-BE49-F238E27FC236}">
                <a16:creationId xmlns:a16="http://schemas.microsoft.com/office/drawing/2014/main" xmlns="" id="{0F88A036-CF23-478A-94EE-E5402D9C12AC}"/>
              </a:ext>
            </a:extLst>
          </p:cNvPr>
          <p:cNvSpPr/>
          <p:nvPr/>
        </p:nvSpPr>
        <p:spPr>
          <a:xfrm>
            <a:off x="6248400" y="5165028"/>
            <a:ext cx="2598938" cy="1133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a:extLst>
              <a:ext uri="{FF2B5EF4-FFF2-40B4-BE49-F238E27FC236}">
                <a16:creationId xmlns:a16="http://schemas.microsoft.com/office/drawing/2014/main" xmlns="" id="{10F8CD5C-71CD-44F5-A2DC-61E3BABDD72C}"/>
              </a:ext>
            </a:extLst>
          </p:cNvPr>
          <p:cNvSpPr/>
          <p:nvPr/>
        </p:nvSpPr>
        <p:spPr>
          <a:xfrm>
            <a:off x="9173962" y="2165787"/>
            <a:ext cx="2598938" cy="1133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37470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4130CE0-E195-46B0-9F43-B5D95F85762E}"/>
              </a:ext>
            </a:extLst>
          </p:cNvPr>
          <p:cNvSpPr>
            <a:spLocks noGrp="1"/>
          </p:cNvSpPr>
          <p:nvPr>
            <p:ph type="title"/>
          </p:nvPr>
        </p:nvSpPr>
        <p:spPr/>
        <p:txBody>
          <a:bodyPr/>
          <a:lstStyle/>
          <a:p>
            <a:r>
              <a:rPr lang="tr-TR" dirty="0"/>
              <a:t>KARDİYAK BİYOMARKERLAR</a:t>
            </a:r>
          </a:p>
        </p:txBody>
      </p:sp>
      <p:sp>
        <p:nvSpPr>
          <p:cNvPr id="3" name="İçerik Yer Tutucusu 2">
            <a:extLst>
              <a:ext uri="{FF2B5EF4-FFF2-40B4-BE49-F238E27FC236}">
                <a16:creationId xmlns:a16="http://schemas.microsoft.com/office/drawing/2014/main" xmlns="" id="{CF8CE113-5E98-4230-AF70-DD6161F30CA6}"/>
              </a:ext>
            </a:extLst>
          </p:cNvPr>
          <p:cNvSpPr>
            <a:spLocks noGrp="1"/>
          </p:cNvSpPr>
          <p:nvPr>
            <p:ph idx="1"/>
          </p:nvPr>
        </p:nvSpPr>
        <p:spPr>
          <a:xfrm>
            <a:off x="198120" y="1800860"/>
            <a:ext cx="10515600" cy="4889500"/>
          </a:xfrm>
        </p:spPr>
        <p:txBody>
          <a:bodyPr>
            <a:normAutofit lnSpcReduction="10000"/>
          </a:bodyPr>
          <a:lstStyle/>
          <a:p>
            <a:pPr marL="0" indent="0">
              <a:buNone/>
            </a:pPr>
            <a:r>
              <a:rPr lang="tr-TR" dirty="0" err="1"/>
              <a:t>Troponin</a:t>
            </a:r>
            <a:r>
              <a:rPr lang="tr-TR" dirty="0"/>
              <a:t> T ve I </a:t>
            </a:r>
          </a:p>
          <a:p>
            <a:r>
              <a:rPr lang="tr-TR" dirty="0"/>
              <a:t>3-12. saatlerinde kanda yükselmeye başlar</a:t>
            </a:r>
          </a:p>
          <a:p>
            <a:r>
              <a:rPr lang="tr-TR" dirty="0"/>
              <a:t>12-24. saatlerde pik yaparlar</a:t>
            </a:r>
          </a:p>
          <a:p>
            <a:r>
              <a:rPr lang="tr-TR" dirty="0" err="1"/>
              <a:t>TnI</a:t>
            </a:r>
            <a:r>
              <a:rPr lang="tr-TR" dirty="0"/>
              <a:t> 7-10 günde, </a:t>
            </a:r>
            <a:r>
              <a:rPr lang="tr-TR" dirty="0" err="1"/>
              <a:t>TnT</a:t>
            </a:r>
            <a:r>
              <a:rPr lang="tr-TR" dirty="0"/>
              <a:t> ise 10-14 günde </a:t>
            </a:r>
          </a:p>
          <a:p>
            <a:pPr marL="0" indent="0">
              <a:buNone/>
            </a:pPr>
            <a:r>
              <a:rPr lang="tr-TR" dirty="0"/>
              <a:t>normale döner</a:t>
            </a:r>
          </a:p>
          <a:p>
            <a:pPr marL="0" indent="0">
              <a:buNone/>
            </a:pPr>
            <a:endParaRPr lang="tr-TR" dirty="0">
              <a:solidFill>
                <a:schemeClr val="dk1"/>
              </a:solidFill>
            </a:endParaRPr>
          </a:p>
          <a:p>
            <a:pPr marL="0" indent="0">
              <a:buNone/>
            </a:pPr>
            <a:r>
              <a:rPr lang="tr-TR" sz="2800" dirty="0"/>
              <a:t>CK-MB</a:t>
            </a:r>
          </a:p>
          <a:p>
            <a:r>
              <a:rPr lang="tr-TR" dirty="0"/>
              <a:t> 4. saatte artmaya başlar</a:t>
            </a:r>
          </a:p>
          <a:p>
            <a:r>
              <a:rPr lang="tr-TR" dirty="0"/>
              <a:t>24. saatte pik noktaya ulaşır </a:t>
            </a:r>
          </a:p>
          <a:p>
            <a:r>
              <a:rPr lang="tr-TR" dirty="0"/>
              <a:t>3. günde normal değerlere döner</a:t>
            </a:r>
            <a:endParaRPr lang="tr-TR" sz="2800" dirty="0"/>
          </a:p>
        </p:txBody>
      </p:sp>
      <p:pic>
        <p:nvPicPr>
          <p:cNvPr id="1026" name="Picture 2">
            <a:extLst>
              <a:ext uri="{FF2B5EF4-FFF2-40B4-BE49-F238E27FC236}">
                <a16:creationId xmlns:a16="http://schemas.microsoft.com/office/drawing/2014/main" xmlns="" id="{80F395D9-D8D7-4249-A1D9-8D2C9C4F5B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686"/>
          <a:stretch/>
        </p:blipFill>
        <p:spPr bwMode="auto">
          <a:xfrm>
            <a:off x="6949440" y="2270760"/>
            <a:ext cx="524256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60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85EDD4D-AA1F-49F5-B537-2F84E315A97E}"/>
              </a:ext>
            </a:extLst>
          </p:cNvPr>
          <p:cNvSpPr>
            <a:spLocks noGrp="1"/>
          </p:cNvSpPr>
          <p:nvPr>
            <p:ph type="title"/>
          </p:nvPr>
        </p:nvSpPr>
        <p:spPr/>
        <p:txBody>
          <a:bodyPr/>
          <a:lstStyle/>
          <a:p>
            <a:pPr algn="ctr"/>
            <a:r>
              <a:rPr lang="tr-TR" dirty="0"/>
              <a:t>EKG ve Kardiyak </a:t>
            </a:r>
            <a:r>
              <a:rPr lang="tr-TR" dirty="0" err="1"/>
              <a:t>Biyomarkerlar</a:t>
            </a:r>
            <a:endParaRPr lang="tr-TR" dirty="0"/>
          </a:p>
        </p:txBody>
      </p:sp>
      <p:sp>
        <p:nvSpPr>
          <p:cNvPr id="3" name="İçerik Yer Tutucusu 2">
            <a:extLst>
              <a:ext uri="{FF2B5EF4-FFF2-40B4-BE49-F238E27FC236}">
                <a16:creationId xmlns:a16="http://schemas.microsoft.com/office/drawing/2014/main" xmlns="" id="{DBA2649B-AF9C-4E4D-9812-DEB4A3702902}"/>
              </a:ext>
            </a:extLst>
          </p:cNvPr>
          <p:cNvSpPr>
            <a:spLocks noGrp="1"/>
          </p:cNvSpPr>
          <p:nvPr>
            <p:ph idx="1"/>
          </p:nvPr>
        </p:nvSpPr>
        <p:spPr/>
        <p:txBody>
          <a:bodyPr/>
          <a:lstStyle/>
          <a:p>
            <a:pPr marL="0" indent="0" algn="ctr">
              <a:buNone/>
            </a:pPr>
            <a:r>
              <a:rPr lang="tr-TR" dirty="0"/>
              <a:t>NORMAL</a:t>
            </a:r>
          </a:p>
          <a:p>
            <a:pPr marL="0" indent="0">
              <a:buNone/>
            </a:pPr>
            <a:endParaRPr lang="tr-TR" dirty="0"/>
          </a:p>
          <a:p>
            <a:pPr marL="0" indent="0" algn="ctr">
              <a:buNone/>
            </a:pPr>
            <a:endParaRPr lang="tr-TR" dirty="0"/>
          </a:p>
        </p:txBody>
      </p:sp>
      <p:sp>
        <p:nvSpPr>
          <p:cNvPr id="4" name="Ok: Aşağı 3">
            <a:extLst>
              <a:ext uri="{FF2B5EF4-FFF2-40B4-BE49-F238E27FC236}">
                <a16:creationId xmlns:a16="http://schemas.microsoft.com/office/drawing/2014/main" xmlns="" id="{36520FA6-C348-4122-8532-0679415170E8}"/>
              </a:ext>
            </a:extLst>
          </p:cNvPr>
          <p:cNvSpPr/>
          <p:nvPr/>
        </p:nvSpPr>
        <p:spPr>
          <a:xfrm>
            <a:off x="5862917" y="2357251"/>
            <a:ext cx="466165" cy="1325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xmlns="" id="{B67F929B-0315-4803-87FD-F41B8B4AC1BE}"/>
              </a:ext>
            </a:extLst>
          </p:cNvPr>
          <p:cNvSpPr txBox="1"/>
          <p:nvPr/>
        </p:nvSpPr>
        <p:spPr>
          <a:xfrm>
            <a:off x="6329082" y="2597539"/>
            <a:ext cx="1559859" cy="646331"/>
          </a:xfrm>
          <a:prstGeom prst="rect">
            <a:avLst/>
          </a:prstGeom>
          <a:noFill/>
        </p:spPr>
        <p:txBody>
          <a:bodyPr wrap="square" rtlCol="0">
            <a:spAutoFit/>
          </a:bodyPr>
          <a:lstStyle/>
          <a:p>
            <a:r>
              <a:rPr lang="tr-TR" dirty="0"/>
              <a:t>6-8 SAAT  BOYUNCA</a:t>
            </a:r>
          </a:p>
        </p:txBody>
      </p:sp>
      <p:sp>
        <p:nvSpPr>
          <p:cNvPr id="6" name="Metin kutusu 5">
            <a:extLst>
              <a:ext uri="{FF2B5EF4-FFF2-40B4-BE49-F238E27FC236}">
                <a16:creationId xmlns:a16="http://schemas.microsoft.com/office/drawing/2014/main" xmlns="" id="{43EBDF23-A965-4F44-8FD3-E7AA5224B828}"/>
              </a:ext>
            </a:extLst>
          </p:cNvPr>
          <p:cNvSpPr txBox="1"/>
          <p:nvPr/>
        </p:nvSpPr>
        <p:spPr>
          <a:xfrm>
            <a:off x="4356847" y="3803712"/>
            <a:ext cx="4446494" cy="523220"/>
          </a:xfrm>
          <a:prstGeom prst="rect">
            <a:avLst/>
          </a:prstGeom>
          <a:noFill/>
        </p:spPr>
        <p:txBody>
          <a:bodyPr wrap="square" rtlCol="0">
            <a:spAutoFit/>
          </a:bodyPr>
          <a:lstStyle/>
          <a:p>
            <a:r>
              <a:rPr lang="tr-TR" sz="2800" dirty="0"/>
              <a:t>30 DK İÇİNDE 3 KEZ EKG</a:t>
            </a:r>
          </a:p>
        </p:txBody>
      </p:sp>
      <p:sp>
        <p:nvSpPr>
          <p:cNvPr id="7" name="Ok: Aşağı 6">
            <a:extLst>
              <a:ext uri="{FF2B5EF4-FFF2-40B4-BE49-F238E27FC236}">
                <a16:creationId xmlns:a16="http://schemas.microsoft.com/office/drawing/2014/main" xmlns="" id="{7ABBE918-D3DA-47E1-BEC4-962549614336}"/>
              </a:ext>
            </a:extLst>
          </p:cNvPr>
          <p:cNvSpPr/>
          <p:nvPr/>
        </p:nvSpPr>
        <p:spPr>
          <a:xfrm>
            <a:off x="5862916" y="4357545"/>
            <a:ext cx="466165" cy="1325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xmlns="" id="{D437E9E6-E4BB-402A-9FE5-F4D21824A505}"/>
              </a:ext>
            </a:extLst>
          </p:cNvPr>
          <p:cNvSpPr txBox="1"/>
          <p:nvPr/>
        </p:nvSpPr>
        <p:spPr>
          <a:xfrm>
            <a:off x="4171146" y="5824080"/>
            <a:ext cx="4446494" cy="523220"/>
          </a:xfrm>
          <a:prstGeom prst="rect">
            <a:avLst/>
          </a:prstGeom>
          <a:noFill/>
        </p:spPr>
        <p:txBody>
          <a:bodyPr wrap="square" rtlCol="0">
            <a:spAutoFit/>
          </a:bodyPr>
          <a:lstStyle/>
          <a:p>
            <a:pPr algn="ctr"/>
            <a:r>
              <a:rPr lang="tr-TR" sz="2800" dirty="0"/>
              <a:t>EGZERSİZ STRES TESTİ</a:t>
            </a:r>
          </a:p>
        </p:txBody>
      </p:sp>
      <p:sp>
        <p:nvSpPr>
          <p:cNvPr id="9" name="Metin kutusu 8">
            <a:extLst>
              <a:ext uri="{FF2B5EF4-FFF2-40B4-BE49-F238E27FC236}">
                <a16:creationId xmlns:a16="http://schemas.microsoft.com/office/drawing/2014/main" xmlns="" id="{82188742-D97C-40E3-B9ED-750C0CDA2A9A}"/>
              </a:ext>
            </a:extLst>
          </p:cNvPr>
          <p:cNvSpPr txBox="1"/>
          <p:nvPr/>
        </p:nvSpPr>
        <p:spPr>
          <a:xfrm>
            <a:off x="6329081" y="4729514"/>
            <a:ext cx="4446494" cy="400110"/>
          </a:xfrm>
          <a:prstGeom prst="rect">
            <a:avLst/>
          </a:prstGeom>
          <a:noFill/>
        </p:spPr>
        <p:txBody>
          <a:bodyPr wrap="square" rtlCol="0">
            <a:spAutoFit/>
          </a:bodyPr>
          <a:lstStyle/>
          <a:p>
            <a:r>
              <a:rPr lang="tr-TR" sz="2000" dirty="0"/>
              <a:t>NORMAL</a:t>
            </a:r>
          </a:p>
        </p:txBody>
      </p:sp>
      <p:sp>
        <p:nvSpPr>
          <p:cNvPr id="11" name="Metin kutusu 10">
            <a:extLst>
              <a:ext uri="{FF2B5EF4-FFF2-40B4-BE49-F238E27FC236}">
                <a16:creationId xmlns:a16="http://schemas.microsoft.com/office/drawing/2014/main" xmlns="" id="{C029DB2D-FA58-4C7F-B0E1-F42A759C2AC3}"/>
              </a:ext>
            </a:extLst>
          </p:cNvPr>
          <p:cNvSpPr txBox="1"/>
          <p:nvPr/>
        </p:nvSpPr>
        <p:spPr>
          <a:xfrm>
            <a:off x="7109011" y="6488272"/>
            <a:ext cx="6096000" cy="369332"/>
          </a:xfrm>
          <a:prstGeom prst="rect">
            <a:avLst/>
          </a:prstGeom>
          <a:noFill/>
        </p:spPr>
        <p:txBody>
          <a:bodyPr wrap="square">
            <a:spAutoFit/>
          </a:bodyPr>
          <a:lstStyle/>
          <a:p>
            <a:r>
              <a:rPr lang="tr-TR" sz="1800" dirty="0" err="1"/>
              <a:t>Current</a:t>
            </a:r>
            <a:r>
              <a:rPr lang="tr-TR" sz="1800" dirty="0"/>
              <a:t> Aile Hekimliği Tanı ve Tedavi, S:195-203, 2018</a:t>
            </a:r>
          </a:p>
        </p:txBody>
      </p:sp>
    </p:spTree>
    <p:extLst>
      <p:ext uri="{BB962C8B-B14F-4D97-AF65-F5344CB8AC3E}">
        <p14:creationId xmlns:p14="http://schemas.microsoft.com/office/powerpoint/2010/main" val="2948784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EKOKARDİYOGRAFİ</a:t>
            </a:r>
          </a:p>
        </p:txBody>
      </p:sp>
      <p:sp>
        <p:nvSpPr>
          <p:cNvPr id="3" name="İçerik Yer Tutucusu 2"/>
          <p:cNvSpPr>
            <a:spLocks noGrp="1"/>
          </p:cNvSpPr>
          <p:nvPr>
            <p:ph idx="1"/>
          </p:nvPr>
        </p:nvSpPr>
        <p:spPr/>
        <p:txBody>
          <a:bodyPr/>
          <a:lstStyle/>
          <a:p>
            <a:r>
              <a:rPr lang="tr-TR" dirty="0" err="1"/>
              <a:t>Kardiyojenik</a:t>
            </a:r>
            <a:r>
              <a:rPr lang="tr-TR" dirty="0"/>
              <a:t> şok</a:t>
            </a:r>
          </a:p>
          <a:p>
            <a:r>
              <a:rPr lang="tr-TR" dirty="0" err="1"/>
              <a:t>Hemodinamik</a:t>
            </a:r>
            <a:r>
              <a:rPr lang="tr-TR" dirty="0"/>
              <a:t> kararsızlık</a:t>
            </a:r>
          </a:p>
          <a:p>
            <a:r>
              <a:rPr lang="tr-TR" dirty="0"/>
              <a:t>Mekanik komplikasyon şüphesi </a:t>
            </a:r>
          </a:p>
          <a:p>
            <a:endParaRPr lang="tr-TR" dirty="0"/>
          </a:p>
        </p:txBody>
      </p:sp>
    </p:spTree>
    <p:extLst>
      <p:ext uri="{BB962C8B-B14F-4D97-AF65-F5344CB8AC3E}">
        <p14:creationId xmlns:p14="http://schemas.microsoft.com/office/powerpoint/2010/main" val="748143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E1101B37-84B7-4371-A353-43F0E941FD1F}"/>
              </a:ext>
            </a:extLst>
          </p:cNvPr>
          <p:cNvSpPr>
            <a:spLocks noGrp="1"/>
          </p:cNvSpPr>
          <p:nvPr>
            <p:ph type="title"/>
          </p:nvPr>
        </p:nvSpPr>
        <p:spPr/>
        <p:txBody>
          <a:bodyPr/>
          <a:lstStyle/>
          <a:p>
            <a:r>
              <a:rPr lang="tr-TR" dirty="0"/>
              <a:t>FİZİK MUAYENE</a:t>
            </a:r>
          </a:p>
        </p:txBody>
      </p:sp>
      <p:sp>
        <p:nvSpPr>
          <p:cNvPr id="3" name="İçerik Yer Tutucusu 2">
            <a:extLst>
              <a:ext uri="{FF2B5EF4-FFF2-40B4-BE49-F238E27FC236}">
                <a16:creationId xmlns:a16="http://schemas.microsoft.com/office/drawing/2014/main" xmlns="" id="{30F8B598-D19A-4F89-9616-374F3E8245BC}"/>
              </a:ext>
            </a:extLst>
          </p:cNvPr>
          <p:cNvSpPr>
            <a:spLocks noGrp="1"/>
          </p:cNvSpPr>
          <p:nvPr>
            <p:ph idx="1"/>
          </p:nvPr>
        </p:nvSpPr>
        <p:spPr/>
        <p:txBody>
          <a:bodyPr/>
          <a:lstStyle/>
          <a:p>
            <a:r>
              <a:rPr lang="tr-TR" dirty="0"/>
              <a:t>Genel olarak hasta sıkıntılı ve huzursuz</a:t>
            </a:r>
          </a:p>
          <a:p>
            <a:r>
              <a:rPr lang="tr-TR" dirty="0"/>
              <a:t>Hafif terlemesi var</a:t>
            </a:r>
          </a:p>
          <a:p>
            <a:r>
              <a:rPr lang="tr-TR" dirty="0"/>
              <a:t>KB:125/85 </a:t>
            </a:r>
            <a:r>
              <a:rPr lang="tr-TR" dirty="0" err="1"/>
              <a:t>mmHg</a:t>
            </a:r>
            <a:endParaRPr lang="tr-TR" dirty="0"/>
          </a:p>
          <a:p>
            <a:r>
              <a:rPr lang="tr-TR" dirty="0"/>
              <a:t>Nabız:88 atım/</a:t>
            </a:r>
            <a:r>
              <a:rPr lang="tr-TR" dirty="0" err="1"/>
              <a:t>dk</a:t>
            </a:r>
            <a:endParaRPr lang="tr-TR" dirty="0"/>
          </a:p>
          <a:p>
            <a:r>
              <a:rPr lang="tr-TR" b="0" i="0" dirty="0">
                <a:effectLst/>
              </a:rPr>
              <a:t>SaO2:% 98</a:t>
            </a:r>
            <a:endParaRPr lang="tr-TR" dirty="0"/>
          </a:p>
        </p:txBody>
      </p:sp>
    </p:spTree>
    <p:extLst>
      <p:ext uri="{BB962C8B-B14F-4D97-AF65-F5344CB8AC3E}">
        <p14:creationId xmlns:p14="http://schemas.microsoft.com/office/powerpoint/2010/main" val="611124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DE40E04-9CF0-46F3-8529-2A67EA87CDB1}"/>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xmlns="" id="{1CC19FAE-B245-42E4-A404-24575CBF5947}"/>
              </a:ext>
            </a:extLst>
          </p:cNvPr>
          <p:cNvSpPr>
            <a:spLocks noGrp="1"/>
          </p:cNvSpPr>
          <p:nvPr>
            <p:ph idx="1"/>
          </p:nvPr>
        </p:nvSpPr>
        <p:spPr/>
        <p:txBody>
          <a:bodyPr/>
          <a:lstStyle/>
          <a:p>
            <a:endParaRPr lang="tr-TR" dirty="0"/>
          </a:p>
        </p:txBody>
      </p:sp>
      <p:pic>
        <p:nvPicPr>
          <p:cNvPr id="7" name="Resim 6">
            <a:extLst>
              <a:ext uri="{FF2B5EF4-FFF2-40B4-BE49-F238E27FC236}">
                <a16:creationId xmlns:a16="http://schemas.microsoft.com/office/drawing/2014/main" xmlns="" id="{9B2CBD72-63AB-417B-8EB5-56736B2FB05D}"/>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449766" y="0"/>
            <a:ext cx="11292468" cy="6248400"/>
          </a:xfrm>
          <a:prstGeom prst="rect">
            <a:avLst/>
          </a:prstGeom>
        </p:spPr>
      </p:pic>
      <p:sp>
        <p:nvSpPr>
          <p:cNvPr id="6" name="Metin kutusu 5">
            <a:extLst>
              <a:ext uri="{FF2B5EF4-FFF2-40B4-BE49-F238E27FC236}">
                <a16:creationId xmlns:a16="http://schemas.microsoft.com/office/drawing/2014/main" xmlns="" id="{20AE448C-AE7E-4887-9DEB-156A227EEDEE}"/>
              </a:ext>
            </a:extLst>
          </p:cNvPr>
          <p:cNvSpPr txBox="1"/>
          <p:nvPr/>
        </p:nvSpPr>
        <p:spPr>
          <a:xfrm>
            <a:off x="6096000" y="6248400"/>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2515066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CC9D5A8-5FEE-4540-A8A5-12325AD00355}"/>
              </a:ext>
            </a:extLst>
          </p:cNvPr>
          <p:cNvSpPr>
            <a:spLocks noGrp="1"/>
          </p:cNvSpPr>
          <p:nvPr>
            <p:ph type="title"/>
          </p:nvPr>
        </p:nvSpPr>
        <p:spPr/>
        <p:txBody>
          <a:bodyPr/>
          <a:lstStyle/>
          <a:p>
            <a:r>
              <a:rPr lang="tr-TR" dirty="0"/>
              <a:t>OKSİJEN</a:t>
            </a:r>
          </a:p>
        </p:txBody>
      </p:sp>
      <p:sp>
        <p:nvSpPr>
          <p:cNvPr id="3" name="İçerik Yer Tutucusu 2">
            <a:extLst>
              <a:ext uri="{FF2B5EF4-FFF2-40B4-BE49-F238E27FC236}">
                <a16:creationId xmlns:a16="http://schemas.microsoft.com/office/drawing/2014/main" xmlns="" id="{3A4D7680-DD6E-455B-887C-1E5DD73A97DB}"/>
              </a:ext>
            </a:extLst>
          </p:cNvPr>
          <p:cNvSpPr>
            <a:spLocks noGrp="1"/>
          </p:cNvSpPr>
          <p:nvPr>
            <p:ph idx="1"/>
          </p:nvPr>
        </p:nvSpPr>
        <p:spPr/>
        <p:txBody>
          <a:bodyPr/>
          <a:lstStyle/>
          <a:p>
            <a:r>
              <a:rPr lang="tr-TR" b="0" i="0" dirty="0">
                <a:effectLst/>
              </a:rPr>
              <a:t>Rutin önerilmiyor</a:t>
            </a:r>
          </a:p>
          <a:p>
            <a:r>
              <a:rPr lang="tr-TR" b="0" i="0" dirty="0" err="1">
                <a:effectLst/>
              </a:rPr>
              <a:t>Saturasyon</a:t>
            </a:r>
            <a:r>
              <a:rPr lang="tr-TR" b="0" i="0" dirty="0">
                <a:effectLst/>
              </a:rPr>
              <a:t> değeri &lt;%90 </a:t>
            </a:r>
            <a:endParaRPr lang="tr-TR" dirty="0"/>
          </a:p>
        </p:txBody>
      </p:sp>
      <p:sp>
        <p:nvSpPr>
          <p:cNvPr id="5" name="Metin kutusu 4">
            <a:extLst>
              <a:ext uri="{FF2B5EF4-FFF2-40B4-BE49-F238E27FC236}">
                <a16:creationId xmlns:a16="http://schemas.microsoft.com/office/drawing/2014/main" xmlns="" id="{609BF071-73E0-4C25-ACD3-C8E7063BE2DF}"/>
              </a:ext>
            </a:extLst>
          </p:cNvPr>
          <p:cNvSpPr txBox="1"/>
          <p:nvPr/>
        </p:nvSpPr>
        <p:spPr>
          <a:xfrm>
            <a:off x="6294120" y="6169709"/>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2736373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4FACD41-F2D9-4464-BD53-2A5DA0A2D607}"/>
              </a:ext>
            </a:extLst>
          </p:cNvPr>
          <p:cNvSpPr>
            <a:spLocks noGrp="1"/>
          </p:cNvSpPr>
          <p:nvPr>
            <p:ph type="title"/>
          </p:nvPr>
        </p:nvSpPr>
        <p:spPr/>
        <p:txBody>
          <a:bodyPr/>
          <a:lstStyle/>
          <a:p>
            <a:r>
              <a:rPr lang="tr-TR" dirty="0"/>
              <a:t>OPİYAD</a:t>
            </a:r>
          </a:p>
        </p:txBody>
      </p:sp>
      <p:sp>
        <p:nvSpPr>
          <p:cNvPr id="3" name="İçerik Yer Tutucusu 2">
            <a:extLst>
              <a:ext uri="{FF2B5EF4-FFF2-40B4-BE49-F238E27FC236}">
                <a16:creationId xmlns:a16="http://schemas.microsoft.com/office/drawing/2014/main" xmlns="" id="{298CB2A6-AF8E-4871-A75E-E5F2BC05BB2A}"/>
              </a:ext>
            </a:extLst>
          </p:cNvPr>
          <p:cNvSpPr>
            <a:spLocks noGrp="1"/>
          </p:cNvSpPr>
          <p:nvPr>
            <p:ph idx="1"/>
          </p:nvPr>
        </p:nvSpPr>
        <p:spPr/>
        <p:txBody>
          <a:bodyPr/>
          <a:lstStyle/>
          <a:p>
            <a:r>
              <a:rPr lang="tr-TR" dirty="0"/>
              <a:t>Ağrı ve </a:t>
            </a:r>
            <a:r>
              <a:rPr lang="tr-TR" dirty="0" err="1"/>
              <a:t>anksiyetenin</a:t>
            </a:r>
            <a:r>
              <a:rPr lang="tr-TR" dirty="0"/>
              <a:t> giderilmesi</a:t>
            </a:r>
          </a:p>
          <a:p>
            <a:r>
              <a:rPr lang="tr-TR" dirty="0"/>
              <a:t>IV morfin</a:t>
            </a:r>
          </a:p>
          <a:p>
            <a:endParaRPr lang="tr-TR" dirty="0"/>
          </a:p>
        </p:txBody>
      </p:sp>
      <p:sp>
        <p:nvSpPr>
          <p:cNvPr id="4" name="Metin kutusu 3">
            <a:extLst>
              <a:ext uri="{FF2B5EF4-FFF2-40B4-BE49-F238E27FC236}">
                <a16:creationId xmlns:a16="http://schemas.microsoft.com/office/drawing/2014/main" xmlns="" id="{2C6C5A1E-E777-4245-B840-2AA3ED652ACA}"/>
              </a:ext>
            </a:extLst>
          </p:cNvPr>
          <p:cNvSpPr txBox="1"/>
          <p:nvPr/>
        </p:nvSpPr>
        <p:spPr>
          <a:xfrm>
            <a:off x="6294120" y="6169709"/>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4051084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F47243F-C504-4162-B4F5-BEACDCC8F08B}"/>
              </a:ext>
            </a:extLst>
          </p:cNvPr>
          <p:cNvSpPr>
            <a:spLocks noGrp="1"/>
          </p:cNvSpPr>
          <p:nvPr>
            <p:ph type="title"/>
          </p:nvPr>
        </p:nvSpPr>
        <p:spPr/>
        <p:txBody>
          <a:bodyPr/>
          <a:lstStyle/>
          <a:p>
            <a:r>
              <a:rPr lang="tr-TR" dirty="0"/>
              <a:t>ASPİRİN</a:t>
            </a:r>
          </a:p>
        </p:txBody>
      </p:sp>
      <p:sp>
        <p:nvSpPr>
          <p:cNvPr id="3" name="İçerik Yer Tutucusu 2">
            <a:extLst>
              <a:ext uri="{FF2B5EF4-FFF2-40B4-BE49-F238E27FC236}">
                <a16:creationId xmlns:a16="http://schemas.microsoft.com/office/drawing/2014/main" xmlns="" id="{6652434D-1ED7-41EF-8DD7-F1A1925654E9}"/>
              </a:ext>
            </a:extLst>
          </p:cNvPr>
          <p:cNvSpPr>
            <a:spLocks noGrp="1"/>
          </p:cNvSpPr>
          <p:nvPr>
            <p:ph idx="1"/>
          </p:nvPr>
        </p:nvSpPr>
        <p:spPr/>
        <p:txBody>
          <a:bodyPr/>
          <a:lstStyle/>
          <a:p>
            <a:r>
              <a:rPr lang="tr-TR" b="0" i="0" dirty="0">
                <a:effectLst/>
              </a:rPr>
              <a:t>Oral/IV</a:t>
            </a:r>
          </a:p>
          <a:p>
            <a:r>
              <a:rPr lang="tr-TR" b="0" i="0" dirty="0">
                <a:effectLst/>
              </a:rPr>
              <a:t>oral dozu 150-300 mg</a:t>
            </a:r>
          </a:p>
          <a:p>
            <a:r>
              <a:rPr lang="tr-TR" dirty="0"/>
              <a:t>IV dozu 150-300 mg</a:t>
            </a:r>
          </a:p>
        </p:txBody>
      </p:sp>
      <p:pic>
        <p:nvPicPr>
          <p:cNvPr id="3074" name="Picture 2" descr="Купить Buy Доставка Shipping Где купить Where to buy Отзывы Comments">
            <a:extLst>
              <a:ext uri="{FF2B5EF4-FFF2-40B4-BE49-F238E27FC236}">
                <a16:creationId xmlns:a16="http://schemas.microsoft.com/office/drawing/2014/main" xmlns="" id="{77132C56-07F7-4E79-8BA8-371AB3E341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985" b="32842"/>
          <a:stretch/>
        </p:blipFill>
        <p:spPr bwMode="auto">
          <a:xfrm>
            <a:off x="8067675" y="365125"/>
            <a:ext cx="3286125" cy="1923415"/>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xmlns="" id="{A898EE91-49F5-4A75-9032-89620A2BC649}"/>
              </a:ext>
            </a:extLst>
          </p:cNvPr>
          <p:cNvSpPr txBox="1"/>
          <p:nvPr/>
        </p:nvSpPr>
        <p:spPr>
          <a:xfrm>
            <a:off x="6294120" y="6169709"/>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1417629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6A4BC3D-4C92-493D-BD4B-7EAAFA1C2B49}"/>
              </a:ext>
            </a:extLst>
          </p:cNvPr>
          <p:cNvSpPr>
            <a:spLocks noGrp="1"/>
          </p:cNvSpPr>
          <p:nvPr>
            <p:ph type="title"/>
          </p:nvPr>
        </p:nvSpPr>
        <p:spPr/>
        <p:txBody>
          <a:bodyPr/>
          <a:lstStyle/>
          <a:p>
            <a:r>
              <a:rPr lang="tr-TR" i="0" dirty="0">
                <a:solidFill>
                  <a:srgbClr val="111111"/>
                </a:solidFill>
                <a:effectLst/>
              </a:rPr>
              <a:t>P2Y12 İNHİBİTÖRÜ</a:t>
            </a:r>
            <a:r>
              <a:rPr lang="tr-TR" b="0" i="0" dirty="0">
                <a:solidFill>
                  <a:srgbClr val="111111"/>
                </a:solidFill>
                <a:effectLst/>
                <a:latin typeface="Roboto" panose="020B0604020202020204" pitchFamily="2" charset="0"/>
              </a:rPr>
              <a:t/>
            </a:r>
            <a:br>
              <a:rPr lang="tr-TR" b="0" i="0" dirty="0">
                <a:solidFill>
                  <a:srgbClr val="111111"/>
                </a:solidFill>
                <a:effectLst/>
                <a:latin typeface="Roboto" panose="020B0604020202020204" pitchFamily="2" charset="0"/>
              </a:rPr>
            </a:br>
            <a:endParaRPr lang="tr-TR" dirty="0"/>
          </a:p>
        </p:txBody>
      </p:sp>
      <p:sp>
        <p:nvSpPr>
          <p:cNvPr id="3" name="İçerik Yer Tutucusu 2">
            <a:extLst>
              <a:ext uri="{FF2B5EF4-FFF2-40B4-BE49-F238E27FC236}">
                <a16:creationId xmlns:a16="http://schemas.microsoft.com/office/drawing/2014/main" xmlns="" id="{54C1C15D-D328-4C64-821F-5EB58EB15D66}"/>
              </a:ext>
            </a:extLst>
          </p:cNvPr>
          <p:cNvSpPr>
            <a:spLocks noGrp="1"/>
          </p:cNvSpPr>
          <p:nvPr>
            <p:ph idx="1"/>
          </p:nvPr>
        </p:nvSpPr>
        <p:spPr>
          <a:xfrm>
            <a:off x="838200" y="1356360"/>
            <a:ext cx="10515600" cy="5501640"/>
          </a:xfrm>
        </p:spPr>
        <p:txBody>
          <a:bodyPr>
            <a:normAutofit fontScale="92500" lnSpcReduction="20000"/>
          </a:bodyPr>
          <a:lstStyle/>
          <a:p>
            <a:pPr algn="l"/>
            <a:r>
              <a:rPr lang="tr-TR" sz="3000" i="0" dirty="0" err="1">
                <a:effectLst/>
              </a:rPr>
              <a:t>Prasugrel</a:t>
            </a:r>
            <a:r>
              <a:rPr lang="tr-TR" sz="3000" i="0" dirty="0">
                <a:effectLst/>
              </a:rPr>
              <a:t> (</a:t>
            </a:r>
            <a:r>
              <a:rPr lang="tr-TR" sz="3000" i="0" dirty="0" err="1">
                <a:effectLst/>
              </a:rPr>
              <a:t>Effient</a:t>
            </a:r>
            <a:r>
              <a:rPr lang="tr-TR" sz="3000" i="0" dirty="0">
                <a:effectLst/>
              </a:rPr>
              <a:t>) :</a:t>
            </a:r>
          </a:p>
          <a:p>
            <a:pPr marL="0" indent="0" algn="l">
              <a:buNone/>
            </a:pPr>
            <a:r>
              <a:rPr lang="tr-TR" sz="3000" i="0" dirty="0">
                <a:effectLst/>
              </a:rPr>
              <a:t>6×10 mg : 60mg yükleme dozu</a:t>
            </a:r>
            <a:br>
              <a:rPr lang="tr-TR" sz="3000" i="0" dirty="0">
                <a:effectLst/>
              </a:rPr>
            </a:br>
            <a:r>
              <a:rPr lang="tr-TR" sz="3000" i="0" dirty="0">
                <a:effectLst/>
              </a:rPr>
              <a:t>Günlük 10 mg idame dozu (1×1)</a:t>
            </a:r>
          </a:p>
          <a:p>
            <a:pPr marL="0" indent="0" algn="l">
              <a:buNone/>
            </a:pPr>
            <a:endParaRPr lang="tr-TR" sz="3000" i="0" dirty="0">
              <a:effectLst/>
            </a:endParaRPr>
          </a:p>
          <a:p>
            <a:pPr algn="l"/>
            <a:r>
              <a:rPr lang="tr-TR" sz="3000" i="0" dirty="0" err="1">
                <a:effectLst/>
              </a:rPr>
              <a:t>Tikagrelor</a:t>
            </a:r>
            <a:r>
              <a:rPr lang="tr-TR" sz="3000" i="0" dirty="0">
                <a:effectLst/>
              </a:rPr>
              <a:t> (</a:t>
            </a:r>
            <a:r>
              <a:rPr lang="tr-TR" sz="3000" i="0" dirty="0" err="1">
                <a:effectLst/>
              </a:rPr>
              <a:t>Brilinta</a:t>
            </a:r>
            <a:r>
              <a:rPr lang="tr-TR" sz="3000" i="0" dirty="0">
                <a:effectLst/>
              </a:rPr>
              <a:t>):</a:t>
            </a:r>
          </a:p>
          <a:p>
            <a:pPr marL="0" indent="0" algn="l">
              <a:buNone/>
            </a:pPr>
            <a:r>
              <a:rPr lang="tr-TR" sz="3000" i="0" dirty="0">
                <a:effectLst/>
              </a:rPr>
              <a:t>Oral 180 mg yükleme dozu</a:t>
            </a:r>
            <a:br>
              <a:rPr lang="tr-TR" sz="3000" i="0" dirty="0">
                <a:effectLst/>
              </a:rPr>
            </a:br>
            <a:r>
              <a:rPr lang="tr-TR" sz="3000" i="0" dirty="0">
                <a:effectLst/>
              </a:rPr>
              <a:t>Günlük 180 mg (2×1)</a:t>
            </a:r>
          </a:p>
          <a:p>
            <a:pPr marL="0" indent="0" algn="l">
              <a:buNone/>
            </a:pPr>
            <a:endParaRPr lang="tr-TR" sz="3000" i="0" dirty="0">
              <a:effectLst/>
            </a:endParaRPr>
          </a:p>
          <a:p>
            <a:pPr algn="l"/>
            <a:r>
              <a:rPr lang="tr-TR" sz="3000" i="0" dirty="0" err="1">
                <a:effectLst/>
              </a:rPr>
              <a:t>Klopidogrel</a:t>
            </a:r>
            <a:r>
              <a:rPr lang="tr-TR" sz="3000" i="0" dirty="0">
                <a:effectLst/>
              </a:rPr>
              <a:t> (</a:t>
            </a:r>
            <a:r>
              <a:rPr lang="tr-TR" sz="3000" i="0" dirty="0" err="1">
                <a:effectLst/>
              </a:rPr>
              <a:t>Plavix</a:t>
            </a:r>
            <a:r>
              <a:rPr lang="tr-TR" sz="3000" i="0" dirty="0">
                <a:effectLst/>
              </a:rPr>
              <a:t>-</a:t>
            </a:r>
            <a:r>
              <a:rPr lang="tr-TR" sz="3000" i="0" dirty="0" err="1">
                <a:effectLst/>
              </a:rPr>
              <a:t>Planor</a:t>
            </a:r>
            <a:r>
              <a:rPr lang="tr-TR" sz="3000" i="0" dirty="0">
                <a:effectLst/>
              </a:rPr>
              <a:t>-Karum…) :</a:t>
            </a:r>
          </a:p>
          <a:p>
            <a:pPr marL="0" indent="0" algn="l">
              <a:buNone/>
            </a:pPr>
            <a:r>
              <a:rPr lang="tr-TR" sz="3000" i="0" dirty="0">
                <a:effectLst/>
              </a:rPr>
              <a:t>Yükleme dozu oral 600 mg</a:t>
            </a:r>
            <a:br>
              <a:rPr lang="tr-TR" sz="3000" i="0" dirty="0">
                <a:effectLst/>
              </a:rPr>
            </a:br>
            <a:r>
              <a:rPr lang="tr-TR" sz="3000" i="0" dirty="0">
                <a:effectLst/>
              </a:rPr>
              <a:t>Günlük idame dozu 75mg /gün</a:t>
            </a:r>
          </a:p>
          <a:p>
            <a:pPr marL="0" indent="0" algn="l">
              <a:buNone/>
            </a:pPr>
            <a:endParaRPr lang="tr-TR" sz="3000" i="0" dirty="0">
              <a:effectLst/>
            </a:endParaRPr>
          </a:p>
          <a:p>
            <a:pPr algn="l"/>
            <a:r>
              <a:rPr lang="tr-TR" sz="3000" i="0" dirty="0" err="1">
                <a:effectLst/>
              </a:rPr>
              <a:t>Kangrelor</a:t>
            </a:r>
            <a:r>
              <a:rPr lang="tr-TR" sz="3000" i="0" dirty="0">
                <a:effectLst/>
              </a:rPr>
              <a:t> (</a:t>
            </a:r>
            <a:r>
              <a:rPr lang="tr-TR" sz="3000" i="0" dirty="0" err="1">
                <a:effectLst/>
              </a:rPr>
              <a:t>Kengreal</a:t>
            </a:r>
            <a:r>
              <a:rPr lang="tr-TR" sz="3000" i="0" dirty="0">
                <a:effectLst/>
              </a:rPr>
              <a:t>)</a:t>
            </a:r>
          </a:p>
          <a:p>
            <a:endParaRPr lang="tr-TR" dirty="0"/>
          </a:p>
        </p:txBody>
      </p:sp>
      <p:pic>
        <p:nvPicPr>
          <p:cNvPr id="4098" name="Picture 2" descr="EFFIENT FILM COATED TABLET | Dano Health">
            <a:extLst>
              <a:ext uri="{FF2B5EF4-FFF2-40B4-BE49-F238E27FC236}">
                <a16:creationId xmlns:a16="http://schemas.microsoft.com/office/drawing/2014/main" xmlns="" id="{BDAC10B3-E02F-40C0-A79D-2660D90DC2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4" r="18800"/>
          <a:stretch/>
        </p:blipFill>
        <p:spPr bwMode="auto">
          <a:xfrm>
            <a:off x="8601536" y="152400"/>
            <a:ext cx="3346623" cy="26365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rilinta 90 Mg - 56 Tabs | Al-Dawaa Pharmacies">
            <a:extLst>
              <a:ext uri="{FF2B5EF4-FFF2-40B4-BE49-F238E27FC236}">
                <a16:creationId xmlns:a16="http://schemas.microsoft.com/office/drawing/2014/main" xmlns="" id="{F155DE65-25BF-46AA-87EE-792D989ABF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71" t="29657" r="2458" b="28743"/>
          <a:stretch/>
        </p:blipFill>
        <p:spPr bwMode="auto">
          <a:xfrm>
            <a:off x="7146419" y="2666684"/>
            <a:ext cx="3589020" cy="15854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lavix için yeni uyarı!">
            <a:extLst>
              <a:ext uri="{FF2B5EF4-FFF2-40B4-BE49-F238E27FC236}">
                <a16:creationId xmlns:a16="http://schemas.microsoft.com/office/drawing/2014/main" xmlns="" id="{CDA96979-A2B1-41E3-B9AB-700BA8242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3144" y="4214343"/>
            <a:ext cx="2667836" cy="2027555"/>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xmlns="" id="{5EA9DC44-2ACC-47AF-8B16-31CFA1068530}"/>
              </a:ext>
            </a:extLst>
          </p:cNvPr>
          <p:cNvSpPr txBox="1"/>
          <p:nvPr/>
        </p:nvSpPr>
        <p:spPr>
          <a:xfrm>
            <a:off x="6294120" y="6169709"/>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2012583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2BF220A-84BE-4776-A478-98ACBEBA1EDB}"/>
              </a:ext>
            </a:extLst>
          </p:cNvPr>
          <p:cNvSpPr>
            <a:spLocks noGrp="1"/>
          </p:cNvSpPr>
          <p:nvPr>
            <p:ph type="title"/>
          </p:nvPr>
        </p:nvSpPr>
        <p:spPr/>
        <p:txBody>
          <a:bodyPr/>
          <a:lstStyle/>
          <a:p>
            <a:r>
              <a:rPr lang="tr-TR" dirty="0"/>
              <a:t>HEPARİN</a:t>
            </a:r>
          </a:p>
        </p:txBody>
      </p:sp>
      <p:sp>
        <p:nvSpPr>
          <p:cNvPr id="3" name="İçerik Yer Tutucusu 2">
            <a:extLst>
              <a:ext uri="{FF2B5EF4-FFF2-40B4-BE49-F238E27FC236}">
                <a16:creationId xmlns:a16="http://schemas.microsoft.com/office/drawing/2014/main" xmlns="" id="{37819776-805F-411C-A6D4-509D88959E62}"/>
              </a:ext>
            </a:extLst>
          </p:cNvPr>
          <p:cNvSpPr>
            <a:spLocks noGrp="1"/>
          </p:cNvSpPr>
          <p:nvPr>
            <p:ph idx="1"/>
          </p:nvPr>
        </p:nvSpPr>
        <p:spPr/>
        <p:txBody>
          <a:bodyPr>
            <a:normAutofit/>
          </a:bodyPr>
          <a:lstStyle/>
          <a:p>
            <a:pPr algn="l">
              <a:buFont typeface="Arial" panose="020B0604020202020204" pitchFamily="34" charset="0"/>
              <a:buChar char="•"/>
            </a:pPr>
            <a:r>
              <a:rPr lang="tr-TR" b="0" i="0" dirty="0" err="1">
                <a:effectLst/>
              </a:rPr>
              <a:t>Unfraksiyone</a:t>
            </a:r>
            <a:r>
              <a:rPr lang="tr-TR" b="0" i="0" dirty="0">
                <a:effectLst/>
              </a:rPr>
              <a:t> </a:t>
            </a:r>
            <a:r>
              <a:rPr lang="tr-TR" b="0" i="0" dirty="0" err="1">
                <a:effectLst/>
              </a:rPr>
              <a:t>heparin</a:t>
            </a:r>
            <a:r>
              <a:rPr lang="tr-TR" b="0" i="0" dirty="0">
                <a:effectLst/>
              </a:rPr>
              <a:t> : 50-70 IU/kg iv </a:t>
            </a:r>
            <a:r>
              <a:rPr lang="tr-TR" b="0" i="0" dirty="0" err="1">
                <a:effectLst/>
              </a:rPr>
              <a:t>bolus</a:t>
            </a:r>
            <a:r>
              <a:rPr lang="tr-TR" b="0" i="0" dirty="0">
                <a:effectLst/>
              </a:rPr>
              <a:t>.</a:t>
            </a:r>
          </a:p>
          <a:p>
            <a:pPr algn="l">
              <a:buFont typeface="Arial" panose="020B0604020202020204" pitchFamily="34" charset="0"/>
              <a:buChar char="•"/>
            </a:pPr>
            <a:r>
              <a:rPr lang="tr-TR" b="0" i="0" dirty="0" err="1">
                <a:effectLst/>
              </a:rPr>
              <a:t>Enoksaparin</a:t>
            </a:r>
            <a:r>
              <a:rPr lang="tr-TR" b="0" i="0" dirty="0">
                <a:effectLst/>
              </a:rPr>
              <a:t>: 0,5mg/kg iv </a:t>
            </a:r>
            <a:r>
              <a:rPr lang="tr-TR" b="0" i="0" dirty="0" err="1">
                <a:effectLst/>
              </a:rPr>
              <a:t>bolus</a:t>
            </a:r>
            <a:r>
              <a:rPr lang="tr-TR" b="0" i="0" dirty="0">
                <a:effectLst/>
              </a:rPr>
              <a:t>.</a:t>
            </a:r>
          </a:p>
          <a:p>
            <a:pPr algn="l">
              <a:buFont typeface="Arial" panose="020B0604020202020204" pitchFamily="34" charset="0"/>
              <a:buChar char="•"/>
            </a:pPr>
            <a:r>
              <a:rPr lang="tr-TR" b="0" i="0" dirty="0" err="1">
                <a:effectLst/>
              </a:rPr>
              <a:t>Bivaluridin</a:t>
            </a:r>
            <a:r>
              <a:rPr lang="tr-TR" b="0" i="0" dirty="0">
                <a:effectLst/>
              </a:rPr>
              <a:t>: 0.75 mg/kg iv </a:t>
            </a:r>
            <a:r>
              <a:rPr lang="tr-TR" b="0" i="0" dirty="0" err="1">
                <a:effectLst/>
              </a:rPr>
              <a:t>bolus</a:t>
            </a:r>
            <a:endParaRPr lang="tr-TR" b="0" i="0" dirty="0">
              <a:effectLst/>
            </a:endParaRPr>
          </a:p>
          <a:p>
            <a:pPr algn="l">
              <a:buFont typeface="Arial" panose="020B0604020202020204" pitchFamily="34" charset="0"/>
              <a:buChar char="•"/>
            </a:pPr>
            <a:endParaRPr lang="tr-TR" b="0" i="0" dirty="0">
              <a:effectLst/>
            </a:endParaRPr>
          </a:p>
          <a:p>
            <a:r>
              <a:rPr lang="tr-TR" b="0" i="0" dirty="0" err="1">
                <a:effectLst/>
              </a:rPr>
              <a:t>Primer</a:t>
            </a:r>
            <a:r>
              <a:rPr lang="tr-TR" b="0" i="0" dirty="0">
                <a:effectLst/>
              </a:rPr>
              <a:t> girişim uygulanan hastalarda işlem sonrası </a:t>
            </a:r>
            <a:r>
              <a:rPr lang="tr-TR" b="0" i="0" dirty="0" err="1">
                <a:effectLst/>
              </a:rPr>
              <a:t>antikoagülasyona</a:t>
            </a:r>
            <a:r>
              <a:rPr lang="tr-TR" b="0" i="0" dirty="0">
                <a:effectLst/>
              </a:rPr>
              <a:t> özel bir </a:t>
            </a:r>
            <a:r>
              <a:rPr lang="tr-TR" b="0" i="0" dirty="0" err="1">
                <a:effectLst/>
              </a:rPr>
              <a:t>endikasyon</a:t>
            </a:r>
            <a:r>
              <a:rPr lang="tr-TR" b="0" i="0" dirty="0">
                <a:effectLst/>
              </a:rPr>
              <a:t> (protez kapak, sol </a:t>
            </a:r>
            <a:r>
              <a:rPr lang="tr-TR" b="0" i="0" dirty="0" err="1">
                <a:effectLst/>
              </a:rPr>
              <a:t>ventrikül</a:t>
            </a:r>
            <a:r>
              <a:rPr lang="tr-TR" b="0" i="0" dirty="0">
                <a:effectLst/>
              </a:rPr>
              <a:t> </a:t>
            </a:r>
            <a:r>
              <a:rPr lang="tr-TR" b="0" i="0" dirty="0" err="1">
                <a:effectLst/>
              </a:rPr>
              <a:t>trombüsü</a:t>
            </a:r>
            <a:r>
              <a:rPr lang="tr-TR" b="0" i="0" dirty="0">
                <a:effectLst/>
              </a:rPr>
              <a:t>, </a:t>
            </a:r>
            <a:r>
              <a:rPr lang="tr-TR" b="0" i="0" dirty="0" err="1">
                <a:effectLst/>
              </a:rPr>
              <a:t>atriyal</a:t>
            </a:r>
            <a:r>
              <a:rPr lang="tr-TR" b="0" i="0" dirty="0">
                <a:effectLst/>
              </a:rPr>
              <a:t> </a:t>
            </a:r>
            <a:r>
              <a:rPr lang="tr-TR" b="0" i="0" dirty="0" err="1">
                <a:effectLst/>
              </a:rPr>
              <a:t>fibrilasyon</a:t>
            </a:r>
            <a:r>
              <a:rPr lang="tr-TR" b="0" i="0" dirty="0">
                <a:effectLst/>
              </a:rPr>
              <a:t>) olmadıkça gerek yok</a:t>
            </a:r>
          </a:p>
        </p:txBody>
      </p:sp>
      <p:pic>
        <p:nvPicPr>
          <p:cNvPr id="5122" name="Picture 2" descr="CLEXANE 6000 ANTI-XA IU/0,6 ML KULL.HAZIR ENJEKTOR | İlaç Rehberi">
            <a:extLst>
              <a:ext uri="{FF2B5EF4-FFF2-40B4-BE49-F238E27FC236}">
                <a16:creationId xmlns:a16="http://schemas.microsoft.com/office/drawing/2014/main" xmlns="" id="{04110236-E8D3-403F-B6D3-6D72E568E2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00" t="15112" r="11250" b="9931"/>
          <a:stretch/>
        </p:blipFill>
        <p:spPr bwMode="auto">
          <a:xfrm>
            <a:off x="7924800" y="182880"/>
            <a:ext cx="4023360" cy="2347975"/>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xmlns="" id="{9F92D092-F8F1-4E62-A388-9222C9876DA8}"/>
              </a:ext>
            </a:extLst>
          </p:cNvPr>
          <p:cNvSpPr txBox="1"/>
          <p:nvPr/>
        </p:nvSpPr>
        <p:spPr>
          <a:xfrm>
            <a:off x="6294120" y="6169709"/>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2277031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1001447-9EC1-42CE-B589-A3FC82193FA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124506E4-F2AC-4362-9506-5F1910D0DA9E}"/>
              </a:ext>
            </a:extLst>
          </p:cNvPr>
          <p:cNvSpPr>
            <a:spLocks noGrp="1"/>
          </p:cNvSpPr>
          <p:nvPr>
            <p:ph idx="1"/>
          </p:nvPr>
        </p:nvSpPr>
        <p:spPr/>
        <p:txBody>
          <a:bodyPr/>
          <a:lstStyle/>
          <a:p>
            <a:endParaRPr lang="tr-TR"/>
          </a:p>
        </p:txBody>
      </p:sp>
      <p:pic>
        <p:nvPicPr>
          <p:cNvPr id="2050" name="Picture 2">
            <a:extLst>
              <a:ext uri="{FF2B5EF4-FFF2-40B4-BE49-F238E27FC236}">
                <a16:creationId xmlns:a16="http://schemas.microsoft.com/office/drawing/2014/main" xmlns="" id="{019B3BE9-31B6-4DD8-ABF2-DE6E008A0AA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3336" t="19556" r="4396" b="15111"/>
          <a:stretch/>
        </p:blipFill>
        <p:spPr bwMode="auto">
          <a:xfrm>
            <a:off x="1333499" y="210207"/>
            <a:ext cx="9525001" cy="643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001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FİBRİNOLİTİK TEDAVİ</a:t>
            </a:r>
          </a:p>
        </p:txBody>
      </p:sp>
      <p:sp>
        <p:nvSpPr>
          <p:cNvPr id="3" name="İçerik Yer Tutucusu 2"/>
          <p:cNvSpPr>
            <a:spLocks noGrp="1"/>
          </p:cNvSpPr>
          <p:nvPr>
            <p:ph idx="1"/>
          </p:nvPr>
        </p:nvSpPr>
        <p:spPr/>
        <p:txBody>
          <a:bodyPr/>
          <a:lstStyle/>
          <a:p>
            <a:pPr marL="0" indent="0">
              <a:buNone/>
            </a:pPr>
            <a:r>
              <a:rPr lang="tr-TR" b="1" dirty="0"/>
              <a:t>STEMI</a:t>
            </a:r>
          </a:p>
          <a:p>
            <a:pPr marL="0" indent="0">
              <a:buNone/>
            </a:pPr>
            <a:r>
              <a:rPr lang="tr-TR" b="1" dirty="0"/>
              <a:t>TANISI</a:t>
            </a:r>
          </a:p>
        </p:txBody>
      </p:sp>
      <p:pic>
        <p:nvPicPr>
          <p:cNvPr id="1026" name="Picture 2" descr="https://www.acilcalisanlari.com/wp-content/uploads/2018/12/STEMI-Zaman-Y%C3%B6netimi-ESC-2017-2.jpg"/>
          <p:cNvPicPr>
            <a:picLocks noChangeAspect="1" noChangeArrowheads="1"/>
          </p:cNvPicPr>
          <p:nvPr/>
        </p:nvPicPr>
        <p:blipFill rotWithShape="1">
          <a:blip r:embed="rId3">
            <a:extLst>
              <a:ext uri="{28A0092B-C50C-407E-A947-70E740481C1C}">
                <a14:useLocalDpi xmlns:a14="http://schemas.microsoft.com/office/drawing/2010/main" val="0"/>
              </a:ext>
            </a:extLst>
          </a:blip>
          <a:srcRect l="33761" t="11603" r="33515" b="45242"/>
          <a:stretch/>
        </p:blipFill>
        <p:spPr bwMode="auto">
          <a:xfrm>
            <a:off x="2042554" y="1888175"/>
            <a:ext cx="5652656" cy="4146598"/>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xmlns="" id="{51040A51-5831-44DE-AEAC-C8EF39FA38CF}"/>
              </a:ext>
            </a:extLst>
          </p:cNvPr>
          <p:cNvSpPr txBox="1"/>
          <p:nvPr/>
        </p:nvSpPr>
        <p:spPr>
          <a:xfrm>
            <a:off x="6294120" y="6169709"/>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438819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FİBRİNOLİTİK TEDAVİ</a:t>
            </a:r>
          </a:p>
        </p:txBody>
      </p:sp>
      <p:sp>
        <p:nvSpPr>
          <p:cNvPr id="3" name="İçerik Yer Tutucusu 2"/>
          <p:cNvSpPr>
            <a:spLocks noGrp="1"/>
          </p:cNvSpPr>
          <p:nvPr>
            <p:ph idx="1"/>
          </p:nvPr>
        </p:nvSpPr>
        <p:spPr/>
        <p:txBody>
          <a:bodyPr/>
          <a:lstStyle/>
          <a:p>
            <a:endParaRPr lang="tr-TR"/>
          </a:p>
        </p:txBody>
      </p:sp>
      <p:pic>
        <p:nvPicPr>
          <p:cNvPr id="2050" name="Picture 2" descr="https://www.acilcalisanlari.com/wp-content/uploads/2018/12/STEMI-Zaman-Y%C3%B6netimi-ESC-2017-2.jpg"/>
          <p:cNvPicPr>
            <a:picLocks noChangeAspect="1" noChangeArrowheads="1"/>
          </p:cNvPicPr>
          <p:nvPr/>
        </p:nvPicPr>
        <p:blipFill rotWithShape="1">
          <a:blip r:embed="rId3">
            <a:extLst>
              <a:ext uri="{28A0092B-C50C-407E-A947-70E740481C1C}">
                <a14:useLocalDpi xmlns:a14="http://schemas.microsoft.com/office/drawing/2010/main" val="0"/>
              </a:ext>
            </a:extLst>
          </a:blip>
          <a:srcRect l="29842" t="38487" r="6371" b="14059"/>
          <a:stretch/>
        </p:blipFill>
        <p:spPr bwMode="auto">
          <a:xfrm>
            <a:off x="878775" y="1769423"/>
            <a:ext cx="9322222" cy="4417621"/>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xmlns="" id="{3E78BBFB-78BE-42EA-BED0-B1ED6E9F23F0}"/>
              </a:ext>
            </a:extLst>
          </p:cNvPr>
          <p:cNvSpPr txBox="1"/>
          <p:nvPr/>
        </p:nvSpPr>
        <p:spPr>
          <a:xfrm>
            <a:off x="6294120" y="6169709"/>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2792278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6739A1F-22D0-4712-8947-24E1E07680D7}"/>
              </a:ext>
            </a:extLst>
          </p:cNvPr>
          <p:cNvSpPr>
            <a:spLocks noGrp="1"/>
          </p:cNvSpPr>
          <p:nvPr>
            <p:ph type="title"/>
          </p:nvPr>
        </p:nvSpPr>
        <p:spPr/>
        <p:txBody>
          <a:bodyPr/>
          <a:lstStyle/>
          <a:p>
            <a:r>
              <a:rPr lang="tr-TR" dirty="0"/>
              <a:t>FİBRİNOLİTİK TEDAVİ</a:t>
            </a:r>
          </a:p>
        </p:txBody>
      </p:sp>
      <p:sp>
        <p:nvSpPr>
          <p:cNvPr id="3" name="İçerik Yer Tutucusu 2">
            <a:extLst>
              <a:ext uri="{FF2B5EF4-FFF2-40B4-BE49-F238E27FC236}">
                <a16:creationId xmlns:a16="http://schemas.microsoft.com/office/drawing/2014/main" xmlns="" id="{57587B41-E44B-41E0-BB07-0854ACCE5EA4}"/>
              </a:ext>
            </a:extLst>
          </p:cNvPr>
          <p:cNvSpPr>
            <a:spLocks noGrp="1"/>
          </p:cNvSpPr>
          <p:nvPr>
            <p:ph idx="1"/>
          </p:nvPr>
        </p:nvSpPr>
        <p:spPr/>
        <p:txBody>
          <a:bodyPr>
            <a:normAutofit lnSpcReduction="10000"/>
          </a:bodyPr>
          <a:lstStyle/>
          <a:p>
            <a:pPr marL="0" indent="0">
              <a:buNone/>
            </a:pPr>
            <a:r>
              <a:rPr lang="tr-TR" b="0" i="0" dirty="0">
                <a:effectLst/>
              </a:rPr>
              <a:t>ALTEPLAZ</a:t>
            </a:r>
          </a:p>
          <a:p>
            <a:endParaRPr lang="tr-TR" dirty="0"/>
          </a:p>
          <a:p>
            <a:r>
              <a:rPr lang="tr-TR" b="0" i="0" dirty="0">
                <a:effectLst/>
              </a:rPr>
              <a:t>100 mg t-PA beraberinde olan 100 ml su ile </a:t>
            </a:r>
          </a:p>
          <a:p>
            <a:pPr marL="0" indent="0">
              <a:buNone/>
            </a:pPr>
            <a:r>
              <a:rPr lang="tr-TR" b="0" i="0" dirty="0">
                <a:effectLst/>
              </a:rPr>
              <a:t>çalkalanmadan yavaşça eritilir</a:t>
            </a:r>
          </a:p>
          <a:p>
            <a:r>
              <a:rPr lang="fr-FR" b="0" i="0" dirty="0">
                <a:effectLst/>
              </a:rPr>
              <a:t>1 </a:t>
            </a:r>
            <a:r>
              <a:rPr lang="fr-FR" b="0" i="0" dirty="0" err="1">
                <a:effectLst/>
              </a:rPr>
              <a:t>ml’de</a:t>
            </a:r>
            <a:r>
              <a:rPr lang="fr-FR" b="0" i="0" dirty="0">
                <a:effectLst/>
              </a:rPr>
              <a:t> 1 mg t-PA </a:t>
            </a:r>
            <a:endParaRPr lang="tr-TR" dirty="0"/>
          </a:p>
          <a:p>
            <a:r>
              <a:rPr lang="tr-TR" b="0" i="0" dirty="0">
                <a:effectLst/>
              </a:rPr>
              <a:t>İlk olarak 15 mg t-PA IV </a:t>
            </a:r>
            <a:r>
              <a:rPr lang="tr-TR" b="0" i="0" dirty="0" err="1">
                <a:effectLst/>
              </a:rPr>
              <a:t>bolus</a:t>
            </a:r>
            <a:endParaRPr lang="tr-TR" b="0" i="0" dirty="0">
              <a:effectLst/>
            </a:endParaRPr>
          </a:p>
          <a:p>
            <a:r>
              <a:rPr lang="tr-TR" b="0" i="0" dirty="0">
                <a:effectLst/>
              </a:rPr>
              <a:t>Ardından 0.75 mg/kg (maksimum 50 mg) 30 dakikada</a:t>
            </a:r>
          </a:p>
          <a:p>
            <a:r>
              <a:rPr lang="tr-TR" b="0" i="0" dirty="0">
                <a:effectLst/>
              </a:rPr>
              <a:t>Ardından 0.50 mg/kg (maksimum 35 mg) 60 dakikada</a:t>
            </a:r>
          </a:p>
          <a:p>
            <a:pPr marL="0" indent="0">
              <a:buNone/>
            </a:pPr>
            <a:r>
              <a:rPr lang="tr-TR" b="0" i="0" dirty="0">
                <a:effectLst/>
              </a:rPr>
              <a:t> </a:t>
            </a:r>
            <a:r>
              <a:rPr lang="tr-TR" b="0" i="0" dirty="0" err="1">
                <a:effectLst/>
              </a:rPr>
              <a:t>infüzyon</a:t>
            </a:r>
            <a:r>
              <a:rPr lang="tr-TR" b="0" i="0" dirty="0">
                <a:effectLst/>
              </a:rPr>
              <a:t> pompası</a:t>
            </a:r>
            <a:endParaRPr lang="tr-TR" dirty="0"/>
          </a:p>
        </p:txBody>
      </p:sp>
      <p:pic>
        <p:nvPicPr>
          <p:cNvPr id="2050" name="Picture 2">
            <a:extLst>
              <a:ext uri="{FF2B5EF4-FFF2-40B4-BE49-F238E27FC236}">
                <a16:creationId xmlns:a16="http://schemas.microsoft.com/office/drawing/2014/main" xmlns="" id="{3DBE404A-7072-4228-A7F7-981982081A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02" t="22222" r="57785" b="9931"/>
          <a:stretch/>
        </p:blipFill>
        <p:spPr bwMode="auto">
          <a:xfrm>
            <a:off x="9342120" y="1381809"/>
            <a:ext cx="2682241" cy="465296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xmlns="" id="{462DFAB3-6A82-4C30-8057-526F7F5AAE14}"/>
              </a:ext>
            </a:extLst>
          </p:cNvPr>
          <p:cNvSpPr txBox="1"/>
          <p:nvPr/>
        </p:nvSpPr>
        <p:spPr>
          <a:xfrm>
            <a:off x="6294120" y="6169709"/>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2099658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2CE564E-4A69-49C7-A116-FC5564A8189E}"/>
              </a:ext>
            </a:extLst>
          </p:cNvPr>
          <p:cNvSpPr>
            <a:spLocks noGrp="1"/>
          </p:cNvSpPr>
          <p:nvPr>
            <p:ph type="title"/>
          </p:nvPr>
        </p:nvSpPr>
        <p:spPr/>
        <p:txBody>
          <a:bodyPr/>
          <a:lstStyle/>
          <a:p>
            <a:r>
              <a:rPr lang="tr-TR" dirty="0"/>
              <a:t>ÖN TANI </a:t>
            </a:r>
          </a:p>
        </p:txBody>
      </p:sp>
      <p:sp>
        <p:nvSpPr>
          <p:cNvPr id="3" name="İçerik Yer Tutucusu 2">
            <a:extLst>
              <a:ext uri="{FF2B5EF4-FFF2-40B4-BE49-F238E27FC236}">
                <a16:creationId xmlns:a16="http://schemas.microsoft.com/office/drawing/2014/main" xmlns="" id="{E3541ECE-4324-4439-AA26-8B266A5CC8BF}"/>
              </a:ext>
            </a:extLst>
          </p:cNvPr>
          <p:cNvSpPr>
            <a:spLocks noGrp="1"/>
          </p:cNvSpPr>
          <p:nvPr>
            <p:ph idx="1"/>
          </p:nvPr>
        </p:nvSpPr>
        <p:spPr/>
        <p:txBody>
          <a:bodyPr>
            <a:normAutofit/>
          </a:bodyPr>
          <a:lstStyle/>
          <a:p>
            <a:r>
              <a:rPr lang="tr-TR" dirty="0" err="1"/>
              <a:t>Gastroözofageal</a:t>
            </a:r>
            <a:r>
              <a:rPr lang="tr-TR" dirty="0"/>
              <a:t> </a:t>
            </a:r>
            <a:r>
              <a:rPr lang="tr-TR" dirty="0" err="1"/>
              <a:t>reflü</a:t>
            </a:r>
            <a:endParaRPr lang="tr-TR" dirty="0"/>
          </a:p>
          <a:p>
            <a:r>
              <a:rPr lang="tr-TR" dirty="0"/>
              <a:t>Gastrit</a:t>
            </a:r>
          </a:p>
          <a:p>
            <a:r>
              <a:rPr lang="tr-TR" dirty="0" err="1"/>
              <a:t>Peptik</a:t>
            </a:r>
            <a:r>
              <a:rPr lang="tr-TR" dirty="0"/>
              <a:t> ülser</a:t>
            </a:r>
          </a:p>
          <a:p>
            <a:r>
              <a:rPr lang="tr-TR" dirty="0" err="1"/>
              <a:t>Pankreatit</a:t>
            </a:r>
            <a:endParaRPr lang="tr-TR" dirty="0"/>
          </a:p>
          <a:p>
            <a:r>
              <a:rPr lang="tr-TR" dirty="0" err="1">
                <a:solidFill>
                  <a:srgbClr val="FF0000"/>
                </a:solidFill>
              </a:rPr>
              <a:t>Miyokard</a:t>
            </a:r>
            <a:r>
              <a:rPr lang="tr-TR" dirty="0">
                <a:solidFill>
                  <a:srgbClr val="FF0000"/>
                </a:solidFill>
              </a:rPr>
              <a:t> </a:t>
            </a:r>
            <a:r>
              <a:rPr lang="tr-TR" dirty="0" err="1">
                <a:solidFill>
                  <a:srgbClr val="FF0000"/>
                </a:solidFill>
              </a:rPr>
              <a:t>infarktüsü</a:t>
            </a:r>
            <a:endParaRPr lang="tr-TR" dirty="0">
              <a:solidFill>
                <a:srgbClr val="FF0000"/>
              </a:solidFill>
            </a:endParaRPr>
          </a:p>
          <a:p>
            <a:r>
              <a:rPr lang="tr-TR" dirty="0" err="1"/>
              <a:t>Miyokardit</a:t>
            </a:r>
            <a:endParaRPr lang="tr-TR" dirty="0"/>
          </a:p>
          <a:p>
            <a:r>
              <a:rPr lang="tr-TR" dirty="0" err="1"/>
              <a:t>Perikardit</a:t>
            </a:r>
            <a:r>
              <a:rPr lang="tr-TR" dirty="0"/>
              <a:t>  </a:t>
            </a:r>
          </a:p>
          <a:p>
            <a:r>
              <a:rPr lang="tr-TR" dirty="0"/>
              <a:t>….</a:t>
            </a:r>
          </a:p>
          <a:p>
            <a:pPr marL="0" indent="0">
              <a:buNone/>
            </a:pPr>
            <a:endParaRPr lang="tr-TR" dirty="0"/>
          </a:p>
        </p:txBody>
      </p:sp>
    </p:spTree>
    <p:extLst>
      <p:ext uri="{BB962C8B-B14F-4D97-AF65-F5344CB8AC3E}">
        <p14:creationId xmlns:p14="http://schemas.microsoft.com/office/powerpoint/2010/main" val="3302485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56DAB3E-1AC4-4C75-A137-3CFAD9B425CA}"/>
              </a:ext>
            </a:extLst>
          </p:cNvPr>
          <p:cNvSpPr>
            <a:spLocks noGrp="1"/>
          </p:cNvSpPr>
          <p:nvPr>
            <p:ph type="title"/>
          </p:nvPr>
        </p:nvSpPr>
        <p:spPr>
          <a:xfrm>
            <a:off x="838200" y="18255"/>
            <a:ext cx="11109960" cy="1325563"/>
          </a:xfrm>
        </p:spPr>
        <p:txBody>
          <a:bodyPr/>
          <a:lstStyle/>
          <a:p>
            <a:r>
              <a:rPr lang="tr-TR" dirty="0"/>
              <a:t>FİBRİNOLİTİK TEDAVİ KONTRAENDİKASYONLARI</a:t>
            </a:r>
          </a:p>
        </p:txBody>
      </p:sp>
      <p:sp>
        <p:nvSpPr>
          <p:cNvPr id="3" name="İçerik Yer Tutucusu 2">
            <a:extLst>
              <a:ext uri="{FF2B5EF4-FFF2-40B4-BE49-F238E27FC236}">
                <a16:creationId xmlns:a16="http://schemas.microsoft.com/office/drawing/2014/main" xmlns="" id="{44ECBAF6-7411-47EF-9937-629E6B012D54}"/>
              </a:ext>
            </a:extLst>
          </p:cNvPr>
          <p:cNvSpPr>
            <a:spLocks noGrp="1"/>
          </p:cNvSpPr>
          <p:nvPr>
            <p:ph idx="1"/>
          </p:nvPr>
        </p:nvSpPr>
        <p:spPr/>
        <p:txBody>
          <a:bodyPr/>
          <a:lstStyle/>
          <a:p>
            <a:endParaRPr lang="tr-TR" dirty="0"/>
          </a:p>
        </p:txBody>
      </p:sp>
      <p:pic>
        <p:nvPicPr>
          <p:cNvPr id="5" name="Resim 4">
            <a:extLst>
              <a:ext uri="{FF2B5EF4-FFF2-40B4-BE49-F238E27FC236}">
                <a16:creationId xmlns:a16="http://schemas.microsoft.com/office/drawing/2014/main" xmlns="" id="{AE28DEE3-78C0-4C5F-9882-0DB467CE062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b="48978"/>
          <a:stretch/>
        </p:blipFill>
        <p:spPr>
          <a:xfrm>
            <a:off x="742666" y="1150153"/>
            <a:ext cx="10713720" cy="4841214"/>
          </a:xfrm>
          <a:prstGeom prst="rect">
            <a:avLst/>
          </a:prstGeom>
        </p:spPr>
      </p:pic>
      <p:sp>
        <p:nvSpPr>
          <p:cNvPr id="6" name="Metin kutusu 5">
            <a:extLst>
              <a:ext uri="{FF2B5EF4-FFF2-40B4-BE49-F238E27FC236}">
                <a16:creationId xmlns:a16="http://schemas.microsoft.com/office/drawing/2014/main" xmlns="" id="{6248E674-5732-4480-B223-66A2548BA485}"/>
              </a:ext>
            </a:extLst>
          </p:cNvPr>
          <p:cNvSpPr txBox="1"/>
          <p:nvPr/>
        </p:nvSpPr>
        <p:spPr>
          <a:xfrm>
            <a:off x="6294120" y="6268477"/>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780270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F1F6441-A4F2-4FE9-9775-67C73B84182E}"/>
              </a:ext>
            </a:extLst>
          </p:cNvPr>
          <p:cNvSpPr>
            <a:spLocks noGrp="1"/>
          </p:cNvSpPr>
          <p:nvPr>
            <p:ph type="title"/>
          </p:nvPr>
        </p:nvSpPr>
        <p:spPr>
          <a:xfrm>
            <a:off x="838199" y="365125"/>
            <a:ext cx="10980761" cy="1325563"/>
          </a:xfrm>
        </p:spPr>
        <p:txBody>
          <a:bodyPr/>
          <a:lstStyle/>
          <a:p>
            <a:r>
              <a:rPr lang="tr-TR" dirty="0"/>
              <a:t>FİBRİNOLİTİK TEDAVİ KONTRAENDİKASYONLARI</a:t>
            </a:r>
          </a:p>
        </p:txBody>
      </p:sp>
      <p:sp>
        <p:nvSpPr>
          <p:cNvPr id="3" name="İçerik Yer Tutucusu 2">
            <a:extLst>
              <a:ext uri="{FF2B5EF4-FFF2-40B4-BE49-F238E27FC236}">
                <a16:creationId xmlns:a16="http://schemas.microsoft.com/office/drawing/2014/main" xmlns="" id="{4CD77563-9B0A-4845-A263-AE125104F6CE}"/>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xmlns="" id="{B2B03034-1B9C-4E27-9CD5-8DE1A51C139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l="-925" t="52061" r="925" b="-8314"/>
          <a:stretch/>
        </p:blipFill>
        <p:spPr>
          <a:xfrm>
            <a:off x="739140" y="1825625"/>
            <a:ext cx="10713720" cy="5206839"/>
          </a:xfrm>
          <a:prstGeom prst="rect">
            <a:avLst/>
          </a:prstGeom>
        </p:spPr>
      </p:pic>
      <p:sp>
        <p:nvSpPr>
          <p:cNvPr id="5" name="Metin kutusu 4">
            <a:extLst>
              <a:ext uri="{FF2B5EF4-FFF2-40B4-BE49-F238E27FC236}">
                <a16:creationId xmlns:a16="http://schemas.microsoft.com/office/drawing/2014/main" xmlns="" id="{5C7FF012-B754-45FC-AFE6-CE9870163281}"/>
              </a:ext>
            </a:extLst>
          </p:cNvPr>
          <p:cNvSpPr txBox="1"/>
          <p:nvPr/>
        </p:nvSpPr>
        <p:spPr>
          <a:xfrm>
            <a:off x="6294120" y="6268477"/>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2544350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314F155-452E-4D72-9DBF-D62298CF47C1}"/>
              </a:ext>
            </a:extLst>
          </p:cNvPr>
          <p:cNvSpPr>
            <a:spLocks noGrp="1"/>
          </p:cNvSpPr>
          <p:nvPr>
            <p:ph type="title"/>
          </p:nvPr>
        </p:nvSpPr>
        <p:spPr/>
        <p:txBody>
          <a:bodyPr/>
          <a:lstStyle/>
          <a:p>
            <a:r>
              <a:rPr lang="tr-TR" dirty="0"/>
              <a:t>PERKÜTAN KORONER GİRİŞİM</a:t>
            </a:r>
          </a:p>
        </p:txBody>
      </p:sp>
      <p:sp>
        <p:nvSpPr>
          <p:cNvPr id="3" name="İçerik Yer Tutucusu 2">
            <a:extLst>
              <a:ext uri="{FF2B5EF4-FFF2-40B4-BE49-F238E27FC236}">
                <a16:creationId xmlns:a16="http://schemas.microsoft.com/office/drawing/2014/main" xmlns="" id="{E95DCD2B-1FC0-4634-88C7-20C41E313E54}"/>
              </a:ext>
            </a:extLst>
          </p:cNvPr>
          <p:cNvSpPr>
            <a:spLocks noGrp="1"/>
          </p:cNvSpPr>
          <p:nvPr>
            <p:ph idx="1"/>
          </p:nvPr>
        </p:nvSpPr>
        <p:spPr/>
        <p:txBody>
          <a:bodyPr/>
          <a:lstStyle/>
          <a:p>
            <a:r>
              <a:rPr lang="tr-TR" dirty="0" err="1"/>
              <a:t>Radyal</a:t>
            </a:r>
            <a:r>
              <a:rPr lang="tr-TR" dirty="0"/>
              <a:t> yaklaşım</a:t>
            </a:r>
          </a:p>
          <a:p>
            <a:r>
              <a:rPr lang="tr-TR" dirty="0"/>
              <a:t>İlaçlı </a:t>
            </a:r>
            <a:r>
              <a:rPr lang="tr-TR" dirty="0" err="1"/>
              <a:t>stent</a:t>
            </a:r>
            <a:endParaRPr lang="tr-TR" dirty="0"/>
          </a:p>
          <a:p>
            <a:r>
              <a:rPr lang="tr-TR" dirty="0"/>
              <a:t>Sorumlu damarla sınırlandırılmalı</a:t>
            </a:r>
          </a:p>
          <a:p>
            <a:r>
              <a:rPr lang="tr-TR" dirty="0"/>
              <a:t>Ç</a:t>
            </a:r>
            <a:r>
              <a:rPr lang="tr-TR" b="0" i="0" dirty="0">
                <a:effectLst/>
              </a:rPr>
              <a:t>ok damar hastalığında çoklu girişim (hastanın hastanede yattığı süre içerisinde )</a:t>
            </a:r>
            <a:endParaRPr lang="tr-TR" dirty="0"/>
          </a:p>
          <a:p>
            <a:endParaRPr lang="tr-TR" dirty="0"/>
          </a:p>
        </p:txBody>
      </p:sp>
    </p:spTree>
    <p:extLst>
      <p:ext uri="{BB962C8B-B14F-4D97-AF65-F5344CB8AC3E}">
        <p14:creationId xmlns:p14="http://schemas.microsoft.com/office/powerpoint/2010/main" val="1947014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GEÇ BAŞVURAN HASTA</a:t>
            </a:r>
          </a:p>
        </p:txBody>
      </p:sp>
      <p:sp>
        <p:nvSpPr>
          <p:cNvPr id="3" name="İçerik Yer Tutucusu 2"/>
          <p:cNvSpPr>
            <a:spLocks noGrp="1"/>
          </p:cNvSpPr>
          <p:nvPr>
            <p:ph idx="1"/>
          </p:nvPr>
        </p:nvSpPr>
        <p:spPr/>
        <p:txBody>
          <a:bodyPr/>
          <a:lstStyle/>
          <a:p>
            <a:r>
              <a:rPr lang="tr-TR" dirty="0"/>
              <a:t>Semptom Başlangıcı       &lt;12 SAAT            PKG</a:t>
            </a:r>
          </a:p>
          <a:p>
            <a:pPr marL="0" indent="0">
              <a:buNone/>
            </a:pPr>
            <a:r>
              <a:rPr lang="tr-TR" dirty="0"/>
              <a:t>                                              12-48 SAAT             PKG</a:t>
            </a:r>
          </a:p>
        </p:txBody>
      </p:sp>
      <p:cxnSp>
        <p:nvCxnSpPr>
          <p:cNvPr id="5" name="Düz Ok Bağlayıcısı 4"/>
          <p:cNvCxnSpPr/>
          <p:nvPr/>
        </p:nvCxnSpPr>
        <p:spPr>
          <a:xfrm>
            <a:off x="6115793" y="2066306"/>
            <a:ext cx="61157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Düz Ok Bağlayıcısı 7"/>
          <p:cNvCxnSpPr/>
          <p:nvPr/>
        </p:nvCxnSpPr>
        <p:spPr>
          <a:xfrm>
            <a:off x="6509659" y="2527464"/>
            <a:ext cx="61157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Metin kutusu 5">
            <a:extLst>
              <a:ext uri="{FF2B5EF4-FFF2-40B4-BE49-F238E27FC236}">
                <a16:creationId xmlns:a16="http://schemas.microsoft.com/office/drawing/2014/main" xmlns="" id="{03818ECA-9BD1-4779-8911-2BE1731A9F7A}"/>
              </a:ext>
            </a:extLst>
          </p:cNvPr>
          <p:cNvSpPr txBox="1"/>
          <p:nvPr/>
        </p:nvSpPr>
        <p:spPr>
          <a:xfrm>
            <a:off x="6294120" y="6268477"/>
            <a:ext cx="6096000" cy="646331"/>
          </a:xfrm>
          <a:prstGeom prst="rect">
            <a:avLst/>
          </a:prstGeom>
          <a:noFill/>
        </p:spPr>
        <p:txBody>
          <a:bodyPr wrap="square">
            <a:spAutoFit/>
          </a:bodyPr>
          <a:lstStyle/>
          <a:p>
            <a:r>
              <a:rPr lang="en-US" dirty="0"/>
              <a:t>2017 ESC Guidelines for the management of acute myocardial infarction in patients presenting with ST-segment elevation</a:t>
            </a:r>
            <a:endParaRPr lang="tr-TR" dirty="0"/>
          </a:p>
        </p:txBody>
      </p:sp>
    </p:spTree>
    <p:extLst>
      <p:ext uri="{BB962C8B-B14F-4D97-AF65-F5344CB8AC3E}">
        <p14:creationId xmlns:p14="http://schemas.microsoft.com/office/powerpoint/2010/main" val="759632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C86C749-1D30-40C7-8752-A75D004D0CCA}"/>
              </a:ext>
            </a:extLst>
          </p:cNvPr>
          <p:cNvSpPr>
            <a:spLocks noGrp="1"/>
          </p:cNvSpPr>
          <p:nvPr>
            <p:ph type="title"/>
          </p:nvPr>
        </p:nvSpPr>
        <p:spPr/>
        <p:txBody>
          <a:bodyPr/>
          <a:lstStyle/>
          <a:p>
            <a:r>
              <a:rPr lang="tr-TR" i="0" dirty="0">
                <a:solidFill>
                  <a:srgbClr val="111111"/>
                </a:solidFill>
                <a:effectLst/>
              </a:rPr>
              <a:t>BYPASS CERRAHİSİ</a:t>
            </a:r>
            <a:endParaRPr lang="tr-TR" dirty="0"/>
          </a:p>
        </p:txBody>
      </p:sp>
      <p:sp>
        <p:nvSpPr>
          <p:cNvPr id="3" name="İçerik Yer Tutucusu 2">
            <a:extLst>
              <a:ext uri="{FF2B5EF4-FFF2-40B4-BE49-F238E27FC236}">
                <a16:creationId xmlns:a16="http://schemas.microsoft.com/office/drawing/2014/main" xmlns="" id="{9457504F-F3FB-400E-B053-72825C0B44A9}"/>
              </a:ext>
            </a:extLst>
          </p:cNvPr>
          <p:cNvSpPr>
            <a:spLocks noGrp="1"/>
          </p:cNvSpPr>
          <p:nvPr>
            <p:ph idx="1"/>
          </p:nvPr>
        </p:nvSpPr>
        <p:spPr/>
        <p:txBody>
          <a:bodyPr/>
          <a:lstStyle/>
          <a:p>
            <a:r>
              <a:rPr lang="tr-TR" dirty="0"/>
              <a:t>PKG için uygun anatomisi olmayan</a:t>
            </a:r>
          </a:p>
          <a:p>
            <a:r>
              <a:rPr lang="tr-TR" dirty="0"/>
              <a:t>Mekanik komplikasyonlar için tamir gerekli</a:t>
            </a:r>
          </a:p>
          <a:p>
            <a:r>
              <a:rPr lang="tr-TR" dirty="0"/>
              <a:t>PKG sonrası dirençli belirtileri devam eden</a:t>
            </a:r>
          </a:p>
        </p:txBody>
      </p:sp>
    </p:spTree>
    <p:extLst>
      <p:ext uri="{BB962C8B-B14F-4D97-AF65-F5344CB8AC3E}">
        <p14:creationId xmlns:p14="http://schemas.microsoft.com/office/powerpoint/2010/main" val="4199979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088A0E5-8C51-4EE1-A4EC-38D460B6BAB9}"/>
              </a:ext>
            </a:extLst>
          </p:cNvPr>
          <p:cNvSpPr>
            <a:spLocks noGrp="1"/>
          </p:cNvSpPr>
          <p:nvPr>
            <p:ph type="title"/>
          </p:nvPr>
        </p:nvSpPr>
        <p:spPr/>
        <p:txBody>
          <a:bodyPr/>
          <a:lstStyle/>
          <a:p>
            <a:r>
              <a:rPr lang="tr-TR" dirty="0"/>
              <a:t>HASTANEDE VE TABURCULUKTA YÖNETİM</a:t>
            </a:r>
          </a:p>
        </p:txBody>
      </p:sp>
      <p:sp>
        <p:nvSpPr>
          <p:cNvPr id="3" name="İçerik Yer Tutucusu 2">
            <a:extLst>
              <a:ext uri="{FF2B5EF4-FFF2-40B4-BE49-F238E27FC236}">
                <a16:creationId xmlns:a16="http://schemas.microsoft.com/office/drawing/2014/main" xmlns="" id="{677C1E15-2A64-46CE-B91B-6BCBEC59FF3E}"/>
              </a:ext>
            </a:extLst>
          </p:cNvPr>
          <p:cNvSpPr>
            <a:spLocks noGrp="1"/>
          </p:cNvSpPr>
          <p:nvPr>
            <p:ph idx="1"/>
          </p:nvPr>
        </p:nvSpPr>
        <p:spPr/>
        <p:txBody>
          <a:bodyPr/>
          <a:lstStyle/>
          <a:p>
            <a:r>
              <a:rPr lang="tr-TR" dirty="0"/>
              <a:t>Kardiyak yoğun bakım veya koroner bakım ünitesi</a:t>
            </a:r>
          </a:p>
          <a:p>
            <a:r>
              <a:rPr lang="tr-TR" dirty="0"/>
              <a:t>En az 24 saat süreyle aritmiler ve ST-</a:t>
            </a:r>
            <a:r>
              <a:rPr lang="tr-TR" dirty="0" err="1"/>
              <a:t>segment</a:t>
            </a:r>
            <a:r>
              <a:rPr lang="tr-TR" dirty="0"/>
              <a:t> değişiklikleri açısından EKG izlemi</a:t>
            </a:r>
          </a:p>
          <a:p>
            <a:r>
              <a:rPr lang="tr-TR" dirty="0"/>
              <a:t>Komplike olmayan olgularda, genellikle hasta ilk gün yatakta oturabilir, kendi kendine bakıma ve beslenmeye izin verilebilir</a:t>
            </a:r>
          </a:p>
          <a:p>
            <a:endParaRPr lang="tr-TR" dirty="0"/>
          </a:p>
        </p:txBody>
      </p:sp>
    </p:spTree>
    <p:extLst>
      <p:ext uri="{BB962C8B-B14F-4D97-AF65-F5344CB8AC3E}">
        <p14:creationId xmlns:p14="http://schemas.microsoft.com/office/powerpoint/2010/main" val="3059204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pPr marL="0" indent="0">
              <a:buNone/>
            </a:pPr>
            <a:r>
              <a:rPr lang="tr-TR" dirty="0"/>
              <a:t>Erken taburculuk:</a:t>
            </a:r>
          </a:p>
          <a:p>
            <a:r>
              <a:rPr lang="tr-TR" dirty="0"/>
              <a:t>70 yaş altında, </a:t>
            </a:r>
          </a:p>
          <a:p>
            <a:r>
              <a:rPr lang="tr-TR" dirty="0"/>
              <a:t>Sol </a:t>
            </a:r>
            <a:r>
              <a:rPr lang="tr-TR" dirty="0" err="1"/>
              <a:t>ventrikül</a:t>
            </a:r>
            <a:r>
              <a:rPr lang="tr-TR" dirty="0"/>
              <a:t> </a:t>
            </a:r>
            <a:r>
              <a:rPr lang="tr-TR" dirty="0" err="1"/>
              <a:t>ejeksiyon</a:t>
            </a:r>
            <a:r>
              <a:rPr lang="tr-TR" dirty="0"/>
              <a:t> fraksiyonu %45’in üzerinde olan, </a:t>
            </a:r>
          </a:p>
          <a:p>
            <a:r>
              <a:rPr lang="tr-TR" dirty="0"/>
              <a:t>Başarılı PKG yapılmış, </a:t>
            </a:r>
          </a:p>
          <a:p>
            <a:r>
              <a:rPr lang="tr-TR" dirty="0"/>
              <a:t>Aritmi sorunu olmayan </a:t>
            </a:r>
          </a:p>
          <a:p>
            <a:r>
              <a:rPr lang="tr-TR" dirty="0"/>
              <a:t>Tek veya iki damar hastası</a:t>
            </a:r>
          </a:p>
          <a:p>
            <a:pPr marL="0" indent="0">
              <a:buNone/>
            </a:pPr>
            <a:endParaRPr lang="tr-TR" dirty="0"/>
          </a:p>
          <a:p>
            <a:pPr marL="0" indent="0">
              <a:buNone/>
            </a:pPr>
            <a:r>
              <a:rPr lang="tr-TR" dirty="0"/>
              <a:t>2–3 gün sonra taburcu</a:t>
            </a:r>
          </a:p>
        </p:txBody>
      </p:sp>
    </p:spTree>
    <p:extLst>
      <p:ext uri="{BB962C8B-B14F-4D97-AF65-F5344CB8AC3E}">
        <p14:creationId xmlns:p14="http://schemas.microsoft.com/office/powerpoint/2010/main" val="740144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STEMI’DE UZUN DÖNEM TEDAVİLER </a:t>
            </a:r>
          </a:p>
        </p:txBody>
      </p:sp>
      <p:sp>
        <p:nvSpPr>
          <p:cNvPr id="3" name="İçerik Yer Tutucusu 2"/>
          <p:cNvSpPr>
            <a:spLocks noGrp="1"/>
          </p:cNvSpPr>
          <p:nvPr>
            <p:ph idx="1"/>
          </p:nvPr>
        </p:nvSpPr>
        <p:spPr/>
        <p:txBody>
          <a:bodyPr>
            <a:normAutofit/>
          </a:bodyPr>
          <a:lstStyle/>
          <a:p>
            <a:pPr marL="0" indent="0">
              <a:buNone/>
            </a:pPr>
            <a:r>
              <a:rPr lang="tr-TR" dirty="0">
                <a:solidFill>
                  <a:srgbClr val="FF0000"/>
                </a:solidFill>
              </a:rPr>
              <a:t>Yaşam tarzı değişiklikleri ve risk faktörlerinin kontrolü</a:t>
            </a:r>
          </a:p>
          <a:p>
            <a:r>
              <a:rPr lang="tr-TR" dirty="0"/>
              <a:t>Sigaranın bırakılması</a:t>
            </a:r>
          </a:p>
          <a:p>
            <a:r>
              <a:rPr lang="tr-TR" dirty="0"/>
              <a:t>Diyet ve kilo kontrolü</a:t>
            </a:r>
          </a:p>
          <a:p>
            <a:r>
              <a:rPr lang="tr-TR" dirty="0"/>
              <a:t>Fiziksel aktivite</a:t>
            </a:r>
          </a:p>
          <a:p>
            <a:r>
              <a:rPr lang="tr-TR" dirty="0"/>
              <a:t>Kan basıncı kontrolü</a:t>
            </a:r>
          </a:p>
          <a:p>
            <a:r>
              <a:rPr lang="tr-TR" dirty="0"/>
              <a:t>Faaliyetlerin yeniden başlatılması</a:t>
            </a:r>
          </a:p>
          <a:p>
            <a:r>
              <a:rPr lang="tr-TR" dirty="0"/>
              <a:t>Tedaviye bağlılık</a:t>
            </a:r>
          </a:p>
        </p:txBody>
      </p:sp>
    </p:spTree>
    <p:extLst>
      <p:ext uri="{BB962C8B-B14F-4D97-AF65-F5344CB8AC3E}">
        <p14:creationId xmlns:p14="http://schemas.microsoft.com/office/powerpoint/2010/main" val="1142099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A7BC03D-25F3-4601-8CD9-82FD64E4D1D8}"/>
              </a:ext>
            </a:extLst>
          </p:cNvPr>
          <p:cNvSpPr>
            <a:spLocks noGrp="1"/>
          </p:cNvSpPr>
          <p:nvPr>
            <p:ph type="title"/>
          </p:nvPr>
        </p:nvSpPr>
        <p:spPr/>
        <p:txBody>
          <a:bodyPr/>
          <a:lstStyle/>
          <a:p>
            <a:r>
              <a:rPr lang="tr-TR" dirty="0"/>
              <a:t>STEMI’DE UZUN DÖNEM TEDAVİLER </a:t>
            </a:r>
          </a:p>
        </p:txBody>
      </p:sp>
      <p:sp>
        <p:nvSpPr>
          <p:cNvPr id="3" name="İçerik Yer Tutucusu 2">
            <a:extLst>
              <a:ext uri="{FF2B5EF4-FFF2-40B4-BE49-F238E27FC236}">
                <a16:creationId xmlns:a16="http://schemas.microsoft.com/office/drawing/2014/main" xmlns="" id="{87C103A3-7F30-45BC-9F2E-E5A43B828EDC}"/>
              </a:ext>
            </a:extLst>
          </p:cNvPr>
          <p:cNvSpPr>
            <a:spLocks noGrp="1"/>
          </p:cNvSpPr>
          <p:nvPr>
            <p:ph idx="1"/>
          </p:nvPr>
        </p:nvSpPr>
        <p:spPr/>
        <p:txBody>
          <a:bodyPr>
            <a:normAutofit lnSpcReduction="10000"/>
          </a:bodyPr>
          <a:lstStyle/>
          <a:p>
            <a:pPr marL="0" indent="0">
              <a:buNone/>
            </a:pPr>
            <a:r>
              <a:rPr lang="tr-TR" dirty="0" err="1">
                <a:solidFill>
                  <a:srgbClr val="FF0000"/>
                </a:solidFill>
              </a:rPr>
              <a:t>Antitrombotik</a:t>
            </a:r>
            <a:r>
              <a:rPr lang="tr-TR" dirty="0">
                <a:solidFill>
                  <a:srgbClr val="FF0000"/>
                </a:solidFill>
              </a:rPr>
              <a:t> Tedavi</a:t>
            </a:r>
          </a:p>
          <a:p>
            <a:r>
              <a:rPr lang="tr-TR" dirty="0"/>
              <a:t>Aspirin</a:t>
            </a:r>
            <a:endParaRPr lang="tr-TR" dirty="0">
              <a:solidFill>
                <a:srgbClr val="FF0000"/>
              </a:solidFill>
            </a:endParaRPr>
          </a:p>
          <a:p>
            <a:r>
              <a:rPr lang="tr-TR" dirty="0"/>
              <a:t>ADP reseptör </a:t>
            </a:r>
            <a:r>
              <a:rPr lang="tr-TR" dirty="0" err="1"/>
              <a:t>blokeri</a:t>
            </a:r>
            <a:endParaRPr lang="tr-TR" dirty="0">
              <a:solidFill>
                <a:srgbClr val="FF0000"/>
              </a:solidFill>
            </a:endParaRPr>
          </a:p>
          <a:p>
            <a:pPr marL="0" indent="0">
              <a:buNone/>
            </a:pPr>
            <a:r>
              <a:rPr lang="tr-TR" dirty="0">
                <a:solidFill>
                  <a:srgbClr val="FF0000"/>
                </a:solidFill>
              </a:rPr>
              <a:t>Beta-</a:t>
            </a:r>
            <a:r>
              <a:rPr lang="tr-TR" dirty="0" err="1">
                <a:solidFill>
                  <a:srgbClr val="FF0000"/>
                </a:solidFill>
              </a:rPr>
              <a:t>blokerler</a:t>
            </a:r>
            <a:endParaRPr lang="tr-TR" dirty="0">
              <a:solidFill>
                <a:srgbClr val="FF0000"/>
              </a:solidFill>
            </a:endParaRPr>
          </a:p>
          <a:p>
            <a:pPr marL="0" indent="0">
              <a:buNone/>
            </a:pPr>
            <a:r>
              <a:rPr lang="tr-TR" dirty="0">
                <a:solidFill>
                  <a:srgbClr val="FF0000"/>
                </a:solidFill>
              </a:rPr>
              <a:t>Lipit Düşürücü Tedavi</a:t>
            </a:r>
          </a:p>
          <a:p>
            <a:pPr marL="0" indent="0">
              <a:buNone/>
            </a:pPr>
            <a:r>
              <a:rPr lang="tr-TR" dirty="0">
                <a:solidFill>
                  <a:srgbClr val="FF0000"/>
                </a:solidFill>
              </a:rPr>
              <a:t>Nitratlar</a:t>
            </a:r>
          </a:p>
          <a:p>
            <a:pPr marL="0" indent="0">
              <a:buNone/>
            </a:pPr>
            <a:r>
              <a:rPr lang="tr-TR" dirty="0">
                <a:solidFill>
                  <a:srgbClr val="FF0000"/>
                </a:solidFill>
              </a:rPr>
              <a:t>Kalsiyum Antagonistleri</a:t>
            </a:r>
          </a:p>
          <a:p>
            <a:pPr marL="0" indent="0">
              <a:buNone/>
            </a:pPr>
            <a:r>
              <a:rPr lang="tr-TR" dirty="0" err="1">
                <a:solidFill>
                  <a:srgbClr val="FF0000"/>
                </a:solidFill>
              </a:rPr>
              <a:t>Anjiyotensin</a:t>
            </a:r>
            <a:r>
              <a:rPr lang="tr-TR" dirty="0">
                <a:solidFill>
                  <a:srgbClr val="FF0000"/>
                </a:solidFill>
              </a:rPr>
              <a:t> Dönüştürücü Enzim İnhibitörleri Ve </a:t>
            </a:r>
            <a:r>
              <a:rPr lang="tr-TR" dirty="0" err="1">
                <a:solidFill>
                  <a:srgbClr val="FF0000"/>
                </a:solidFill>
              </a:rPr>
              <a:t>Anjiyotensin</a:t>
            </a:r>
            <a:r>
              <a:rPr lang="tr-TR" dirty="0">
                <a:solidFill>
                  <a:srgbClr val="FF0000"/>
                </a:solidFill>
              </a:rPr>
              <a:t> Reseptör </a:t>
            </a:r>
            <a:r>
              <a:rPr lang="tr-TR" dirty="0" err="1">
                <a:solidFill>
                  <a:srgbClr val="FF0000"/>
                </a:solidFill>
              </a:rPr>
              <a:t>Blokerler</a:t>
            </a:r>
            <a:endParaRPr lang="tr-TR" dirty="0">
              <a:solidFill>
                <a:srgbClr val="FF0000"/>
              </a:solidFill>
            </a:endParaRPr>
          </a:p>
        </p:txBody>
      </p:sp>
    </p:spTree>
    <p:extLst>
      <p:ext uri="{BB962C8B-B14F-4D97-AF65-F5344CB8AC3E}">
        <p14:creationId xmlns:p14="http://schemas.microsoft.com/office/powerpoint/2010/main" val="1945694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B9732F6-6E69-43C9-996F-49797E963CE3}"/>
              </a:ext>
            </a:extLst>
          </p:cNvPr>
          <p:cNvSpPr>
            <a:spLocks noGrp="1"/>
          </p:cNvSpPr>
          <p:nvPr>
            <p:ph type="title"/>
          </p:nvPr>
        </p:nvSpPr>
        <p:spPr/>
        <p:txBody>
          <a:bodyPr/>
          <a:lstStyle/>
          <a:p>
            <a:r>
              <a:rPr lang="tr-TR" dirty="0"/>
              <a:t>SİGARANIN BIRAKILMASI</a:t>
            </a:r>
          </a:p>
        </p:txBody>
      </p:sp>
      <p:sp>
        <p:nvSpPr>
          <p:cNvPr id="3" name="İçerik Yer Tutucusu 2">
            <a:extLst>
              <a:ext uri="{FF2B5EF4-FFF2-40B4-BE49-F238E27FC236}">
                <a16:creationId xmlns:a16="http://schemas.microsoft.com/office/drawing/2014/main" xmlns="" id="{F59DC6D1-5294-45D2-BB06-F0831E287154}"/>
              </a:ext>
            </a:extLst>
          </p:cNvPr>
          <p:cNvSpPr>
            <a:spLocks noGrp="1"/>
          </p:cNvSpPr>
          <p:nvPr>
            <p:ph idx="1"/>
          </p:nvPr>
        </p:nvSpPr>
        <p:spPr/>
        <p:txBody>
          <a:bodyPr/>
          <a:lstStyle/>
          <a:p>
            <a:r>
              <a:rPr lang="tr-TR" dirty="0"/>
              <a:t>Sigara içen AKS hastalarında, sigara içmeyenlerle karşılaştırıldığında bir STEMI ile başvurma riski iki kat yüksek</a:t>
            </a:r>
          </a:p>
          <a:p>
            <a:r>
              <a:rPr lang="tr-TR" dirty="0"/>
              <a:t>Sigarayı bırakan hastaların takip eden yıllarda sigaraya devam edenlere göre </a:t>
            </a:r>
            <a:r>
              <a:rPr lang="tr-TR" dirty="0" err="1"/>
              <a:t>mortalitelerini</a:t>
            </a:r>
            <a:r>
              <a:rPr lang="tr-TR" dirty="0"/>
              <a:t> azalmıştır</a:t>
            </a:r>
          </a:p>
          <a:p>
            <a:r>
              <a:rPr lang="tr-TR" dirty="0"/>
              <a:t>Sigaranın bırakılması muhtemelen tüm ikincil korunma ölçütlerinden en etkin olanı</a:t>
            </a:r>
          </a:p>
        </p:txBody>
      </p:sp>
    </p:spTree>
    <p:extLst>
      <p:ext uri="{BB962C8B-B14F-4D97-AF65-F5344CB8AC3E}">
        <p14:creationId xmlns:p14="http://schemas.microsoft.com/office/powerpoint/2010/main" val="1625555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A23BA2F-1A10-499B-BC3B-CF01DAF2994A}"/>
              </a:ext>
            </a:extLst>
          </p:cNvPr>
          <p:cNvSpPr>
            <a:spLocks noGrp="1"/>
          </p:cNvSpPr>
          <p:nvPr>
            <p:ph type="title"/>
          </p:nvPr>
        </p:nvSpPr>
        <p:spPr/>
        <p:txBody>
          <a:bodyPr/>
          <a:lstStyle/>
          <a:p>
            <a:r>
              <a:rPr lang="tr-TR" dirty="0"/>
              <a:t>TETKİK </a:t>
            </a:r>
          </a:p>
        </p:txBody>
      </p:sp>
      <p:sp>
        <p:nvSpPr>
          <p:cNvPr id="3" name="İçerik Yer Tutucusu 2">
            <a:extLst>
              <a:ext uri="{FF2B5EF4-FFF2-40B4-BE49-F238E27FC236}">
                <a16:creationId xmlns:a16="http://schemas.microsoft.com/office/drawing/2014/main" xmlns="" id="{57A99A03-CB8E-436D-B976-0B76F3A4FC26}"/>
              </a:ext>
            </a:extLst>
          </p:cNvPr>
          <p:cNvSpPr>
            <a:spLocks noGrp="1"/>
          </p:cNvSpPr>
          <p:nvPr>
            <p:ph idx="1"/>
          </p:nvPr>
        </p:nvSpPr>
        <p:spPr/>
        <p:txBody>
          <a:bodyPr/>
          <a:lstStyle/>
          <a:p>
            <a:r>
              <a:rPr lang="tr-TR" dirty="0"/>
              <a:t>EKG</a:t>
            </a:r>
          </a:p>
          <a:p>
            <a:r>
              <a:rPr lang="tr-TR" dirty="0"/>
              <a:t>Tam kan sayımı, rutin biyokimya, </a:t>
            </a:r>
            <a:r>
              <a:rPr lang="tr-TR" dirty="0" err="1"/>
              <a:t>troponin</a:t>
            </a:r>
            <a:r>
              <a:rPr lang="tr-TR" dirty="0"/>
              <a:t>, CK-MG</a:t>
            </a:r>
          </a:p>
        </p:txBody>
      </p:sp>
    </p:spTree>
    <p:extLst>
      <p:ext uri="{BB962C8B-B14F-4D97-AF65-F5344CB8AC3E}">
        <p14:creationId xmlns:p14="http://schemas.microsoft.com/office/powerpoint/2010/main" val="2208994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CEA5114-DD77-482C-B238-F3367883483A}"/>
              </a:ext>
            </a:extLst>
          </p:cNvPr>
          <p:cNvSpPr>
            <a:spLocks noGrp="1"/>
          </p:cNvSpPr>
          <p:nvPr>
            <p:ph type="title"/>
          </p:nvPr>
        </p:nvSpPr>
        <p:spPr/>
        <p:txBody>
          <a:bodyPr/>
          <a:lstStyle/>
          <a:p>
            <a:r>
              <a:rPr lang="tr-TR" dirty="0"/>
              <a:t>DİYET VE KİLO KONTROLÜ</a:t>
            </a:r>
          </a:p>
        </p:txBody>
      </p:sp>
      <p:sp>
        <p:nvSpPr>
          <p:cNvPr id="3" name="İçerik Yer Tutucusu 2">
            <a:extLst>
              <a:ext uri="{FF2B5EF4-FFF2-40B4-BE49-F238E27FC236}">
                <a16:creationId xmlns:a16="http://schemas.microsoft.com/office/drawing/2014/main" xmlns="" id="{BAC74DC6-B97D-4AA1-A79D-04FF6E077F18}"/>
              </a:ext>
            </a:extLst>
          </p:cNvPr>
          <p:cNvSpPr>
            <a:spLocks noGrp="1"/>
          </p:cNvSpPr>
          <p:nvPr>
            <p:ph idx="1"/>
          </p:nvPr>
        </p:nvSpPr>
        <p:spPr>
          <a:xfrm>
            <a:off x="838200" y="1825625"/>
            <a:ext cx="10896600" cy="4667250"/>
          </a:xfrm>
        </p:spPr>
        <p:txBody>
          <a:bodyPr/>
          <a:lstStyle/>
          <a:p>
            <a:r>
              <a:rPr lang="tr-TR" dirty="0"/>
              <a:t>Geniş çeşitlilikte gıda tüketmek</a:t>
            </a:r>
          </a:p>
          <a:p>
            <a:r>
              <a:rPr lang="tr-TR" dirty="0"/>
              <a:t>Kalori alımını </a:t>
            </a:r>
            <a:r>
              <a:rPr lang="tr-TR" dirty="0" err="1"/>
              <a:t>obeziteyi</a:t>
            </a:r>
            <a:r>
              <a:rPr lang="tr-TR" dirty="0"/>
              <a:t> önleyecek şekilde ayarlamak</a:t>
            </a:r>
          </a:p>
          <a:p>
            <a:r>
              <a:rPr lang="tr-TR" dirty="0"/>
              <a:t>Meyve, sebze, tam tahıllı besinler ve ekmek, balık (özellikle yağlı çeşitlerini), yağsız et ve düşük yağlı süt ürünlerinin tüketimini artırmak</a:t>
            </a:r>
          </a:p>
          <a:p>
            <a:r>
              <a:rPr lang="tr-TR" dirty="0"/>
              <a:t>Doymuş ve trans yağları sebze ve deniz kaynaklarından elde edilen tekli doymamış ve çoklu doymamış yağlarla değiştirmek ve toplam yağları (üçte birinden azı doymuş olmalıdır) toplam kalori alımının %30’una indirmek</a:t>
            </a:r>
          </a:p>
          <a:p>
            <a:r>
              <a:rPr lang="tr-TR" dirty="0"/>
              <a:t>Kan basıncı yüksekse tuz alımını azaltmak</a:t>
            </a:r>
          </a:p>
        </p:txBody>
      </p:sp>
    </p:spTree>
    <p:extLst>
      <p:ext uri="{BB962C8B-B14F-4D97-AF65-F5344CB8AC3E}">
        <p14:creationId xmlns:p14="http://schemas.microsoft.com/office/powerpoint/2010/main" val="2254470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C8F211A-3855-4BBF-B25D-1924189A1CA6}"/>
              </a:ext>
            </a:extLst>
          </p:cNvPr>
          <p:cNvSpPr>
            <a:spLocks noGrp="1"/>
          </p:cNvSpPr>
          <p:nvPr>
            <p:ph type="title"/>
          </p:nvPr>
        </p:nvSpPr>
        <p:spPr/>
        <p:txBody>
          <a:bodyPr/>
          <a:lstStyle/>
          <a:p>
            <a:r>
              <a:rPr lang="tr-TR" dirty="0"/>
              <a:t>DİYET VE KİLO KONTROLÜ</a:t>
            </a:r>
          </a:p>
        </p:txBody>
      </p:sp>
      <p:sp>
        <p:nvSpPr>
          <p:cNvPr id="3" name="İçerik Yer Tutucusu 2">
            <a:extLst>
              <a:ext uri="{FF2B5EF4-FFF2-40B4-BE49-F238E27FC236}">
                <a16:creationId xmlns:a16="http://schemas.microsoft.com/office/drawing/2014/main" xmlns="" id="{75780F0E-17A9-4F47-BB71-831A67437F31}"/>
              </a:ext>
            </a:extLst>
          </p:cNvPr>
          <p:cNvSpPr>
            <a:spLocks noGrp="1"/>
          </p:cNvSpPr>
          <p:nvPr>
            <p:ph idx="1"/>
          </p:nvPr>
        </p:nvSpPr>
        <p:spPr/>
        <p:txBody>
          <a:bodyPr/>
          <a:lstStyle/>
          <a:p>
            <a:r>
              <a:rPr lang="tr-TR" dirty="0"/>
              <a:t>Vücut kitle indeksinin (VKİ) &lt;25 kg/m2 </a:t>
            </a:r>
          </a:p>
          <a:p>
            <a:r>
              <a:rPr lang="es-ES" dirty="0"/>
              <a:t>VKİ 30 kg/m2 ve </a:t>
            </a:r>
            <a:r>
              <a:rPr lang="es-ES" dirty="0" err="1"/>
              <a:t>daha</a:t>
            </a:r>
            <a:r>
              <a:rPr lang="es-ES" dirty="0"/>
              <a:t> </a:t>
            </a:r>
            <a:r>
              <a:rPr lang="es-ES" dirty="0" err="1"/>
              <a:t>fazla</a:t>
            </a:r>
            <a:r>
              <a:rPr lang="es-ES" dirty="0"/>
              <a:t> </a:t>
            </a:r>
            <a:r>
              <a:rPr lang="es-ES" dirty="0" err="1"/>
              <a:t>olduğunda</a:t>
            </a:r>
            <a:r>
              <a:rPr lang="es-ES" dirty="0"/>
              <a:t> ve</a:t>
            </a:r>
            <a:r>
              <a:rPr lang="tr-TR" dirty="0"/>
              <a:t> </a:t>
            </a:r>
          </a:p>
          <a:p>
            <a:r>
              <a:rPr lang="tr-TR" dirty="0"/>
              <a:t>Bel çevresi erkeklerde 102 cm, </a:t>
            </a:r>
          </a:p>
          <a:p>
            <a:r>
              <a:rPr lang="tr-TR" dirty="0"/>
              <a:t>Kadınlarda 88 cm olduğunda kilo verilmesi</a:t>
            </a:r>
          </a:p>
        </p:txBody>
      </p:sp>
    </p:spTree>
    <p:extLst>
      <p:ext uri="{BB962C8B-B14F-4D97-AF65-F5344CB8AC3E}">
        <p14:creationId xmlns:p14="http://schemas.microsoft.com/office/powerpoint/2010/main" val="1353037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A6D8188-B4BF-41AA-96E2-F5EB6403B521}"/>
              </a:ext>
            </a:extLst>
          </p:cNvPr>
          <p:cNvSpPr>
            <a:spLocks noGrp="1"/>
          </p:cNvSpPr>
          <p:nvPr>
            <p:ph type="title"/>
          </p:nvPr>
        </p:nvSpPr>
        <p:spPr/>
        <p:txBody>
          <a:bodyPr/>
          <a:lstStyle/>
          <a:p>
            <a:r>
              <a:rPr lang="tr-TR" dirty="0"/>
              <a:t>FİZİKSEL AKTİVİTE</a:t>
            </a:r>
          </a:p>
        </p:txBody>
      </p:sp>
      <p:sp>
        <p:nvSpPr>
          <p:cNvPr id="3" name="İçerik Yer Tutucusu 2">
            <a:extLst>
              <a:ext uri="{FF2B5EF4-FFF2-40B4-BE49-F238E27FC236}">
                <a16:creationId xmlns:a16="http://schemas.microsoft.com/office/drawing/2014/main" xmlns="" id="{381E585B-F891-45CD-A166-C66C2BF2A618}"/>
              </a:ext>
            </a:extLst>
          </p:cNvPr>
          <p:cNvSpPr>
            <a:spLocks noGrp="1"/>
          </p:cNvSpPr>
          <p:nvPr>
            <p:ph idx="1"/>
          </p:nvPr>
        </p:nvSpPr>
        <p:spPr/>
        <p:txBody>
          <a:bodyPr/>
          <a:lstStyle/>
          <a:p>
            <a:r>
              <a:rPr lang="tr-TR" dirty="0" err="1"/>
              <a:t>Endotel</a:t>
            </a:r>
            <a:r>
              <a:rPr lang="tr-TR" dirty="0"/>
              <a:t> işlevinin iyileşmesi</a:t>
            </a:r>
          </a:p>
          <a:p>
            <a:r>
              <a:rPr lang="tr-TR" dirty="0"/>
              <a:t>Koroner lezyonların ilerlemesinin yavaşlatılması</a:t>
            </a:r>
          </a:p>
          <a:p>
            <a:r>
              <a:rPr lang="tr-TR" dirty="0" err="1"/>
              <a:t>Trombojenik</a:t>
            </a:r>
            <a:r>
              <a:rPr lang="tr-TR" dirty="0"/>
              <a:t> riskin azaltılması</a:t>
            </a:r>
          </a:p>
          <a:p>
            <a:r>
              <a:rPr lang="tr-TR" dirty="0" err="1"/>
              <a:t>Kollateral</a:t>
            </a:r>
            <a:r>
              <a:rPr lang="tr-TR" dirty="0"/>
              <a:t> gelişiminin artması</a:t>
            </a:r>
          </a:p>
          <a:p>
            <a:endParaRPr lang="tr-TR" dirty="0"/>
          </a:p>
          <a:p>
            <a:endParaRPr lang="tr-TR" dirty="0"/>
          </a:p>
          <a:p>
            <a:r>
              <a:rPr lang="tr-TR" dirty="0"/>
              <a:t>Kardiyak olay oranının azalması</a:t>
            </a:r>
          </a:p>
          <a:p>
            <a:endParaRPr lang="tr-TR" dirty="0"/>
          </a:p>
        </p:txBody>
      </p:sp>
      <p:cxnSp>
        <p:nvCxnSpPr>
          <p:cNvPr id="4" name="Düz Ok Bağlayıcısı 3">
            <a:extLst>
              <a:ext uri="{FF2B5EF4-FFF2-40B4-BE49-F238E27FC236}">
                <a16:creationId xmlns:a16="http://schemas.microsoft.com/office/drawing/2014/main" xmlns="" id="{781BE677-3C47-4DA4-9A05-3CB917E7D5D1}"/>
              </a:ext>
            </a:extLst>
          </p:cNvPr>
          <p:cNvCxnSpPr>
            <a:cxnSpLocks/>
          </p:cNvCxnSpPr>
          <p:nvPr/>
        </p:nvCxnSpPr>
        <p:spPr>
          <a:xfrm>
            <a:off x="3097878" y="4053840"/>
            <a:ext cx="0" cy="64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539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7C99492-47CE-4213-BC02-AD5E5BAF8B03}"/>
              </a:ext>
            </a:extLst>
          </p:cNvPr>
          <p:cNvSpPr>
            <a:spLocks noGrp="1"/>
          </p:cNvSpPr>
          <p:nvPr>
            <p:ph type="title"/>
          </p:nvPr>
        </p:nvSpPr>
        <p:spPr/>
        <p:txBody>
          <a:bodyPr/>
          <a:lstStyle/>
          <a:p>
            <a:r>
              <a:rPr lang="tr-TR" dirty="0"/>
              <a:t>FİZİKSEL AKTİVİTE</a:t>
            </a:r>
          </a:p>
        </p:txBody>
      </p:sp>
      <p:sp>
        <p:nvSpPr>
          <p:cNvPr id="3" name="İçerik Yer Tutucusu 2">
            <a:extLst>
              <a:ext uri="{FF2B5EF4-FFF2-40B4-BE49-F238E27FC236}">
                <a16:creationId xmlns:a16="http://schemas.microsoft.com/office/drawing/2014/main" xmlns="" id="{8116FD9C-B377-4494-A337-18808BBEA244}"/>
              </a:ext>
            </a:extLst>
          </p:cNvPr>
          <p:cNvSpPr>
            <a:spLocks noGrp="1"/>
          </p:cNvSpPr>
          <p:nvPr>
            <p:ph idx="1"/>
          </p:nvPr>
        </p:nvSpPr>
        <p:spPr/>
        <p:txBody>
          <a:bodyPr/>
          <a:lstStyle/>
          <a:p>
            <a:r>
              <a:rPr lang="tr-TR" dirty="0"/>
              <a:t>Haftada en az beş kez otuz dakika orta düzey yoğunlukta egzersiz</a:t>
            </a:r>
          </a:p>
          <a:p>
            <a:r>
              <a:rPr lang="tr-TR" dirty="0" err="1"/>
              <a:t>Mortalite</a:t>
            </a:r>
            <a:r>
              <a:rPr lang="tr-TR" dirty="0"/>
              <a:t> riskinde %8-14 aralığında azalma</a:t>
            </a:r>
          </a:p>
        </p:txBody>
      </p:sp>
    </p:spTree>
    <p:extLst>
      <p:ext uri="{BB962C8B-B14F-4D97-AF65-F5344CB8AC3E}">
        <p14:creationId xmlns:p14="http://schemas.microsoft.com/office/powerpoint/2010/main" val="4107226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3B8AF71-00DF-408D-B69F-D2C3EC14CCF6}"/>
              </a:ext>
            </a:extLst>
          </p:cNvPr>
          <p:cNvSpPr>
            <a:spLocks noGrp="1"/>
          </p:cNvSpPr>
          <p:nvPr>
            <p:ph type="title"/>
          </p:nvPr>
        </p:nvSpPr>
        <p:spPr/>
        <p:txBody>
          <a:bodyPr/>
          <a:lstStyle/>
          <a:p>
            <a:r>
              <a:rPr lang="tr-TR" dirty="0"/>
              <a:t>KAN BASINCI KONTROLÜ</a:t>
            </a:r>
          </a:p>
        </p:txBody>
      </p:sp>
      <p:sp>
        <p:nvSpPr>
          <p:cNvPr id="3" name="İçerik Yer Tutucusu 2">
            <a:extLst>
              <a:ext uri="{FF2B5EF4-FFF2-40B4-BE49-F238E27FC236}">
                <a16:creationId xmlns:a16="http://schemas.microsoft.com/office/drawing/2014/main" xmlns="" id="{A7C58582-9640-44AD-A795-D67D2E399742}"/>
              </a:ext>
            </a:extLst>
          </p:cNvPr>
          <p:cNvSpPr>
            <a:spLocks noGrp="1"/>
          </p:cNvSpPr>
          <p:nvPr>
            <p:ph idx="1"/>
          </p:nvPr>
        </p:nvSpPr>
        <p:spPr/>
        <p:txBody>
          <a:bodyPr/>
          <a:lstStyle/>
          <a:p>
            <a:r>
              <a:rPr lang="tr-TR" dirty="0"/>
              <a:t>Kan basıncı hedefinin </a:t>
            </a:r>
            <a:r>
              <a:rPr lang="tr-TR" dirty="0" err="1"/>
              <a:t>sistolik</a:t>
            </a:r>
            <a:r>
              <a:rPr lang="tr-TR" dirty="0"/>
              <a:t> &lt;140 </a:t>
            </a:r>
            <a:r>
              <a:rPr lang="tr-TR" dirty="0" err="1"/>
              <a:t>mmHg</a:t>
            </a:r>
            <a:endParaRPr lang="tr-TR" dirty="0"/>
          </a:p>
          <a:p>
            <a:r>
              <a:rPr lang="tr-TR" dirty="0"/>
              <a:t>Yaşam tarzı değişiklikleri (tuz alımı azaltılması, fiziksel etkinlik arttırılması ve kilo verme) </a:t>
            </a:r>
          </a:p>
          <a:p>
            <a:r>
              <a:rPr lang="tr-TR" dirty="0"/>
              <a:t>STEMI sonrası önerilen </a:t>
            </a:r>
            <a:r>
              <a:rPr lang="tr-TR" dirty="0" err="1"/>
              <a:t>farmakoterapi</a:t>
            </a:r>
            <a:r>
              <a:rPr lang="tr-TR" dirty="0"/>
              <a:t> (beta </a:t>
            </a:r>
            <a:r>
              <a:rPr lang="tr-TR" dirty="0" err="1"/>
              <a:t>blokerler</a:t>
            </a:r>
            <a:r>
              <a:rPr lang="tr-TR" dirty="0"/>
              <a:t>, ACE inhibitörleri veya </a:t>
            </a:r>
            <a:r>
              <a:rPr lang="tr-TR" dirty="0" err="1"/>
              <a:t>ARBler</a:t>
            </a:r>
            <a:r>
              <a:rPr lang="tr-TR" dirty="0"/>
              <a:t>) </a:t>
            </a:r>
          </a:p>
        </p:txBody>
      </p:sp>
    </p:spTree>
    <p:extLst>
      <p:ext uri="{BB962C8B-B14F-4D97-AF65-F5344CB8AC3E}">
        <p14:creationId xmlns:p14="http://schemas.microsoft.com/office/powerpoint/2010/main" val="226326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659319B-9758-4C5E-AA22-4F042D5AF94B}"/>
              </a:ext>
            </a:extLst>
          </p:cNvPr>
          <p:cNvSpPr>
            <a:spLocks noGrp="1"/>
          </p:cNvSpPr>
          <p:nvPr>
            <p:ph type="title"/>
          </p:nvPr>
        </p:nvSpPr>
        <p:spPr/>
        <p:txBody>
          <a:bodyPr>
            <a:normAutofit/>
          </a:bodyPr>
          <a:lstStyle/>
          <a:p>
            <a:r>
              <a:rPr lang="tr-TR" dirty="0"/>
              <a:t>STEMI KOMPLİKASYONLARI</a:t>
            </a:r>
          </a:p>
        </p:txBody>
      </p:sp>
      <p:sp>
        <p:nvSpPr>
          <p:cNvPr id="3" name="İçerik Yer Tutucusu 2">
            <a:extLst>
              <a:ext uri="{FF2B5EF4-FFF2-40B4-BE49-F238E27FC236}">
                <a16:creationId xmlns:a16="http://schemas.microsoft.com/office/drawing/2014/main" xmlns="" id="{9B406E10-C1D5-421F-A25C-2256A60EEC05}"/>
              </a:ext>
            </a:extLst>
          </p:cNvPr>
          <p:cNvSpPr>
            <a:spLocks noGrp="1"/>
          </p:cNvSpPr>
          <p:nvPr>
            <p:ph idx="1"/>
          </p:nvPr>
        </p:nvSpPr>
        <p:spPr/>
        <p:txBody>
          <a:bodyPr>
            <a:normAutofit lnSpcReduction="10000"/>
          </a:bodyPr>
          <a:lstStyle/>
          <a:p>
            <a:r>
              <a:rPr lang="tr-TR" dirty="0"/>
              <a:t>Kalp yetersizliği</a:t>
            </a:r>
          </a:p>
          <a:p>
            <a:r>
              <a:rPr lang="tr-TR" dirty="0"/>
              <a:t>Akut dönemdeki aritmiler ve ileti bozuklukları</a:t>
            </a:r>
          </a:p>
          <a:p>
            <a:r>
              <a:rPr lang="tr-TR" dirty="0"/>
              <a:t>Mitral kapak yetersizliği</a:t>
            </a:r>
          </a:p>
          <a:p>
            <a:r>
              <a:rPr lang="tr-TR" dirty="0"/>
              <a:t>Kardiyak </a:t>
            </a:r>
            <a:r>
              <a:rPr lang="tr-TR" dirty="0" err="1"/>
              <a:t>rüptür</a:t>
            </a:r>
            <a:endParaRPr lang="tr-TR" dirty="0"/>
          </a:p>
          <a:p>
            <a:r>
              <a:rPr lang="tr-TR" dirty="0" err="1"/>
              <a:t>Ventriküler</a:t>
            </a:r>
            <a:r>
              <a:rPr lang="tr-TR" dirty="0"/>
              <a:t> </a:t>
            </a:r>
            <a:r>
              <a:rPr lang="tr-TR" dirty="0" err="1"/>
              <a:t>septal</a:t>
            </a:r>
            <a:r>
              <a:rPr lang="tr-TR" dirty="0"/>
              <a:t> </a:t>
            </a:r>
            <a:r>
              <a:rPr lang="tr-TR" dirty="0" err="1"/>
              <a:t>rüptür</a:t>
            </a:r>
            <a:endParaRPr lang="tr-TR" dirty="0"/>
          </a:p>
          <a:p>
            <a:r>
              <a:rPr lang="tr-TR" dirty="0"/>
              <a:t>Sağ </a:t>
            </a:r>
            <a:r>
              <a:rPr lang="tr-TR" dirty="0" err="1"/>
              <a:t>ventrikül</a:t>
            </a:r>
            <a:r>
              <a:rPr lang="tr-TR" dirty="0"/>
              <a:t> enfarktüsü</a:t>
            </a:r>
          </a:p>
          <a:p>
            <a:r>
              <a:rPr lang="tr-TR" dirty="0" err="1"/>
              <a:t>Perikardit</a:t>
            </a:r>
            <a:endParaRPr lang="tr-TR" dirty="0"/>
          </a:p>
          <a:p>
            <a:r>
              <a:rPr lang="tr-TR" dirty="0"/>
              <a:t>Sol </a:t>
            </a:r>
            <a:r>
              <a:rPr lang="tr-TR" dirty="0" err="1"/>
              <a:t>ventrikül</a:t>
            </a:r>
            <a:r>
              <a:rPr lang="tr-TR" dirty="0"/>
              <a:t> anevrizması </a:t>
            </a:r>
          </a:p>
          <a:p>
            <a:r>
              <a:rPr lang="tr-TR" dirty="0"/>
              <a:t>Sol </a:t>
            </a:r>
            <a:r>
              <a:rPr lang="tr-TR" dirty="0" err="1"/>
              <a:t>ventrikül</a:t>
            </a:r>
            <a:r>
              <a:rPr lang="tr-TR" dirty="0"/>
              <a:t> </a:t>
            </a:r>
            <a:r>
              <a:rPr lang="tr-TR" dirty="0" err="1"/>
              <a:t>trombüsü</a:t>
            </a:r>
            <a:endParaRPr lang="tr-TR" dirty="0"/>
          </a:p>
        </p:txBody>
      </p:sp>
    </p:spTree>
    <p:extLst>
      <p:ext uri="{BB962C8B-B14F-4D97-AF65-F5344CB8AC3E}">
        <p14:creationId xmlns:p14="http://schemas.microsoft.com/office/powerpoint/2010/main" val="870452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F2D575B-BB1D-4EDE-AEE6-E591FDC1EC73}"/>
              </a:ext>
            </a:extLst>
          </p:cNvPr>
          <p:cNvSpPr>
            <a:spLocks noGrp="1"/>
          </p:cNvSpPr>
          <p:nvPr>
            <p:ph type="title"/>
          </p:nvPr>
        </p:nvSpPr>
        <p:spPr/>
        <p:txBody>
          <a:bodyPr/>
          <a:lstStyle/>
          <a:p>
            <a:r>
              <a:rPr lang="tr-TR" b="1" dirty="0">
                <a:ea typeface="Calibri" panose="020F0502020204030204" pitchFamily="34" charset="0"/>
                <a:cs typeface="Times New Roman" panose="02020603050405020304" pitchFamily="18" charset="0"/>
              </a:rPr>
              <a:t>ST ELEVASYONSUZ MİYOKARD ENFARKTÜSÜ</a:t>
            </a:r>
            <a:endParaRPr lang="tr-TR" b="1" dirty="0"/>
          </a:p>
        </p:txBody>
      </p:sp>
      <p:sp>
        <p:nvSpPr>
          <p:cNvPr id="3" name="İçerik Yer Tutucusu 2">
            <a:extLst>
              <a:ext uri="{FF2B5EF4-FFF2-40B4-BE49-F238E27FC236}">
                <a16:creationId xmlns:a16="http://schemas.microsoft.com/office/drawing/2014/main" xmlns="" id="{25367B7F-9587-4D19-819E-27BDCCB95638}"/>
              </a:ext>
            </a:extLst>
          </p:cNvPr>
          <p:cNvSpPr>
            <a:spLocks noGrp="1"/>
          </p:cNvSpPr>
          <p:nvPr>
            <p:ph idx="1"/>
          </p:nvPr>
        </p:nvSpPr>
        <p:spPr/>
        <p:txBody>
          <a:bodyPr/>
          <a:lstStyle/>
          <a:p>
            <a:r>
              <a:rPr lang="tr-TR" b="0" i="0" dirty="0">
                <a:effectLst/>
                <a:latin typeface="Verdana" panose="020B0604030504040204" pitchFamily="34" charset="0"/>
              </a:rPr>
              <a:t>EKG normal</a:t>
            </a:r>
          </a:p>
          <a:p>
            <a:r>
              <a:rPr lang="tr-TR" b="0" i="0" dirty="0" err="1">
                <a:effectLst/>
                <a:latin typeface="Verdana" panose="020B0604030504040204" pitchFamily="34" charset="0"/>
              </a:rPr>
              <a:t>Troponin</a:t>
            </a:r>
            <a:r>
              <a:rPr lang="tr-TR" b="0" i="0" dirty="0">
                <a:effectLst/>
                <a:latin typeface="Verdana" panose="020B0604030504040204" pitchFamily="34" charset="0"/>
              </a:rPr>
              <a:t> pozitif </a:t>
            </a:r>
            <a:endParaRPr lang="tr-TR" dirty="0"/>
          </a:p>
        </p:txBody>
      </p:sp>
    </p:spTree>
    <p:extLst>
      <p:ext uri="{BB962C8B-B14F-4D97-AF65-F5344CB8AC3E}">
        <p14:creationId xmlns:p14="http://schemas.microsoft.com/office/powerpoint/2010/main" val="1547184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C46D88B-0E1D-4106-8857-E5CCA4026B1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53303FB8-7C91-4FA4-8AA2-10B7253AD526}"/>
              </a:ext>
            </a:extLst>
          </p:cNvPr>
          <p:cNvSpPr>
            <a:spLocks noGrp="1"/>
          </p:cNvSpPr>
          <p:nvPr>
            <p:ph idx="1"/>
          </p:nvPr>
        </p:nvSpPr>
        <p:spPr/>
        <p:txBody>
          <a:bodyPr/>
          <a:lstStyle/>
          <a:p>
            <a:endParaRPr lang="tr-TR"/>
          </a:p>
        </p:txBody>
      </p:sp>
      <p:pic>
        <p:nvPicPr>
          <p:cNvPr id="3074" name="Picture 2">
            <a:extLst>
              <a:ext uri="{FF2B5EF4-FFF2-40B4-BE49-F238E27FC236}">
                <a16:creationId xmlns:a16="http://schemas.microsoft.com/office/drawing/2014/main" xmlns="" id="{39DABBCF-8C03-4E38-875E-44038D0291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66" r="3972" b="27778"/>
          <a:stretch/>
        </p:blipFill>
        <p:spPr bwMode="auto">
          <a:xfrm>
            <a:off x="0" y="57785"/>
            <a:ext cx="12192000" cy="5931536"/>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xmlns="" id="{D2719D30-63A5-42F6-AA14-EB5F16FDBEA6}"/>
              </a:ext>
            </a:extLst>
          </p:cNvPr>
          <p:cNvSpPr txBox="1"/>
          <p:nvPr/>
        </p:nvSpPr>
        <p:spPr>
          <a:xfrm>
            <a:off x="0" y="6356603"/>
            <a:ext cx="12192000" cy="523220"/>
          </a:xfrm>
          <a:prstGeom prst="rect">
            <a:avLst/>
          </a:prstGeom>
          <a:noFill/>
        </p:spPr>
        <p:txBody>
          <a:bodyPr wrap="square">
            <a:spAutoFit/>
          </a:bodyPr>
          <a:lstStyle/>
          <a:p>
            <a:r>
              <a:rPr lang="en-US" sz="1400" b="1" i="0" dirty="0">
                <a:solidFill>
                  <a:srgbClr val="2A2A2A"/>
                </a:solidFill>
                <a:effectLst/>
                <a:latin typeface="Merriweather" panose="020B0604020202020204" pitchFamily="2" charset="-94"/>
              </a:rPr>
              <a:t>2020 ESC Guidelines for the management of acute coronary syndromes in patients presenting without persistent ST-segment elevation</a:t>
            </a:r>
            <a:endParaRPr lang="tr-TR" sz="1400" dirty="0"/>
          </a:p>
        </p:txBody>
      </p:sp>
    </p:spTree>
    <p:extLst>
      <p:ext uri="{BB962C8B-B14F-4D97-AF65-F5344CB8AC3E}">
        <p14:creationId xmlns:p14="http://schemas.microsoft.com/office/powerpoint/2010/main" val="1199667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716BC19-E059-465D-AD98-2338500FCA3A}"/>
              </a:ext>
            </a:extLst>
          </p:cNvPr>
          <p:cNvSpPr>
            <a:spLocks noGrp="1"/>
          </p:cNvSpPr>
          <p:nvPr>
            <p:ph type="title"/>
          </p:nvPr>
        </p:nvSpPr>
        <p:spPr/>
        <p:txBody>
          <a:bodyPr/>
          <a:lstStyle/>
          <a:p>
            <a:r>
              <a:rPr lang="tr-TR" i="0" dirty="0">
                <a:solidFill>
                  <a:srgbClr val="111111"/>
                </a:solidFill>
                <a:effectLst/>
              </a:rPr>
              <a:t>Çok Yüksek Risk Kriterleri</a:t>
            </a:r>
            <a:endParaRPr lang="tr-TR" dirty="0"/>
          </a:p>
        </p:txBody>
      </p:sp>
      <p:sp>
        <p:nvSpPr>
          <p:cNvPr id="3" name="İçerik Yer Tutucusu 2">
            <a:extLst>
              <a:ext uri="{FF2B5EF4-FFF2-40B4-BE49-F238E27FC236}">
                <a16:creationId xmlns:a16="http://schemas.microsoft.com/office/drawing/2014/main" xmlns="" id="{2C060869-7944-4180-9576-68214DBE7D23}"/>
              </a:ext>
            </a:extLst>
          </p:cNvPr>
          <p:cNvSpPr>
            <a:spLocks noGrp="1"/>
          </p:cNvSpPr>
          <p:nvPr>
            <p:ph idx="1"/>
          </p:nvPr>
        </p:nvSpPr>
        <p:spPr/>
        <p:txBody>
          <a:bodyPr>
            <a:normAutofit lnSpcReduction="10000"/>
          </a:bodyPr>
          <a:lstStyle/>
          <a:p>
            <a:r>
              <a:rPr lang="tr-TR" b="0" i="0" dirty="0" err="1">
                <a:effectLst/>
              </a:rPr>
              <a:t>Hemodinamik</a:t>
            </a:r>
            <a:r>
              <a:rPr lang="tr-TR" b="0" i="0" dirty="0">
                <a:effectLst/>
              </a:rPr>
              <a:t> </a:t>
            </a:r>
            <a:r>
              <a:rPr lang="tr-TR" b="0" i="0" dirty="0" err="1">
                <a:effectLst/>
              </a:rPr>
              <a:t>anstabil</a:t>
            </a:r>
            <a:r>
              <a:rPr lang="tr-TR" b="0" i="0" dirty="0">
                <a:effectLst/>
              </a:rPr>
              <a:t> veya </a:t>
            </a:r>
            <a:r>
              <a:rPr lang="tr-TR" b="0" i="0" dirty="0" err="1">
                <a:effectLst/>
              </a:rPr>
              <a:t>kardiyojenik</a:t>
            </a:r>
            <a:r>
              <a:rPr lang="tr-TR" b="0" i="0" dirty="0">
                <a:effectLst/>
              </a:rPr>
              <a:t> şok</a:t>
            </a:r>
          </a:p>
          <a:p>
            <a:r>
              <a:rPr lang="tr-TR" b="0" i="0" dirty="0">
                <a:effectLst/>
              </a:rPr>
              <a:t>Medikal tedaviye dirençli </a:t>
            </a:r>
            <a:r>
              <a:rPr lang="tr-TR" b="0" i="0" dirty="0" err="1">
                <a:effectLst/>
              </a:rPr>
              <a:t>rekürren</a:t>
            </a:r>
            <a:r>
              <a:rPr lang="tr-TR" b="0" i="0" dirty="0">
                <a:effectLst/>
              </a:rPr>
              <a:t> veya devam eden göğüs ağrısı</a:t>
            </a:r>
          </a:p>
          <a:p>
            <a:r>
              <a:rPr lang="tr-TR" b="0" i="0" dirty="0">
                <a:effectLst/>
              </a:rPr>
              <a:t>Hayatı tehdit eden aritmiler veya kardiyak </a:t>
            </a:r>
            <a:r>
              <a:rPr lang="tr-TR" b="0" i="0" dirty="0" err="1">
                <a:effectLst/>
              </a:rPr>
              <a:t>arrest</a:t>
            </a:r>
            <a:endParaRPr lang="tr-TR" dirty="0"/>
          </a:p>
          <a:p>
            <a:r>
              <a:rPr lang="tr-TR" b="0" i="0" dirty="0" err="1">
                <a:effectLst/>
              </a:rPr>
              <a:t>MI’nin</a:t>
            </a:r>
            <a:r>
              <a:rPr lang="tr-TR" b="0" i="0" dirty="0">
                <a:effectLst/>
              </a:rPr>
              <a:t> mekanik komplikasyonları</a:t>
            </a:r>
          </a:p>
          <a:p>
            <a:r>
              <a:rPr lang="tr-TR" b="0" i="0" dirty="0">
                <a:effectLst/>
              </a:rPr>
              <a:t>Akut Kalp yetmezliği</a:t>
            </a:r>
          </a:p>
          <a:p>
            <a:r>
              <a:rPr lang="tr-TR" b="0" i="0" dirty="0">
                <a:effectLst/>
              </a:rPr>
              <a:t>Özellikle aralıklarla görülen ST </a:t>
            </a:r>
            <a:r>
              <a:rPr lang="tr-TR" b="0" i="0" dirty="0" err="1">
                <a:effectLst/>
              </a:rPr>
              <a:t>elevasyonunun</a:t>
            </a:r>
            <a:r>
              <a:rPr lang="tr-TR" b="0" i="0" dirty="0">
                <a:effectLst/>
              </a:rPr>
              <a:t> olduğu </a:t>
            </a:r>
            <a:r>
              <a:rPr lang="tr-TR" b="0" i="0" dirty="0" err="1">
                <a:effectLst/>
              </a:rPr>
              <a:t>rekürren</a:t>
            </a:r>
            <a:r>
              <a:rPr lang="tr-TR" b="0" i="0" dirty="0">
                <a:effectLst/>
              </a:rPr>
              <a:t> dinamik ST-T dalga değişiklikleri</a:t>
            </a:r>
          </a:p>
          <a:p>
            <a:endParaRPr lang="tr-TR" dirty="0"/>
          </a:p>
          <a:p>
            <a:r>
              <a:rPr lang="tr-TR" i="0" dirty="0">
                <a:solidFill>
                  <a:srgbClr val="FF0000"/>
                </a:solidFill>
                <a:effectLst/>
              </a:rPr>
              <a:t>2 Saat                  Koroner </a:t>
            </a:r>
            <a:r>
              <a:rPr lang="tr-TR" i="0" dirty="0" err="1">
                <a:solidFill>
                  <a:srgbClr val="FF0000"/>
                </a:solidFill>
                <a:effectLst/>
              </a:rPr>
              <a:t>Anjiografi</a:t>
            </a:r>
            <a:r>
              <a:rPr lang="tr-TR" i="0" dirty="0">
                <a:solidFill>
                  <a:srgbClr val="FF0000"/>
                </a:solidFill>
                <a:effectLst/>
              </a:rPr>
              <a:t>               </a:t>
            </a:r>
            <a:endParaRPr lang="tr-TR" dirty="0">
              <a:solidFill>
                <a:srgbClr val="FF0000"/>
              </a:solidFill>
            </a:endParaRPr>
          </a:p>
        </p:txBody>
      </p:sp>
      <p:cxnSp>
        <p:nvCxnSpPr>
          <p:cNvPr id="4" name="Düz Ok Bağlayıcısı 3">
            <a:extLst>
              <a:ext uri="{FF2B5EF4-FFF2-40B4-BE49-F238E27FC236}">
                <a16:creationId xmlns:a16="http://schemas.microsoft.com/office/drawing/2014/main" xmlns="" id="{BBF08F86-F49F-42E6-9B1C-8F34442D8156}"/>
              </a:ext>
            </a:extLst>
          </p:cNvPr>
          <p:cNvCxnSpPr/>
          <p:nvPr/>
        </p:nvCxnSpPr>
        <p:spPr>
          <a:xfrm>
            <a:off x="2471059" y="5636424"/>
            <a:ext cx="61157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967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0DE088B-CF33-44F7-BD2D-D4D38328FF40}"/>
              </a:ext>
            </a:extLst>
          </p:cNvPr>
          <p:cNvSpPr>
            <a:spLocks noGrp="1"/>
          </p:cNvSpPr>
          <p:nvPr>
            <p:ph type="title"/>
          </p:nvPr>
        </p:nvSpPr>
        <p:spPr/>
        <p:txBody>
          <a:bodyPr/>
          <a:lstStyle/>
          <a:p>
            <a:r>
              <a:rPr lang="tr-TR" i="0" dirty="0">
                <a:solidFill>
                  <a:srgbClr val="111111"/>
                </a:solidFill>
                <a:effectLst/>
              </a:rPr>
              <a:t>YÜKSEK RİSK KRİTERLERİ</a:t>
            </a:r>
            <a:endParaRPr lang="tr-TR" dirty="0"/>
          </a:p>
        </p:txBody>
      </p:sp>
      <p:sp>
        <p:nvSpPr>
          <p:cNvPr id="3" name="İçerik Yer Tutucusu 2">
            <a:extLst>
              <a:ext uri="{FF2B5EF4-FFF2-40B4-BE49-F238E27FC236}">
                <a16:creationId xmlns:a16="http://schemas.microsoft.com/office/drawing/2014/main" xmlns="" id="{513219D4-0A32-4E54-BAE8-5B1BA6190D14}"/>
              </a:ext>
            </a:extLst>
          </p:cNvPr>
          <p:cNvSpPr>
            <a:spLocks noGrp="1"/>
          </p:cNvSpPr>
          <p:nvPr>
            <p:ph idx="1"/>
          </p:nvPr>
        </p:nvSpPr>
        <p:spPr/>
        <p:txBody>
          <a:bodyPr/>
          <a:lstStyle/>
          <a:p>
            <a:r>
              <a:rPr lang="tr-TR" b="0" i="0" dirty="0">
                <a:effectLst/>
              </a:rPr>
              <a:t>MI ile uyumlu </a:t>
            </a:r>
            <a:r>
              <a:rPr lang="tr-TR" b="0" i="0" dirty="0" err="1">
                <a:effectLst/>
              </a:rPr>
              <a:t>cTn’de</a:t>
            </a:r>
            <a:r>
              <a:rPr lang="tr-TR" b="0" i="0" dirty="0">
                <a:effectLst/>
              </a:rPr>
              <a:t> düşme veya artma</a:t>
            </a:r>
          </a:p>
          <a:p>
            <a:r>
              <a:rPr lang="tr-TR" b="0" i="0" dirty="0">
                <a:effectLst/>
              </a:rPr>
              <a:t>Dinamik ST-T dalga değişikliği ( </a:t>
            </a:r>
            <a:r>
              <a:rPr lang="tr-TR" b="0" i="0" dirty="0" err="1">
                <a:effectLst/>
              </a:rPr>
              <a:t>semptomtik</a:t>
            </a:r>
            <a:r>
              <a:rPr lang="tr-TR" b="0" i="0" dirty="0">
                <a:effectLst/>
              </a:rPr>
              <a:t> veya sessiz)</a:t>
            </a:r>
          </a:p>
        </p:txBody>
      </p:sp>
    </p:spTree>
    <p:extLst>
      <p:ext uri="{BB962C8B-B14F-4D97-AF65-F5344CB8AC3E}">
        <p14:creationId xmlns:p14="http://schemas.microsoft.com/office/powerpoint/2010/main" val="3784499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11BDE635-579A-4F12-8A64-067EE0908D4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D33FD6F4-408F-4822-930E-7903F9B99331}"/>
              </a:ext>
            </a:extLst>
          </p:cNvPr>
          <p:cNvSpPr>
            <a:spLocks noGrp="1"/>
          </p:cNvSpPr>
          <p:nvPr>
            <p:ph idx="1"/>
          </p:nvPr>
        </p:nvSpPr>
        <p:spPr/>
        <p:txBody>
          <a:bodyPr/>
          <a:lstStyle/>
          <a:p>
            <a:endParaRPr lang="tr-TR"/>
          </a:p>
        </p:txBody>
      </p:sp>
      <p:pic>
        <p:nvPicPr>
          <p:cNvPr id="2050" name="Picture 2" descr="Kaynak : lifeinthefastlane.com - ECG library">
            <a:extLst>
              <a:ext uri="{FF2B5EF4-FFF2-40B4-BE49-F238E27FC236}">
                <a16:creationId xmlns:a16="http://schemas.microsoft.com/office/drawing/2014/main" xmlns="" id="{DD632D32-0326-47D3-A574-58AE3EA47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0688"/>
            <a:ext cx="12192000" cy="453707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xmlns="" id="{906D2EC1-B332-4440-B2BE-8DF78BE9649C}"/>
              </a:ext>
            </a:extLst>
          </p:cNvPr>
          <p:cNvSpPr/>
          <p:nvPr/>
        </p:nvSpPr>
        <p:spPr>
          <a:xfrm>
            <a:off x="1237957" y="3249637"/>
            <a:ext cx="1927274" cy="731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a:extLst>
              <a:ext uri="{FF2B5EF4-FFF2-40B4-BE49-F238E27FC236}">
                <a16:creationId xmlns:a16="http://schemas.microsoft.com/office/drawing/2014/main" xmlns="" id="{142EA061-93A1-4AF3-95FB-303E9752D4E4}"/>
              </a:ext>
            </a:extLst>
          </p:cNvPr>
          <p:cNvSpPr/>
          <p:nvPr/>
        </p:nvSpPr>
        <p:spPr>
          <a:xfrm>
            <a:off x="1253783" y="4133557"/>
            <a:ext cx="1927274" cy="731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a:extLst>
              <a:ext uri="{FF2B5EF4-FFF2-40B4-BE49-F238E27FC236}">
                <a16:creationId xmlns:a16="http://schemas.microsoft.com/office/drawing/2014/main" xmlns="" id="{B8E6B25C-D266-4116-AC8D-3940D34286E1}"/>
              </a:ext>
            </a:extLst>
          </p:cNvPr>
          <p:cNvSpPr/>
          <p:nvPr/>
        </p:nvSpPr>
        <p:spPr>
          <a:xfrm>
            <a:off x="3470031" y="4133557"/>
            <a:ext cx="1927274" cy="731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1847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23BE7F7-3E28-413F-BD06-E46BC4F40007}"/>
              </a:ext>
            </a:extLst>
          </p:cNvPr>
          <p:cNvSpPr>
            <a:spLocks noGrp="1"/>
          </p:cNvSpPr>
          <p:nvPr>
            <p:ph type="title"/>
          </p:nvPr>
        </p:nvSpPr>
        <p:spPr/>
        <p:txBody>
          <a:bodyPr/>
          <a:lstStyle/>
          <a:p>
            <a:r>
              <a:rPr lang="tr-TR" i="0" dirty="0">
                <a:effectLst/>
              </a:rPr>
              <a:t>ORTA RİSK KRİTERLERİ</a:t>
            </a:r>
            <a:endParaRPr lang="tr-TR" dirty="0"/>
          </a:p>
        </p:txBody>
      </p:sp>
      <p:sp>
        <p:nvSpPr>
          <p:cNvPr id="3" name="İçerik Yer Tutucusu 2">
            <a:extLst>
              <a:ext uri="{FF2B5EF4-FFF2-40B4-BE49-F238E27FC236}">
                <a16:creationId xmlns:a16="http://schemas.microsoft.com/office/drawing/2014/main" xmlns="" id="{8E2C3C45-263C-4B23-8332-5DF59566557B}"/>
              </a:ext>
            </a:extLst>
          </p:cNvPr>
          <p:cNvSpPr>
            <a:spLocks noGrp="1"/>
          </p:cNvSpPr>
          <p:nvPr>
            <p:ph idx="1"/>
          </p:nvPr>
        </p:nvSpPr>
        <p:spPr/>
        <p:txBody>
          <a:bodyPr/>
          <a:lstStyle/>
          <a:p>
            <a:r>
              <a:rPr lang="tr-TR" b="0" i="0" dirty="0">
                <a:effectLst/>
              </a:rPr>
              <a:t>DM</a:t>
            </a:r>
          </a:p>
          <a:p>
            <a:r>
              <a:rPr lang="tr-TR" b="0" i="0" dirty="0">
                <a:effectLst/>
              </a:rPr>
              <a:t>Böbrek yetmezliği (</a:t>
            </a:r>
            <a:r>
              <a:rPr lang="tr-TR" b="0" i="0" dirty="0" err="1">
                <a:effectLst/>
              </a:rPr>
              <a:t>eGFR</a:t>
            </a:r>
            <a:r>
              <a:rPr lang="tr-TR" b="0" i="0" dirty="0">
                <a:effectLst/>
              </a:rPr>
              <a:t>&lt;60 </a:t>
            </a:r>
            <a:r>
              <a:rPr lang="tr-TR" b="0" i="0" dirty="0" err="1">
                <a:effectLst/>
              </a:rPr>
              <a:t>mL</a:t>
            </a:r>
            <a:r>
              <a:rPr lang="tr-TR" b="0" i="0" dirty="0">
                <a:effectLst/>
              </a:rPr>
              <a:t>/</a:t>
            </a:r>
            <a:r>
              <a:rPr lang="tr-TR" b="0" i="0" dirty="0" err="1">
                <a:effectLst/>
              </a:rPr>
              <a:t>dk</a:t>
            </a:r>
            <a:r>
              <a:rPr lang="tr-TR" b="0" i="0" dirty="0">
                <a:effectLst/>
              </a:rPr>
              <a:t>/1.73 m2)</a:t>
            </a:r>
          </a:p>
          <a:p>
            <a:r>
              <a:rPr lang="tr-TR" b="0" i="0" dirty="0">
                <a:effectLst/>
              </a:rPr>
              <a:t>Sol </a:t>
            </a:r>
            <a:r>
              <a:rPr lang="tr-TR" b="0" i="0" dirty="0" err="1">
                <a:effectLst/>
              </a:rPr>
              <a:t>ventrikül</a:t>
            </a:r>
            <a:r>
              <a:rPr lang="tr-TR" b="0" i="0" dirty="0">
                <a:effectLst/>
              </a:rPr>
              <a:t> EF&lt;%40 veya KKY</a:t>
            </a:r>
          </a:p>
          <a:p>
            <a:r>
              <a:rPr lang="tr-TR" b="0" i="0" dirty="0">
                <a:effectLst/>
              </a:rPr>
              <a:t>Erken </a:t>
            </a:r>
            <a:r>
              <a:rPr lang="tr-TR" b="0" i="0" dirty="0" err="1">
                <a:effectLst/>
              </a:rPr>
              <a:t>postinfarkt</a:t>
            </a:r>
            <a:r>
              <a:rPr lang="tr-TR" b="0" i="0" dirty="0">
                <a:effectLst/>
              </a:rPr>
              <a:t> </a:t>
            </a:r>
            <a:r>
              <a:rPr lang="tr-TR" b="0" i="0" dirty="0" err="1">
                <a:effectLst/>
              </a:rPr>
              <a:t>anjina</a:t>
            </a:r>
            <a:endParaRPr lang="tr-TR" b="0" i="0" dirty="0">
              <a:effectLst/>
            </a:endParaRPr>
          </a:p>
          <a:p>
            <a:r>
              <a:rPr lang="tr-TR" b="0" i="0" dirty="0">
                <a:effectLst/>
              </a:rPr>
              <a:t>Önceki PKG</a:t>
            </a:r>
          </a:p>
          <a:p>
            <a:r>
              <a:rPr lang="tr-TR" b="0" i="0" dirty="0">
                <a:effectLst/>
              </a:rPr>
              <a:t>Önceden Koroner arter </a:t>
            </a:r>
            <a:r>
              <a:rPr lang="tr-TR" b="0" i="0" dirty="0" err="1">
                <a:effectLst/>
              </a:rPr>
              <a:t>by-pass</a:t>
            </a:r>
            <a:r>
              <a:rPr lang="tr-TR" b="0" i="0" dirty="0">
                <a:effectLst/>
              </a:rPr>
              <a:t> </a:t>
            </a:r>
            <a:r>
              <a:rPr lang="tr-TR" b="0" i="0" dirty="0" err="1">
                <a:effectLst/>
              </a:rPr>
              <a:t>greft</a:t>
            </a:r>
            <a:endParaRPr lang="tr-TR" b="0" i="0" dirty="0">
              <a:effectLst/>
            </a:endParaRPr>
          </a:p>
        </p:txBody>
      </p:sp>
    </p:spTree>
    <p:extLst>
      <p:ext uri="{BB962C8B-B14F-4D97-AF65-F5344CB8AC3E}">
        <p14:creationId xmlns:p14="http://schemas.microsoft.com/office/powerpoint/2010/main" val="1200716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64C4AB7-F01A-465A-99F5-DB0EFCBB3F27}"/>
              </a:ext>
            </a:extLst>
          </p:cNvPr>
          <p:cNvSpPr>
            <a:spLocks noGrp="1"/>
          </p:cNvSpPr>
          <p:nvPr>
            <p:ph type="title"/>
          </p:nvPr>
        </p:nvSpPr>
        <p:spPr/>
        <p:txBody>
          <a:bodyPr/>
          <a:lstStyle/>
          <a:p>
            <a:r>
              <a:rPr lang="tr-TR" i="0" dirty="0">
                <a:solidFill>
                  <a:srgbClr val="111111"/>
                </a:solidFill>
                <a:effectLst/>
              </a:rPr>
              <a:t>DÜŞÜK RİSK KRİTERLERİ</a:t>
            </a:r>
            <a:endParaRPr lang="tr-TR" dirty="0"/>
          </a:p>
        </p:txBody>
      </p:sp>
      <p:sp>
        <p:nvSpPr>
          <p:cNvPr id="3" name="İçerik Yer Tutucusu 2">
            <a:extLst>
              <a:ext uri="{FF2B5EF4-FFF2-40B4-BE49-F238E27FC236}">
                <a16:creationId xmlns:a16="http://schemas.microsoft.com/office/drawing/2014/main" xmlns="" id="{33929991-6738-419B-9091-AF982D36B078}"/>
              </a:ext>
            </a:extLst>
          </p:cNvPr>
          <p:cNvSpPr>
            <a:spLocks noGrp="1"/>
          </p:cNvSpPr>
          <p:nvPr>
            <p:ph idx="1"/>
          </p:nvPr>
        </p:nvSpPr>
        <p:spPr/>
        <p:txBody>
          <a:bodyPr/>
          <a:lstStyle/>
          <a:p>
            <a:r>
              <a:rPr lang="tr-TR" b="0" i="0" dirty="0">
                <a:effectLst/>
              </a:rPr>
              <a:t>Düşük riskli, </a:t>
            </a:r>
            <a:r>
              <a:rPr lang="tr-TR" b="0" i="0" dirty="0" err="1">
                <a:effectLst/>
              </a:rPr>
              <a:t>Troponin</a:t>
            </a:r>
            <a:r>
              <a:rPr lang="tr-TR" b="0" i="0" dirty="0">
                <a:effectLst/>
              </a:rPr>
              <a:t>(-), bayan hasta</a:t>
            </a:r>
          </a:p>
          <a:p>
            <a:r>
              <a:rPr lang="tr-TR" b="0" i="0" dirty="0">
                <a:effectLst/>
              </a:rPr>
              <a:t>Yüksek risk özellikleri yokluğunda hasta veya </a:t>
            </a:r>
            <a:r>
              <a:rPr lang="tr-TR" b="0" i="0" dirty="0" err="1">
                <a:effectLst/>
              </a:rPr>
              <a:t>klinisyen</a:t>
            </a:r>
            <a:r>
              <a:rPr lang="tr-TR" b="0" i="0" dirty="0">
                <a:effectLst/>
              </a:rPr>
              <a:t> tercihi</a:t>
            </a:r>
            <a:endParaRPr lang="tr-TR" dirty="0"/>
          </a:p>
        </p:txBody>
      </p:sp>
    </p:spTree>
    <p:extLst>
      <p:ext uri="{BB962C8B-B14F-4D97-AF65-F5344CB8AC3E}">
        <p14:creationId xmlns:p14="http://schemas.microsoft.com/office/powerpoint/2010/main" val="2278459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C03E739-70BF-4914-B00D-C79825CC50F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B79D4BC8-DA21-47CB-83F5-7D035721EC64}"/>
              </a:ext>
            </a:extLst>
          </p:cNvPr>
          <p:cNvSpPr>
            <a:spLocks noGrp="1"/>
          </p:cNvSpPr>
          <p:nvPr>
            <p:ph idx="1"/>
          </p:nvPr>
        </p:nvSpPr>
        <p:spPr/>
        <p:txBody>
          <a:bodyPr/>
          <a:lstStyle/>
          <a:p>
            <a:endParaRPr lang="tr-TR"/>
          </a:p>
        </p:txBody>
      </p:sp>
      <p:pic>
        <p:nvPicPr>
          <p:cNvPr id="4098" name="Picture 2">
            <a:extLst>
              <a:ext uri="{FF2B5EF4-FFF2-40B4-BE49-F238E27FC236}">
                <a16:creationId xmlns:a16="http://schemas.microsoft.com/office/drawing/2014/main" xmlns="" id="{E22AAD84-45C9-4DBF-A66F-DBACA9455F6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9333" r="3124" b="13556"/>
          <a:stretch/>
        </p:blipFill>
        <p:spPr bwMode="auto">
          <a:xfrm>
            <a:off x="838200" y="0"/>
            <a:ext cx="10332720" cy="6832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376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8869BA6-D7F8-468E-93E5-0EAE5CABC915}"/>
              </a:ext>
            </a:extLst>
          </p:cNvPr>
          <p:cNvSpPr>
            <a:spLocks noGrp="1"/>
          </p:cNvSpPr>
          <p:nvPr>
            <p:ph type="title"/>
          </p:nvPr>
        </p:nvSpPr>
        <p:spPr/>
        <p:txBody>
          <a:bodyPr/>
          <a:lstStyle/>
          <a:p>
            <a:r>
              <a:rPr lang="tr-TR" dirty="0"/>
              <a:t>UNSTABİL ANJİNA PEKTORİS</a:t>
            </a:r>
          </a:p>
        </p:txBody>
      </p:sp>
      <p:sp>
        <p:nvSpPr>
          <p:cNvPr id="3" name="İçerik Yer Tutucusu 2">
            <a:extLst>
              <a:ext uri="{FF2B5EF4-FFF2-40B4-BE49-F238E27FC236}">
                <a16:creationId xmlns:a16="http://schemas.microsoft.com/office/drawing/2014/main" xmlns="" id="{4D3F2E7C-45D5-457E-9484-7A1746898BAD}"/>
              </a:ext>
            </a:extLst>
          </p:cNvPr>
          <p:cNvSpPr>
            <a:spLocks noGrp="1"/>
          </p:cNvSpPr>
          <p:nvPr>
            <p:ph idx="1"/>
          </p:nvPr>
        </p:nvSpPr>
        <p:spPr/>
        <p:txBody>
          <a:bodyPr/>
          <a:lstStyle/>
          <a:p>
            <a:r>
              <a:rPr lang="tr-TR" dirty="0"/>
              <a:t>Şiddetli </a:t>
            </a:r>
            <a:r>
              <a:rPr lang="tr-TR" dirty="0" err="1"/>
              <a:t>anjina</a:t>
            </a:r>
            <a:endParaRPr lang="tr-TR" dirty="0"/>
          </a:p>
          <a:p>
            <a:r>
              <a:rPr lang="tr-TR" b="0" i="0" dirty="0">
                <a:effectLst/>
              </a:rPr>
              <a:t>Göğüs ağrısı 20 ile 30 </a:t>
            </a:r>
            <a:r>
              <a:rPr lang="tr-TR" b="0" i="0" dirty="0" err="1">
                <a:effectLst/>
              </a:rPr>
              <a:t>dk</a:t>
            </a:r>
            <a:r>
              <a:rPr lang="tr-TR" b="0" i="0" dirty="0">
                <a:effectLst/>
              </a:rPr>
              <a:t> arasında</a:t>
            </a:r>
          </a:p>
          <a:p>
            <a:r>
              <a:rPr lang="tr-TR" b="0" i="0" dirty="0">
                <a:effectLst/>
              </a:rPr>
              <a:t>EKG değişiklikleri </a:t>
            </a:r>
          </a:p>
          <a:p>
            <a:r>
              <a:rPr lang="tr-TR" b="0" i="0" dirty="0" err="1">
                <a:effectLst/>
              </a:rPr>
              <a:t>Troponin</a:t>
            </a:r>
            <a:r>
              <a:rPr lang="tr-TR" b="0" i="0" dirty="0">
                <a:effectLst/>
              </a:rPr>
              <a:t> yüksek              NSTEMI</a:t>
            </a:r>
            <a:endParaRPr lang="tr-TR" dirty="0"/>
          </a:p>
          <a:p>
            <a:endParaRPr lang="tr-TR" dirty="0"/>
          </a:p>
        </p:txBody>
      </p:sp>
      <p:cxnSp>
        <p:nvCxnSpPr>
          <p:cNvPr id="4" name="Düz Ok Bağlayıcısı 3">
            <a:extLst>
              <a:ext uri="{FF2B5EF4-FFF2-40B4-BE49-F238E27FC236}">
                <a16:creationId xmlns:a16="http://schemas.microsoft.com/office/drawing/2014/main" xmlns="" id="{75C6E34C-68D7-4E27-9FA4-9EC212B00C63}"/>
              </a:ext>
            </a:extLst>
          </p:cNvPr>
          <p:cNvCxnSpPr/>
          <p:nvPr/>
        </p:nvCxnSpPr>
        <p:spPr>
          <a:xfrm>
            <a:off x="3751219" y="3594264"/>
            <a:ext cx="61157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973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0EA0A4E-91CD-409C-B923-2D309F4D5C9E}"/>
              </a:ext>
            </a:extLst>
          </p:cNvPr>
          <p:cNvSpPr>
            <a:spLocks noGrp="1"/>
          </p:cNvSpPr>
          <p:nvPr>
            <p:ph type="title"/>
          </p:nvPr>
        </p:nvSpPr>
        <p:spPr/>
        <p:txBody>
          <a:bodyPr/>
          <a:lstStyle/>
          <a:p>
            <a:r>
              <a:rPr lang="tr-TR" dirty="0"/>
              <a:t>VAKA</a:t>
            </a:r>
          </a:p>
        </p:txBody>
      </p:sp>
      <p:sp>
        <p:nvSpPr>
          <p:cNvPr id="3" name="İçerik Yer Tutucusu 2">
            <a:extLst>
              <a:ext uri="{FF2B5EF4-FFF2-40B4-BE49-F238E27FC236}">
                <a16:creationId xmlns:a16="http://schemas.microsoft.com/office/drawing/2014/main" xmlns="" id="{25BC1E9F-5B58-4035-BEA2-239595B78F8F}"/>
              </a:ext>
            </a:extLst>
          </p:cNvPr>
          <p:cNvSpPr>
            <a:spLocks noGrp="1"/>
          </p:cNvSpPr>
          <p:nvPr>
            <p:ph idx="1"/>
          </p:nvPr>
        </p:nvSpPr>
        <p:spPr/>
        <p:txBody>
          <a:bodyPr/>
          <a:lstStyle/>
          <a:p>
            <a:endParaRPr lang="tr-TR"/>
          </a:p>
        </p:txBody>
      </p:sp>
      <p:pic>
        <p:nvPicPr>
          <p:cNvPr id="4" name="Picture 2" descr="Kaynak : lifeinthefastlane.com - ECG library">
            <a:extLst>
              <a:ext uri="{FF2B5EF4-FFF2-40B4-BE49-F238E27FC236}">
                <a16:creationId xmlns:a16="http://schemas.microsoft.com/office/drawing/2014/main" xmlns="" id="{D8C6CFA6-EB9C-493C-9D73-C19CDF533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0688"/>
            <a:ext cx="12192000" cy="453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339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5A9CF14-46F3-497A-9A94-BE3975BF0F27}"/>
              </a:ext>
            </a:extLst>
          </p:cNvPr>
          <p:cNvSpPr>
            <a:spLocks noGrp="1"/>
          </p:cNvSpPr>
          <p:nvPr>
            <p:ph type="title"/>
          </p:nvPr>
        </p:nvSpPr>
        <p:spPr/>
        <p:txBody>
          <a:bodyPr/>
          <a:lstStyle/>
          <a:p>
            <a:r>
              <a:rPr lang="tr-TR" dirty="0"/>
              <a:t>HASTA YÖNETİMİ</a:t>
            </a:r>
          </a:p>
        </p:txBody>
      </p:sp>
      <p:sp>
        <p:nvSpPr>
          <p:cNvPr id="3" name="İçerik Yer Tutucusu 2">
            <a:extLst>
              <a:ext uri="{FF2B5EF4-FFF2-40B4-BE49-F238E27FC236}">
                <a16:creationId xmlns:a16="http://schemas.microsoft.com/office/drawing/2014/main" xmlns="" id="{3C73DBED-FB3E-4C7B-83E6-D78B895C7065}"/>
              </a:ext>
            </a:extLst>
          </p:cNvPr>
          <p:cNvSpPr>
            <a:spLocks noGrp="1"/>
          </p:cNvSpPr>
          <p:nvPr>
            <p:ph idx="1"/>
          </p:nvPr>
        </p:nvSpPr>
        <p:spPr/>
        <p:txBody>
          <a:bodyPr/>
          <a:lstStyle/>
          <a:p>
            <a:r>
              <a:rPr lang="tr-TR" dirty="0"/>
              <a:t>Hasta yatırılır</a:t>
            </a:r>
          </a:p>
          <a:p>
            <a:r>
              <a:rPr lang="tr-TR" dirty="0" err="1"/>
              <a:t>Monitörizasyon</a:t>
            </a:r>
            <a:r>
              <a:rPr lang="tr-TR" dirty="0"/>
              <a:t> (</a:t>
            </a:r>
            <a:r>
              <a:rPr lang="tr-TR" dirty="0" err="1"/>
              <a:t>defibrilatör</a:t>
            </a:r>
            <a:r>
              <a:rPr lang="tr-TR" dirty="0"/>
              <a:t> hazır olmalı)</a:t>
            </a:r>
          </a:p>
          <a:p>
            <a:r>
              <a:rPr lang="tr-TR" dirty="0"/>
              <a:t>112 </a:t>
            </a:r>
          </a:p>
          <a:p>
            <a:r>
              <a:rPr lang="tr-TR" dirty="0"/>
              <a:t>Akut tedavi</a:t>
            </a:r>
          </a:p>
          <a:p>
            <a:r>
              <a:rPr lang="tr-TR" dirty="0"/>
              <a:t>Sevk : </a:t>
            </a:r>
          </a:p>
          <a:p>
            <a:pPr marL="0" indent="0">
              <a:buNone/>
            </a:pPr>
            <a:r>
              <a:rPr lang="tr-TR" dirty="0"/>
              <a:t>&gt;20 </a:t>
            </a:r>
            <a:r>
              <a:rPr lang="tr-TR" dirty="0" err="1"/>
              <a:t>dk</a:t>
            </a:r>
            <a:r>
              <a:rPr lang="tr-TR" dirty="0"/>
              <a:t> </a:t>
            </a:r>
            <a:r>
              <a:rPr lang="tr-TR" dirty="0" err="1"/>
              <a:t>iskemik</a:t>
            </a:r>
            <a:r>
              <a:rPr lang="tr-TR" dirty="0"/>
              <a:t> ağrı</a:t>
            </a:r>
          </a:p>
          <a:p>
            <a:endParaRPr lang="tr-TR" dirty="0"/>
          </a:p>
          <a:p>
            <a:endParaRPr lang="tr-TR" dirty="0"/>
          </a:p>
          <a:p>
            <a:endParaRPr lang="tr-TR" dirty="0"/>
          </a:p>
        </p:txBody>
      </p:sp>
    </p:spTree>
    <p:extLst>
      <p:ext uri="{BB962C8B-B14F-4D97-AF65-F5344CB8AC3E}">
        <p14:creationId xmlns:p14="http://schemas.microsoft.com/office/powerpoint/2010/main" val="10782252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B7566E6-06D0-4F02-AA97-BD971D922C1A}"/>
              </a:ext>
            </a:extLst>
          </p:cNvPr>
          <p:cNvSpPr>
            <a:spLocks noGrp="1"/>
          </p:cNvSpPr>
          <p:nvPr>
            <p:ph type="title"/>
          </p:nvPr>
        </p:nvSpPr>
        <p:spPr/>
        <p:txBody>
          <a:bodyPr/>
          <a:lstStyle/>
          <a:p>
            <a:r>
              <a:rPr lang="tr-TR" dirty="0"/>
              <a:t>KAYNAKÇA</a:t>
            </a:r>
          </a:p>
        </p:txBody>
      </p:sp>
      <p:sp>
        <p:nvSpPr>
          <p:cNvPr id="3" name="İçerik Yer Tutucusu 2">
            <a:extLst>
              <a:ext uri="{FF2B5EF4-FFF2-40B4-BE49-F238E27FC236}">
                <a16:creationId xmlns:a16="http://schemas.microsoft.com/office/drawing/2014/main" xmlns="" id="{CA3B55A3-6C33-4CCC-AF7C-F6D2FAEBD80A}"/>
              </a:ext>
            </a:extLst>
          </p:cNvPr>
          <p:cNvSpPr>
            <a:spLocks noGrp="1"/>
          </p:cNvSpPr>
          <p:nvPr>
            <p:ph idx="1"/>
          </p:nvPr>
        </p:nvSpPr>
        <p:spPr/>
        <p:txBody>
          <a:bodyPr>
            <a:normAutofit/>
          </a:bodyPr>
          <a:lstStyle/>
          <a:p>
            <a:r>
              <a:rPr lang="en-US" dirty="0"/>
              <a:t>2017 ESC Guidelines for the management of acute myocardial infarction in patients presenting with ST-segment elevation</a:t>
            </a:r>
            <a:endParaRPr lang="tr-TR" dirty="0"/>
          </a:p>
          <a:p>
            <a:r>
              <a:rPr lang="en-US" sz="2800" i="0" dirty="0">
                <a:effectLst/>
              </a:rPr>
              <a:t>2020 ESC Guidelines for the management of acute coronary syndromes in patients presenting without persistent ST-segment elevation</a:t>
            </a:r>
            <a:endParaRPr lang="tr-TR" sz="2800" i="0" dirty="0">
              <a:effectLst/>
            </a:endParaRPr>
          </a:p>
          <a:p>
            <a:r>
              <a:rPr lang="tr-TR" sz="2800" dirty="0" err="1"/>
              <a:t>Current</a:t>
            </a:r>
            <a:r>
              <a:rPr lang="tr-TR" sz="2800" dirty="0"/>
              <a:t> Aile Hekimliği Tanı ve Tedavi, S:195-203, 2018</a:t>
            </a:r>
          </a:p>
          <a:p>
            <a:r>
              <a:rPr lang="tr-TR" sz="2800" dirty="0" err="1"/>
              <a:t>Rakel</a:t>
            </a:r>
            <a:r>
              <a:rPr lang="tr-TR" sz="2800" dirty="0"/>
              <a:t> Aile Hekimliği, S:530-541, 2017</a:t>
            </a:r>
          </a:p>
          <a:p>
            <a:endParaRPr lang="tr-TR" dirty="0"/>
          </a:p>
          <a:p>
            <a:endParaRPr lang="tr-TR" dirty="0"/>
          </a:p>
        </p:txBody>
      </p:sp>
    </p:spTree>
    <p:extLst>
      <p:ext uri="{BB962C8B-B14F-4D97-AF65-F5344CB8AC3E}">
        <p14:creationId xmlns:p14="http://schemas.microsoft.com/office/powerpoint/2010/main" val="151658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6423F07-88ED-437C-92BF-44B18672EBA3}"/>
              </a:ext>
            </a:extLst>
          </p:cNvPr>
          <p:cNvSpPr>
            <a:spLocks noGrp="1"/>
          </p:cNvSpPr>
          <p:nvPr>
            <p:ph type="ctrTitle"/>
          </p:nvPr>
        </p:nvSpPr>
        <p:spPr>
          <a:xfrm>
            <a:off x="1524000" y="1122363"/>
            <a:ext cx="9716086" cy="2387600"/>
          </a:xfrm>
        </p:spPr>
        <p:txBody>
          <a:bodyPr/>
          <a:lstStyle/>
          <a:p>
            <a:r>
              <a:rPr lang="tr-TR" dirty="0"/>
              <a:t>AKUT KORONER SENDROM</a:t>
            </a:r>
          </a:p>
        </p:txBody>
      </p:sp>
      <p:sp>
        <p:nvSpPr>
          <p:cNvPr id="3" name="Alt Başlık 2">
            <a:extLst>
              <a:ext uri="{FF2B5EF4-FFF2-40B4-BE49-F238E27FC236}">
                <a16:creationId xmlns:a16="http://schemas.microsoft.com/office/drawing/2014/main" xmlns="" id="{26857BD5-14D9-41F4-AAD8-BA32E3BCAFD3}"/>
              </a:ext>
            </a:extLst>
          </p:cNvPr>
          <p:cNvSpPr>
            <a:spLocks noGrp="1"/>
          </p:cNvSpPr>
          <p:nvPr>
            <p:ph type="subTitle" idx="1"/>
          </p:nvPr>
        </p:nvSpPr>
        <p:spPr/>
        <p:txBody>
          <a:bodyPr/>
          <a:lstStyle/>
          <a:p>
            <a:r>
              <a:rPr lang="tr-TR" dirty="0"/>
              <a:t>Arş. Gör.  Ayşenur BALTACIOĞLU</a:t>
            </a:r>
          </a:p>
          <a:p>
            <a:r>
              <a:rPr lang="tr-TR" dirty="0"/>
              <a:t>KTÜ Tıp Fakültesi Aile Hekimliği Anabilim Dalı</a:t>
            </a:r>
          </a:p>
          <a:p>
            <a:r>
              <a:rPr lang="tr-TR" dirty="0"/>
              <a:t>14.12.2021</a:t>
            </a:r>
          </a:p>
          <a:p>
            <a:endParaRPr lang="tr-TR" dirty="0"/>
          </a:p>
        </p:txBody>
      </p:sp>
    </p:spTree>
    <p:extLst>
      <p:ext uri="{BB962C8B-B14F-4D97-AF65-F5344CB8AC3E}">
        <p14:creationId xmlns:p14="http://schemas.microsoft.com/office/powerpoint/2010/main" val="2716656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D1C2249-414B-4181-8750-D84646418A61}"/>
              </a:ext>
            </a:extLst>
          </p:cNvPr>
          <p:cNvSpPr>
            <a:spLocks noGrp="1"/>
          </p:cNvSpPr>
          <p:nvPr>
            <p:ph type="title"/>
          </p:nvPr>
        </p:nvSpPr>
        <p:spPr/>
        <p:txBody>
          <a:bodyPr/>
          <a:lstStyle/>
          <a:p>
            <a:r>
              <a:rPr lang="tr-TR" dirty="0"/>
              <a:t>SUNUM PLANI</a:t>
            </a:r>
          </a:p>
        </p:txBody>
      </p:sp>
      <p:sp>
        <p:nvSpPr>
          <p:cNvPr id="3" name="İçerik Yer Tutucusu 2">
            <a:extLst>
              <a:ext uri="{FF2B5EF4-FFF2-40B4-BE49-F238E27FC236}">
                <a16:creationId xmlns:a16="http://schemas.microsoft.com/office/drawing/2014/main" xmlns="" id="{A325F037-E5E7-4718-A37D-8B670327CCE6}"/>
              </a:ext>
            </a:extLst>
          </p:cNvPr>
          <p:cNvSpPr>
            <a:spLocks noGrp="1"/>
          </p:cNvSpPr>
          <p:nvPr>
            <p:ph idx="1"/>
          </p:nvPr>
        </p:nvSpPr>
        <p:spPr/>
        <p:txBody>
          <a:bodyPr>
            <a:normAutofit/>
          </a:bodyPr>
          <a:lstStyle/>
          <a:p>
            <a:r>
              <a:rPr lang="tr-TR" dirty="0"/>
              <a:t>Giriş </a:t>
            </a:r>
          </a:p>
          <a:p>
            <a:r>
              <a:rPr lang="tr-TR" dirty="0"/>
              <a:t>Epidemiyoloji</a:t>
            </a:r>
          </a:p>
          <a:p>
            <a:r>
              <a:rPr lang="tr-TR" dirty="0" err="1"/>
              <a:t>Patogenez</a:t>
            </a:r>
            <a:endParaRPr lang="tr-TR" dirty="0"/>
          </a:p>
          <a:p>
            <a:r>
              <a:rPr lang="tr-TR" dirty="0"/>
              <a:t>Risk faktörleri </a:t>
            </a:r>
          </a:p>
          <a:p>
            <a:r>
              <a:rPr lang="tr-TR" dirty="0"/>
              <a:t>Tanı</a:t>
            </a:r>
          </a:p>
          <a:p>
            <a:r>
              <a:rPr lang="tr-TR" dirty="0"/>
              <a:t>Tedavi</a:t>
            </a:r>
          </a:p>
          <a:p>
            <a:r>
              <a:rPr lang="tr-TR" dirty="0"/>
              <a:t>Komplikasyonlar</a:t>
            </a:r>
          </a:p>
        </p:txBody>
      </p:sp>
    </p:spTree>
    <p:extLst>
      <p:ext uri="{BB962C8B-B14F-4D97-AF65-F5344CB8AC3E}">
        <p14:creationId xmlns:p14="http://schemas.microsoft.com/office/powerpoint/2010/main" val="2646352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63F2D1B-84DC-44A3-8BA2-86AB9CF6F39F}"/>
              </a:ext>
            </a:extLst>
          </p:cNvPr>
          <p:cNvSpPr>
            <a:spLocks noGrp="1"/>
          </p:cNvSpPr>
          <p:nvPr>
            <p:ph type="title"/>
          </p:nvPr>
        </p:nvSpPr>
        <p:spPr/>
        <p:txBody>
          <a:bodyPr/>
          <a:lstStyle/>
          <a:p>
            <a:r>
              <a:rPr lang="tr-TR" dirty="0"/>
              <a:t>GİRİŞ</a:t>
            </a:r>
          </a:p>
        </p:txBody>
      </p:sp>
      <p:sp>
        <p:nvSpPr>
          <p:cNvPr id="3" name="İçerik Yer Tutucusu 2">
            <a:extLst>
              <a:ext uri="{FF2B5EF4-FFF2-40B4-BE49-F238E27FC236}">
                <a16:creationId xmlns:a16="http://schemas.microsoft.com/office/drawing/2014/main" xmlns="" id="{761330D5-24A1-44D4-B6E1-307A4B84D6F2}"/>
              </a:ext>
            </a:extLst>
          </p:cNvPr>
          <p:cNvSpPr>
            <a:spLocks noGrp="1"/>
          </p:cNvSpPr>
          <p:nvPr>
            <p:ph idx="1"/>
          </p:nvPr>
        </p:nvSpPr>
        <p:spPr/>
        <p:txBody>
          <a:bodyPr>
            <a:normAutofit/>
          </a:bodyPr>
          <a:lstStyle/>
          <a:p>
            <a:pPr marL="0" indent="0">
              <a:buNone/>
            </a:pPr>
            <a:r>
              <a:rPr lang="tr-TR" dirty="0">
                <a:effectLst/>
                <a:latin typeface="Calibri" panose="020F0502020204030204" pitchFamily="34" charset="0"/>
                <a:ea typeface="Calibri" panose="020F0502020204030204" pitchFamily="34" charset="0"/>
                <a:cs typeface="Times New Roman" panose="02020603050405020304" pitchFamily="18" charset="0"/>
              </a:rPr>
              <a:t>Akut koroner sendrom (AKS): </a:t>
            </a:r>
          </a:p>
          <a:p>
            <a:r>
              <a:rPr lang="tr-TR" dirty="0">
                <a:latin typeface="Calibri" panose="020F0502020204030204" pitchFamily="34" charset="0"/>
                <a:ea typeface="Calibri" panose="020F0502020204030204" pitchFamily="34" charset="0"/>
                <a:cs typeface="Times New Roman" panose="02020603050405020304" pitchFamily="18" charset="0"/>
              </a:rPr>
              <a:t>ST </a:t>
            </a:r>
            <a:r>
              <a:rPr lang="tr-TR" dirty="0" err="1">
                <a:latin typeface="Calibri" panose="020F0502020204030204" pitchFamily="34" charset="0"/>
                <a:ea typeface="Calibri" panose="020F0502020204030204" pitchFamily="34" charset="0"/>
                <a:cs typeface="Times New Roman" panose="02020603050405020304" pitchFamily="18" charset="0"/>
              </a:rPr>
              <a:t>elevasyonlu</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miyokard</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infarktüsü</a:t>
            </a:r>
            <a:r>
              <a:rPr lang="tr-TR" dirty="0">
                <a:latin typeface="Calibri" panose="020F0502020204030204" pitchFamily="34" charset="0"/>
                <a:ea typeface="Calibri" panose="020F0502020204030204" pitchFamily="34" charset="0"/>
                <a:cs typeface="Times New Roman" panose="02020603050405020304" pitchFamily="18" charset="0"/>
              </a:rPr>
              <a:t> (STEMİ)</a:t>
            </a:r>
          </a:p>
          <a:p>
            <a:r>
              <a:rPr lang="tr-TR" dirty="0">
                <a:latin typeface="Calibri" panose="020F0502020204030204" pitchFamily="34" charset="0"/>
                <a:ea typeface="Calibri" panose="020F0502020204030204" pitchFamily="34" charset="0"/>
                <a:cs typeface="Times New Roman" panose="02020603050405020304" pitchFamily="18" charset="0"/>
              </a:rPr>
              <a:t>ST </a:t>
            </a:r>
            <a:r>
              <a:rPr lang="tr-TR" dirty="0" err="1">
                <a:latin typeface="Calibri" panose="020F0502020204030204" pitchFamily="34" charset="0"/>
                <a:ea typeface="Calibri" panose="020F0502020204030204" pitchFamily="34" charset="0"/>
                <a:cs typeface="Times New Roman" panose="02020603050405020304" pitchFamily="18" charset="0"/>
              </a:rPr>
              <a:t>elevasyonu</a:t>
            </a:r>
            <a:r>
              <a:rPr lang="tr-TR" dirty="0">
                <a:latin typeface="Calibri" panose="020F0502020204030204" pitchFamily="34" charset="0"/>
                <a:ea typeface="Calibri" panose="020F0502020204030204" pitchFamily="34" charset="0"/>
                <a:cs typeface="Times New Roman" panose="02020603050405020304" pitchFamily="18" charset="0"/>
              </a:rPr>
              <a:t> olmaksızın </a:t>
            </a:r>
            <a:r>
              <a:rPr lang="tr-TR" dirty="0" err="1">
                <a:latin typeface="Calibri" panose="020F0502020204030204" pitchFamily="34" charset="0"/>
                <a:ea typeface="Calibri" panose="020F0502020204030204" pitchFamily="34" charset="0"/>
                <a:cs typeface="Times New Roman" panose="02020603050405020304" pitchFamily="18" charset="0"/>
              </a:rPr>
              <a:t>miyokard</a:t>
            </a:r>
            <a:r>
              <a:rPr lang="tr-TR" dirty="0">
                <a:latin typeface="Calibri" panose="020F0502020204030204" pitchFamily="34" charset="0"/>
                <a:ea typeface="Calibri" panose="020F0502020204030204" pitchFamily="34" charset="0"/>
                <a:cs typeface="Times New Roman" panose="02020603050405020304" pitchFamily="18" charset="0"/>
              </a:rPr>
              <a:t> enfarktüsü (NSTEMİ)</a:t>
            </a:r>
          </a:p>
          <a:p>
            <a:r>
              <a:rPr lang="tr-TR" dirty="0" err="1">
                <a:effectLst/>
                <a:latin typeface="Calibri" panose="020F0502020204030204" pitchFamily="34" charset="0"/>
                <a:ea typeface="Calibri" panose="020F0502020204030204" pitchFamily="34" charset="0"/>
                <a:cs typeface="Times New Roman" panose="02020603050405020304" pitchFamily="18" charset="0"/>
              </a:rPr>
              <a:t>Unstabil</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Anjina</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Pektoris</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a:latin typeface="Calibri" panose="020F0502020204030204" pitchFamily="34" charset="0"/>
                <a:ea typeface="Calibri" panose="020F0502020204030204" pitchFamily="34" charset="0"/>
                <a:cs typeface="Times New Roman" panose="02020603050405020304" pitchFamily="18" charset="0"/>
              </a:rPr>
              <a:t>(USAP)</a:t>
            </a:r>
            <a:r>
              <a:rPr lang="tr-TR" dirty="0">
                <a:effectLst/>
                <a:latin typeface="Calibri" panose="020F0502020204030204" pitchFamily="34" charset="0"/>
                <a:ea typeface="Calibri" panose="020F0502020204030204" pitchFamily="34" charset="0"/>
                <a:cs typeface="Times New Roman" panose="02020603050405020304" pitchFamily="18" charset="0"/>
              </a:rPr>
              <a:t> </a:t>
            </a:r>
          </a:p>
          <a:p>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endParaRPr lang="tr-TR" sz="4000" dirty="0"/>
          </a:p>
        </p:txBody>
      </p:sp>
    </p:spTree>
    <p:extLst>
      <p:ext uri="{BB962C8B-B14F-4D97-AF65-F5344CB8AC3E}">
        <p14:creationId xmlns:p14="http://schemas.microsoft.com/office/powerpoint/2010/main" val="166034859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TotalTime>
  <Words>2279</Words>
  <Application>Microsoft Office PowerPoint</Application>
  <PresentationFormat>Özel</PresentationFormat>
  <Paragraphs>426</Paragraphs>
  <Slides>66</Slides>
  <Notes>26</Notes>
  <HiddenSlides>0</HiddenSlides>
  <MMClips>0</MMClips>
  <ScaleCrop>false</ScaleCrop>
  <HeadingPairs>
    <vt:vector size="4" baseType="variant">
      <vt:variant>
        <vt:lpstr>Tema</vt:lpstr>
      </vt:variant>
      <vt:variant>
        <vt:i4>1</vt:i4>
      </vt:variant>
      <vt:variant>
        <vt:lpstr>Slayt Başlıkları</vt:lpstr>
      </vt:variant>
      <vt:variant>
        <vt:i4>66</vt:i4>
      </vt:variant>
    </vt:vector>
  </HeadingPairs>
  <TitlesOfParts>
    <vt:vector size="67" baseType="lpstr">
      <vt:lpstr>Office Teması</vt:lpstr>
      <vt:lpstr>VAKA</vt:lpstr>
      <vt:lpstr>ANAMNEZ  </vt:lpstr>
      <vt:lpstr>FİZİK MUAYENE</vt:lpstr>
      <vt:lpstr>ÖN TANI </vt:lpstr>
      <vt:lpstr>TETKİK </vt:lpstr>
      <vt:lpstr>PowerPoint Sunusu</vt:lpstr>
      <vt:lpstr>AKUT KORONER SENDROM</vt:lpstr>
      <vt:lpstr>SUNUM PLANI</vt:lpstr>
      <vt:lpstr>GİRİŞ</vt:lpstr>
      <vt:lpstr>EPİDEMİYOLOJİ</vt:lpstr>
      <vt:lpstr>PATOGENEZ</vt:lpstr>
      <vt:lpstr>RİSK FAKTÖRLERİ</vt:lpstr>
      <vt:lpstr>RİSK FAKTÖRLERİ</vt:lpstr>
      <vt:lpstr>RİSK FAKTÖRLERİ</vt:lpstr>
      <vt:lpstr>ST ELEVASYONLU MI</vt:lpstr>
      <vt:lpstr>TANI</vt:lpstr>
      <vt:lpstr>BELİRTİ VE BULGULAR</vt:lpstr>
      <vt:lpstr>BELİRTİ VE BULGULAR</vt:lpstr>
      <vt:lpstr>               TANI</vt:lpstr>
      <vt:lpstr>TANI TESTLERİ</vt:lpstr>
      <vt:lpstr>EKG</vt:lpstr>
      <vt:lpstr>PowerPoint Sunusu</vt:lpstr>
      <vt:lpstr>EKG</vt:lpstr>
      <vt:lpstr>EKG</vt:lpstr>
      <vt:lpstr>İNFERİOR MI</vt:lpstr>
      <vt:lpstr>ANTERİOR MI</vt:lpstr>
      <vt:lpstr>KARDİYAK BİYOMARKERLAR</vt:lpstr>
      <vt:lpstr>EKG ve Kardiyak Biyomarkerlar</vt:lpstr>
      <vt:lpstr>EKOKARDİYOGRAFİ</vt:lpstr>
      <vt:lpstr>PowerPoint Sunusu</vt:lpstr>
      <vt:lpstr>OKSİJEN</vt:lpstr>
      <vt:lpstr>OPİYAD</vt:lpstr>
      <vt:lpstr>ASPİRİN</vt:lpstr>
      <vt:lpstr>P2Y12 İNHİBİTÖRÜ </vt:lpstr>
      <vt:lpstr>HEPARİN</vt:lpstr>
      <vt:lpstr>PowerPoint Sunusu</vt:lpstr>
      <vt:lpstr>FİBRİNOLİTİK TEDAVİ</vt:lpstr>
      <vt:lpstr>FİBRİNOLİTİK TEDAVİ</vt:lpstr>
      <vt:lpstr>FİBRİNOLİTİK TEDAVİ</vt:lpstr>
      <vt:lpstr>FİBRİNOLİTİK TEDAVİ KONTRAENDİKASYONLARI</vt:lpstr>
      <vt:lpstr>FİBRİNOLİTİK TEDAVİ KONTRAENDİKASYONLARI</vt:lpstr>
      <vt:lpstr>PERKÜTAN KORONER GİRİŞİM</vt:lpstr>
      <vt:lpstr>GEÇ BAŞVURAN HASTA</vt:lpstr>
      <vt:lpstr>BYPASS CERRAHİSİ</vt:lpstr>
      <vt:lpstr>HASTANEDE VE TABURCULUKTA YÖNETİM</vt:lpstr>
      <vt:lpstr>PowerPoint Sunusu</vt:lpstr>
      <vt:lpstr>STEMI’DE UZUN DÖNEM TEDAVİLER </vt:lpstr>
      <vt:lpstr>STEMI’DE UZUN DÖNEM TEDAVİLER </vt:lpstr>
      <vt:lpstr>SİGARANIN BIRAKILMASI</vt:lpstr>
      <vt:lpstr>DİYET VE KİLO KONTROLÜ</vt:lpstr>
      <vt:lpstr>DİYET VE KİLO KONTROLÜ</vt:lpstr>
      <vt:lpstr>FİZİKSEL AKTİVİTE</vt:lpstr>
      <vt:lpstr>FİZİKSEL AKTİVİTE</vt:lpstr>
      <vt:lpstr>KAN BASINCI KONTROLÜ</vt:lpstr>
      <vt:lpstr>STEMI KOMPLİKASYONLARI</vt:lpstr>
      <vt:lpstr>ST ELEVASYONSUZ MİYOKARD ENFARKTÜSÜ</vt:lpstr>
      <vt:lpstr>PowerPoint Sunusu</vt:lpstr>
      <vt:lpstr>Çok Yüksek Risk Kriterleri</vt:lpstr>
      <vt:lpstr>YÜKSEK RİSK KRİTERLERİ</vt:lpstr>
      <vt:lpstr>ORTA RİSK KRİTERLERİ</vt:lpstr>
      <vt:lpstr>DÜŞÜK RİSK KRİTERLERİ</vt:lpstr>
      <vt:lpstr>PowerPoint Sunusu</vt:lpstr>
      <vt:lpstr>UNSTABİL ANJİNA PEKTORİS</vt:lpstr>
      <vt:lpstr>VAKA</vt:lpstr>
      <vt:lpstr>HASTA YÖNETİMİ</vt:lpstr>
      <vt:lpstr>KAYNAKÇA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AHMET CEMIL BALTACIOGLU</dc:creator>
  <cp:lastModifiedBy>Dell</cp:lastModifiedBy>
  <cp:revision>130</cp:revision>
  <dcterms:created xsi:type="dcterms:W3CDTF">2021-12-08T12:33:12Z</dcterms:created>
  <dcterms:modified xsi:type="dcterms:W3CDTF">2021-12-13T10:42:27Z</dcterms:modified>
</cp:coreProperties>
</file>