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83"/>
  </p:notesMasterIdLst>
  <p:sldIdLst>
    <p:sldId id="256" r:id="rId2"/>
    <p:sldId id="340" r:id="rId3"/>
    <p:sldId id="339" r:id="rId4"/>
    <p:sldId id="342" r:id="rId5"/>
    <p:sldId id="333" r:id="rId6"/>
    <p:sldId id="408" r:id="rId7"/>
    <p:sldId id="269" r:id="rId8"/>
    <p:sldId id="354" r:id="rId9"/>
    <p:sldId id="389" r:id="rId10"/>
    <p:sldId id="258" r:id="rId11"/>
    <p:sldId id="264" r:id="rId12"/>
    <p:sldId id="265" r:id="rId13"/>
    <p:sldId id="266" r:id="rId14"/>
    <p:sldId id="331" r:id="rId15"/>
    <p:sldId id="281" r:id="rId16"/>
    <p:sldId id="387" r:id="rId17"/>
    <p:sldId id="278" r:id="rId18"/>
    <p:sldId id="282" r:id="rId19"/>
    <p:sldId id="390" r:id="rId20"/>
    <p:sldId id="275" r:id="rId21"/>
    <p:sldId id="274" r:id="rId22"/>
    <p:sldId id="348" r:id="rId23"/>
    <p:sldId id="395" r:id="rId24"/>
    <p:sldId id="396" r:id="rId25"/>
    <p:sldId id="397" r:id="rId26"/>
    <p:sldId id="391" r:id="rId27"/>
    <p:sldId id="276" r:id="rId28"/>
    <p:sldId id="277" r:id="rId29"/>
    <p:sldId id="283" r:id="rId30"/>
    <p:sldId id="284" r:id="rId31"/>
    <p:sldId id="285" r:id="rId32"/>
    <p:sldId id="286" r:id="rId33"/>
    <p:sldId id="393" r:id="rId34"/>
    <p:sldId id="359" r:id="rId35"/>
    <p:sldId id="409" r:id="rId36"/>
    <p:sldId id="272" r:id="rId37"/>
    <p:sldId id="273" r:id="rId38"/>
    <p:sldId id="405" r:id="rId39"/>
    <p:sldId id="398" r:id="rId40"/>
    <p:sldId id="399" r:id="rId41"/>
    <p:sldId id="400" r:id="rId42"/>
    <p:sldId id="401" r:id="rId43"/>
    <p:sldId id="402" r:id="rId44"/>
    <p:sldId id="403" r:id="rId45"/>
    <p:sldId id="404" r:id="rId46"/>
    <p:sldId id="279" r:id="rId47"/>
    <p:sldId id="280" r:id="rId48"/>
    <p:sldId id="295" r:id="rId49"/>
    <p:sldId id="364" r:id="rId50"/>
    <p:sldId id="365" r:id="rId51"/>
    <p:sldId id="297" r:id="rId52"/>
    <p:sldId id="305" r:id="rId53"/>
    <p:sldId id="303" r:id="rId54"/>
    <p:sldId id="300" r:id="rId55"/>
    <p:sldId id="306" r:id="rId56"/>
    <p:sldId id="304" r:id="rId57"/>
    <p:sldId id="307" r:id="rId58"/>
    <p:sldId id="301" r:id="rId59"/>
    <p:sldId id="302" r:id="rId60"/>
    <p:sldId id="308" r:id="rId61"/>
    <p:sldId id="309" r:id="rId62"/>
    <p:sldId id="310" r:id="rId63"/>
    <p:sldId id="312" r:id="rId64"/>
    <p:sldId id="316" r:id="rId65"/>
    <p:sldId id="317" r:id="rId66"/>
    <p:sldId id="318" r:id="rId67"/>
    <p:sldId id="313" r:id="rId68"/>
    <p:sldId id="319" r:id="rId69"/>
    <p:sldId id="320" r:id="rId70"/>
    <p:sldId id="379" r:id="rId71"/>
    <p:sldId id="394" r:id="rId72"/>
    <p:sldId id="321" r:id="rId73"/>
    <p:sldId id="322" r:id="rId74"/>
    <p:sldId id="324" r:id="rId75"/>
    <p:sldId id="368" r:id="rId76"/>
    <p:sldId id="380" r:id="rId77"/>
    <p:sldId id="381" r:id="rId78"/>
    <p:sldId id="382" r:id="rId79"/>
    <p:sldId id="384" r:id="rId80"/>
    <p:sldId id="326" r:id="rId81"/>
    <p:sldId id="366"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TİCE ALKAYA KOL" initials="HAK" lastIdx="1" clrIdx="0">
    <p:extLst>
      <p:ext uri="{19B8F6BF-5375-455C-9EA6-DF929625EA0E}">
        <p15:presenceInfo xmlns:p15="http://schemas.microsoft.com/office/powerpoint/2012/main" userId="HATİCE ALKAYA KO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660"/>
  </p:normalViewPr>
  <p:slideViewPr>
    <p:cSldViewPr snapToGrid="0">
      <p:cViewPr varScale="1">
        <p:scale>
          <a:sx n="101" d="100"/>
          <a:sy n="101" d="100"/>
        </p:scale>
        <p:origin x="150"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FCF327-E724-4E1E-A27F-03DA6ADE28BC}" type="datetimeFigureOut">
              <a:rPr lang="tr-TR" smtClean="0"/>
              <a:t>5.03.2019</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48057-25A8-4ED5-B702-0E3E9671F970}" type="slidenum">
              <a:rPr lang="tr-TR" smtClean="0"/>
              <a:t>‹#›</a:t>
            </a:fld>
            <a:endParaRPr lang="tr-TR"/>
          </a:p>
        </p:txBody>
      </p:sp>
    </p:spTree>
    <p:extLst>
      <p:ext uri="{BB962C8B-B14F-4D97-AF65-F5344CB8AC3E}">
        <p14:creationId xmlns:p14="http://schemas.microsoft.com/office/powerpoint/2010/main" val="4235045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ayt Görüntüsü Yer Tutucusu 1">
            <a:extLst>
              <a:ext uri="{FF2B5EF4-FFF2-40B4-BE49-F238E27FC236}">
                <a16:creationId xmlns:a16="http://schemas.microsoft.com/office/drawing/2014/main" id="{9C05660C-E5EB-4FFE-AFCC-457870E041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 Yer Tutucusu 2">
            <a:extLst>
              <a:ext uri="{FF2B5EF4-FFF2-40B4-BE49-F238E27FC236}">
                <a16:creationId xmlns:a16="http://schemas.microsoft.com/office/drawing/2014/main" id="{CFFAD2A7-84CC-4C2B-AA86-9F16CEDC45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r-TR" dirty="0"/>
              <a:t>Buna göre, diyabet tanısı dört yöntemden herhangi birisi ile konulabilir. Çok ağır diyabet semptomlarının bulunmadığı durumlar dışında, tanının daha sonraki bir gün, tercihen aynı (veya farklı bir) yöntemle doğrulanması gerekir. Eğer başlangıçta iki farklı test yapılmış ve test sonuçları uyumsuz ise sonucu eşik değerin üstünde çıkan test tekrarlanmalı ve sonuç yine </a:t>
            </a:r>
            <a:r>
              <a:rPr lang="tr-TR" dirty="0" err="1"/>
              <a:t>diyagnostik</a:t>
            </a:r>
            <a:r>
              <a:rPr lang="tr-TR" dirty="0"/>
              <a:t> ise diyabet tanısı konulmalıdır.</a:t>
            </a:r>
            <a:endParaRPr lang="tr-TR" altLang="tr-TR" dirty="0"/>
          </a:p>
          <a:p>
            <a:pPr>
              <a:spcBef>
                <a:spcPct val="0"/>
              </a:spcBef>
            </a:pPr>
            <a:r>
              <a:rPr lang="tr-TR" altLang="tr-TR" dirty="0"/>
              <a:t>HbA1c standardizasyonu önemli</a:t>
            </a:r>
          </a:p>
          <a:p>
            <a:pPr>
              <a:spcBef>
                <a:spcPct val="0"/>
              </a:spcBef>
            </a:pPr>
            <a:r>
              <a:rPr lang="tr-TR" altLang="tr-TR" dirty="0" err="1"/>
              <a:t>Bag</a:t>
            </a:r>
            <a:r>
              <a:rPr lang="tr-TR" altLang="tr-TR" dirty="0"/>
              <a:t> ve </a:t>
            </a:r>
            <a:r>
              <a:rPr lang="tr-TR" altLang="tr-TR" dirty="0" err="1"/>
              <a:t>bgt</a:t>
            </a:r>
            <a:r>
              <a:rPr lang="tr-TR" altLang="tr-TR" dirty="0"/>
              <a:t> = </a:t>
            </a:r>
            <a:r>
              <a:rPr lang="tr-TR" altLang="tr-TR" dirty="0" err="1"/>
              <a:t>prediyabet</a:t>
            </a:r>
            <a:r>
              <a:rPr lang="tr-TR" altLang="tr-TR" dirty="0"/>
              <a:t> , HbA1c  %5,7-6,4</a:t>
            </a:r>
          </a:p>
        </p:txBody>
      </p:sp>
      <p:sp>
        <p:nvSpPr>
          <p:cNvPr id="74756" name="Slayt Numarası Yer Tutucusu 3">
            <a:extLst>
              <a:ext uri="{FF2B5EF4-FFF2-40B4-BE49-F238E27FC236}">
                <a16:creationId xmlns:a16="http://schemas.microsoft.com/office/drawing/2014/main" id="{4EFC9E82-B0F5-47A8-8334-03EB5E978B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846B770-A62B-48BF-A770-5EE2E22117AC}" type="slidenum">
              <a:rPr lang="tr-TR" altLang="tr-TR"/>
              <a:pPr/>
              <a:t>7</a:t>
            </a:fld>
            <a:endParaRPr lang="tr-TR" altLang="tr-TR"/>
          </a:p>
        </p:txBody>
      </p:sp>
    </p:spTree>
    <p:extLst>
      <p:ext uri="{BB962C8B-B14F-4D97-AF65-F5344CB8AC3E}">
        <p14:creationId xmlns:p14="http://schemas.microsoft.com/office/powerpoint/2010/main" val="3974251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ayt Görüntüsü Yer Tutucusu 1">
            <a:extLst>
              <a:ext uri="{FF2B5EF4-FFF2-40B4-BE49-F238E27FC236}">
                <a16:creationId xmlns:a16="http://schemas.microsoft.com/office/drawing/2014/main" id="{5FFAD5FD-5CEE-4286-9D90-8FE89A8590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 Yer Tutucusu 2">
            <a:extLst>
              <a:ext uri="{FF2B5EF4-FFF2-40B4-BE49-F238E27FC236}">
                <a16:creationId xmlns:a16="http://schemas.microsoft.com/office/drawing/2014/main" id="{8C1472B7-59E0-4C88-9BD2-5FF441EFAF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r-TR" altLang="tr-TR"/>
              <a:t>SGLT2-İ grubundaki ilaçların KV riski yüksek hastalarda öncelikli olarak tercih</a:t>
            </a:r>
          </a:p>
          <a:p>
            <a:pPr>
              <a:spcBef>
                <a:spcPct val="0"/>
              </a:spcBef>
            </a:pPr>
            <a:r>
              <a:rPr lang="tr-TR" altLang="tr-TR"/>
              <a:t>edilebileceğini belirtilmektedirler.</a:t>
            </a:r>
          </a:p>
        </p:txBody>
      </p:sp>
      <p:sp>
        <p:nvSpPr>
          <p:cNvPr id="89092" name="Slayt Numarası Yer Tutucusu 3">
            <a:extLst>
              <a:ext uri="{FF2B5EF4-FFF2-40B4-BE49-F238E27FC236}">
                <a16:creationId xmlns:a16="http://schemas.microsoft.com/office/drawing/2014/main" id="{5BEFCFD6-C1DC-4EE3-8D1A-75DC70D13A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7F78436-B291-428A-B2E0-7E896BC5890D}" type="slidenum">
              <a:rPr lang="tr-TR" altLang="tr-TR"/>
              <a:pPr/>
              <a:t>73</a:t>
            </a:fld>
            <a:endParaRPr lang="tr-TR" altLang="tr-TR"/>
          </a:p>
        </p:txBody>
      </p:sp>
    </p:spTree>
    <p:extLst>
      <p:ext uri="{BB962C8B-B14F-4D97-AF65-F5344CB8AC3E}">
        <p14:creationId xmlns:p14="http://schemas.microsoft.com/office/powerpoint/2010/main" val="1735513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ayt Görüntüsü Yer Tutucusu 1">
            <a:extLst>
              <a:ext uri="{FF2B5EF4-FFF2-40B4-BE49-F238E27FC236}">
                <a16:creationId xmlns:a16="http://schemas.microsoft.com/office/drawing/2014/main" id="{3C76B7B5-49BB-42A8-A332-CF1AA5CDDA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 Yer Tutucusu 2">
            <a:extLst>
              <a:ext uri="{FF2B5EF4-FFF2-40B4-BE49-F238E27FC236}">
                <a16:creationId xmlns:a16="http://schemas.microsoft.com/office/drawing/2014/main" id="{D360743B-E6E1-4837-AB81-2F4FED484E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r-TR" altLang="tr-TR"/>
              <a:t>Akut metabolik komplikasyonlar</a:t>
            </a:r>
          </a:p>
          <a:p>
            <a:pPr lvl="1">
              <a:spcBef>
                <a:spcPct val="0"/>
              </a:spcBef>
            </a:pPr>
            <a:r>
              <a:rPr lang="tr-TR" altLang="tr-TR"/>
              <a:t>Diyabetik ketoasidoz - Hiperozmolar hiperglisemik durum - Ciddi hipoglisemi</a:t>
            </a:r>
          </a:p>
          <a:p>
            <a:pPr>
              <a:spcBef>
                <a:spcPct val="0"/>
              </a:spcBef>
            </a:pPr>
            <a:r>
              <a:rPr lang="tr-TR" altLang="tr-TR"/>
              <a:t>Kontrolsüz diyabet</a:t>
            </a:r>
          </a:p>
          <a:p>
            <a:pPr lvl="1">
              <a:spcBef>
                <a:spcPct val="0"/>
              </a:spcBef>
            </a:pPr>
            <a:r>
              <a:rPr lang="tr-TR" altLang="tr-TR"/>
              <a:t>Sıvı kaybına eşlik eden hiperglisemi</a:t>
            </a:r>
          </a:p>
          <a:p>
            <a:pPr lvl="1">
              <a:spcBef>
                <a:spcPct val="0"/>
              </a:spcBef>
            </a:pPr>
            <a:r>
              <a:rPr lang="tr-TR" altLang="tr-TR"/>
              <a:t>Metabolik bozulma ile ilişkili sürekli ve dirençli hiperglisemi</a:t>
            </a:r>
          </a:p>
          <a:p>
            <a:pPr lvl="1">
              <a:spcBef>
                <a:spcPct val="0"/>
              </a:spcBef>
            </a:pPr>
            <a:r>
              <a:rPr lang="tr-TR" altLang="tr-TR"/>
              <a:t>Ayaktan tedaviye dirençli, tekrarlayan açlık hiperglisemisi (&gt;300 mg/dl) veya A1C’nin ’normal üst sınır’ın iki katından yüksek (A1C &gt;%11) olması</a:t>
            </a:r>
          </a:p>
          <a:p>
            <a:pPr lvl="1">
              <a:spcBef>
                <a:spcPct val="0"/>
              </a:spcBef>
            </a:pPr>
            <a:r>
              <a:rPr lang="tr-TR" altLang="tr-TR"/>
              <a:t>Tedaviye rağmen tekrarlayan, ağır hipoglisemi (&lt;50 mg/dl) atakları</a:t>
            </a:r>
          </a:p>
          <a:p>
            <a:pPr lvl="1">
              <a:spcBef>
                <a:spcPct val="0"/>
              </a:spcBef>
            </a:pPr>
            <a:r>
              <a:rPr lang="tr-TR" altLang="tr-TR"/>
              <a:t>Metabolik dengesizlik: Sık tekrarlayan hipoglisemi (&lt;50 mg/dl) ve açlık hiperglisemisi(&gt;300 mg/dl) atakları</a:t>
            </a:r>
          </a:p>
          <a:p>
            <a:pPr lvl="1">
              <a:spcBef>
                <a:spcPct val="0"/>
              </a:spcBef>
            </a:pPr>
            <a:r>
              <a:rPr lang="tr-TR" altLang="tr-TR"/>
              <a:t>İnfeksiyon ya da travma gibi presipitan bir neden olmaksızın tekrarlayan DKA atakları</a:t>
            </a:r>
          </a:p>
          <a:p>
            <a:pPr lvl="1">
              <a:spcBef>
                <a:spcPct val="0"/>
              </a:spcBef>
            </a:pPr>
            <a:r>
              <a:rPr lang="tr-TR" altLang="tr-TR"/>
              <a:t>Metabolik kontrolü bozan ve ayaktan kontrol edilemeyen ciddi psikososyal sorunlara bağlı okul ya da iş yaşamının aksaması</a:t>
            </a:r>
          </a:p>
          <a:p>
            <a:pPr>
              <a:spcBef>
                <a:spcPct val="0"/>
              </a:spcBef>
            </a:pPr>
            <a:endParaRPr lang="tr-TR" altLang="tr-TR"/>
          </a:p>
        </p:txBody>
      </p:sp>
      <p:sp>
        <p:nvSpPr>
          <p:cNvPr id="90116" name="Slayt Numarası Yer Tutucusu 3">
            <a:extLst>
              <a:ext uri="{FF2B5EF4-FFF2-40B4-BE49-F238E27FC236}">
                <a16:creationId xmlns:a16="http://schemas.microsoft.com/office/drawing/2014/main" id="{BCB8C3D7-720D-4977-8B1B-E3F162B292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FBBD124-7F6C-4965-A8F8-A2994CF60139}" type="slidenum">
              <a:rPr lang="tr-TR" altLang="tr-TR"/>
              <a:pPr/>
              <a:t>80</a:t>
            </a:fld>
            <a:endParaRPr lang="tr-TR" altLang="tr-TR"/>
          </a:p>
        </p:txBody>
      </p:sp>
    </p:spTree>
    <p:extLst>
      <p:ext uri="{BB962C8B-B14F-4D97-AF65-F5344CB8AC3E}">
        <p14:creationId xmlns:p14="http://schemas.microsoft.com/office/powerpoint/2010/main" val="211567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640080" lvl="1">
              <a:defRPr/>
            </a:pPr>
            <a:r>
              <a:rPr lang="tr-TR" sz="2400" dirty="0" err="1">
                <a:solidFill>
                  <a:schemeClr val="tx1"/>
                </a:solidFill>
                <a:latin typeface="Calibri" panose="020F0502020204030204" pitchFamily="34" charset="0"/>
              </a:rPr>
              <a:t>Abdominal</a:t>
            </a:r>
            <a:r>
              <a:rPr lang="tr-TR" sz="2400" dirty="0">
                <a:solidFill>
                  <a:schemeClr val="tx1"/>
                </a:solidFill>
                <a:latin typeface="Calibri" panose="020F0502020204030204" pitchFamily="34" charset="0"/>
              </a:rPr>
              <a:t> muayene (karaciğer </a:t>
            </a:r>
            <a:r>
              <a:rPr lang="tr-TR" sz="2400" dirty="0" err="1">
                <a:solidFill>
                  <a:schemeClr val="tx1"/>
                </a:solidFill>
                <a:latin typeface="Calibri" panose="020F0502020204030204" pitchFamily="34" charset="0"/>
              </a:rPr>
              <a:t>palpasyonu</a:t>
            </a:r>
            <a:r>
              <a:rPr lang="tr-TR" sz="2400" dirty="0">
                <a:solidFill>
                  <a:schemeClr val="tx1"/>
                </a:solidFill>
                <a:latin typeface="Calibri" panose="020F0502020204030204" pitchFamily="34" charset="0"/>
              </a:rPr>
              <a:t>)</a:t>
            </a:r>
          </a:p>
          <a:p>
            <a:pPr marL="640080" lvl="1">
              <a:defRPr/>
            </a:pPr>
            <a:r>
              <a:rPr lang="tr-TR" sz="2400" dirty="0">
                <a:solidFill>
                  <a:schemeClr val="tx1"/>
                </a:solidFill>
                <a:latin typeface="Calibri" panose="020F0502020204030204" pitchFamily="34" charset="0"/>
              </a:rPr>
              <a:t>El/parmak muayenesi (</a:t>
            </a:r>
            <a:r>
              <a:rPr lang="tr-TR" sz="2400" dirty="0" err="1">
                <a:solidFill>
                  <a:schemeClr val="tx1"/>
                </a:solidFill>
                <a:latin typeface="Calibri" panose="020F0502020204030204" pitchFamily="34" charset="0"/>
              </a:rPr>
              <a:t>sklerodaktili</a:t>
            </a:r>
            <a:r>
              <a:rPr lang="tr-TR" sz="2400" dirty="0">
                <a:solidFill>
                  <a:schemeClr val="tx1"/>
                </a:solidFill>
                <a:latin typeface="Calibri" panose="020F0502020204030204" pitchFamily="34" charset="0"/>
              </a:rPr>
              <a:t> ve </a:t>
            </a:r>
            <a:r>
              <a:rPr lang="tr-TR" sz="2400" dirty="0" err="1">
                <a:solidFill>
                  <a:schemeClr val="tx1"/>
                </a:solidFill>
                <a:latin typeface="Calibri" panose="020F0502020204030204" pitchFamily="34" charset="0"/>
              </a:rPr>
              <a:t>Dupuytren</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kontraktürü</a:t>
            </a:r>
            <a:r>
              <a:rPr lang="tr-TR" sz="2400" dirty="0">
                <a:solidFill>
                  <a:schemeClr val="tx1"/>
                </a:solidFill>
                <a:latin typeface="Calibri" panose="020F0502020204030204" pitchFamily="34" charset="0"/>
              </a:rPr>
              <a:t> yönünden)</a:t>
            </a:r>
          </a:p>
          <a:p>
            <a:pPr marL="640080" lvl="1">
              <a:defRPr/>
            </a:pPr>
            <a:r>
              <a:rPr lang="tr-TR" sz="2400" dirty="0">
                <a:solidFill>
                  <a:schemeClr val="tx1"/>
                </a:solidFill>
                <a:latin typeface="Calibri" panose="020F0502020204030204" pitchFamily="34" charset="0"/>
              </a:rPr>
              <a:t>Ayak muayenesi (diyabetik ayak riski yönünden)</a:t>
            </a:r>
          </a:p>
          <a:p>
            <a:pPr marL="640080" lvl="1">
              <a:defRPr/>
            </a:pPr>
            <a:r>
              <a:rPr lang="tr-TR" sz="2400" dirty="0">
                <a:solidFill>
                  <a:schemeClr val="tx1"/>
                </a:solidFill>
                <a:latin typeface="Calibri" panose="020F0502020204030204" pitchFamily="34" charset="0"/>
              </a:rPr>
              <a:t>Cilt muayenesi (</a:t>
            </a:r>
            <a:r>
              <a:rPr lang="tr-TR" sz="2400" dirty="0" err="1">
                <a:solidFill>
                  <a:schemeClr val="tx1"/>
                </a:solidFill>
                <a:latin typeface="Calibri" panose="020F0502020204030204" pitchFamily="34" charset="0"/>
              </a:rPr>
              <a:t>akantozis</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nigrikans</a:t>
            </a:r>
            <a:r>
              <a:rPr lang="tr-TR" sz="2400" dirty="0">
                <a:solidFill>
                  <a:schemeClr val="tx1"/>
                </a:solidFill>
                <a:latin typeface="Calibri" panose="020F0502020204030204" pitchFamily="34" charset="0"/>
              </a:rPr>
              <a:t>, insülin </a:t>
            </a:r>
            <a:r>
              <a:rPr lang="tr-TR" sz="2400" dirty="0" err="1">
                <a:solidFill>
                  <a:schemeClr val="tx1"/>
                </a:solidFill>
                <a:latin typeface="Calibri" panose="020F0502020204030204" pitchFamily="34" charset="0"/>
              </a:rPr>
              <a:t>injeksiyon</a:t>
            </a:r>
            <a:r>
              <a:rPr lang="tr-TR" sz="2400" dirty="0">
                <a:solidFill>
                  <a:schemeClr val="tx1"/>
                </a:solidFill>
                <a:latin typeface="Calibri" panose="020F0502020204030204" pitchFamily="34" charset="0"/>
              </a:rPr>
              <a:t> yerleri)</a:t>
            </a:r>
          </a:p>
          <a:p>
            <a:pPr marL="640080" lvl="1">
              <a:defRPr/>
            </a:pPr>
            <a:r>
              <a:rPr lang="tr-TR" sz="2400" dirty="0">
                <a:solidFill>
                  <a:schemeClr val="tx1"/>
                </a:solidFill>
                <a:latin typeface="Calibri" panose="020F0502020204030204" pitchFamily="34" charset="0"/>
              </a:rPr>
              <a:t>Nörolojik muayene</a:t>
            </a:r>
          </a:p>
          <a:p>
            <a:pPr marL="640080" lvl="1">
              <a:defRPr/>
            </a:pPr>
            <a:r>
              <a:rPr lang="tr-TR" sz="2400" dirty="0" err="1">
                <a:solidFill>
                  <a:schemeClr val="tx1"/>
                </a:solidFill>
                <a:latin typeface="Calibri" panose="020F0502020204030204" pitchFamily="34" charset="0"/>
              </a:rPr>
              <a:t>Sekonder</a:t>
            </a:r>
            <a:r>
              <a:rPr lang="tr-TR" sz="2400" dirty="0">
                <a:solidFill>
                  <a:schemeClr val="tx1"/>
                </a:solidFill>
                <a:latin typeface="Calibri" panose="020F0502020204030204" pitchFamily="34" charset="0"/>
              </a:rPr>
              <a:t> diyabet nedeni olabilecek hastalık/durumlara ilişkin bulgular (</a:t>
            </a:r>
            <a:r>
              <a:rPr lang="tr-TR" sz="2400" dirty="0" err="1">
                <a:solidFill>
                  <a:schemeClr val="tx1"/>
                </a:solidFill>
                <a:latin typeface="Calibri" panose="020F0502020204030204" pitchFamily="34" charset="0"/>
              </a:rPr>
              <a:t>hemokromatoz</a:t>
            </a:r>
            <a:r>
              <a:rPr lang="tr-TR" sz="2400" dirty="0">
                <a:solidFill>
                  <a:schemeClr val="tx1"/>
                </a:solidFill>
                <a:latin typeface="Calibri" panose="020F0502020204030204" pitchFamily="34" charset="0"/>
              </a:rPr>
              <a:t>, pankreas hastalıkları, </a:t>
            </a:r>
            <a:r>
              <a:rPr lang="tr-TR" sz="2400" dirty="0" err="1">
                <a:solidFill>
                  <a:schemeClr val="tx1"/>
                </a:solidFill>
                <a:latin typeface="Calibri" panose="020F0502020204030204" pitchFamily="34" charset="0"/>
              </a:rPr>
              <a:t>endokrinopatiler</a:t>
            </a:r>
            <a:r>
              <a:rPr lang="tr-TR" sz="2400" dirty="0">
                <a:solidFill>
                  <a:schemeClr val="tx1"/>
                </a:solidFill>
                <a:latin typeface="Calibri" panose="020F0502020204030204" pitchFamily="34" charset="0"/>
              </a:rPr>
              <a:t>, genetik sendromlar)</a:t>
            </a:r>
          </a:p>
          <a:p>
            <a:endParaRPr lang="tr-TR" dirty="0"/>
          </a:p>
        </p:txBody>
      </p:sp>
      <p:sp>
        <p:nvSpPr>
          <p:cNvPr id="4" name="Slayt Numarası Yer Tutucusu 3"/>
          <p:cNvSpPr>
            <a:spLocks noGrp="1"/>
          </p:cNvSpPr>
          <p:nvPr>
            <p:ph type="sldNum" sz="quarter" idx="5"/>
          </p:nvPr>
        </p:nvSpPr>
        <p:spPr/>
        <p:txBody>
          <a:bodyPr/>
          <a:lstStyle/>
          <a:p>
            <a:fld id="{DC948057-25A8-4ED5-B702-0E3E9671F970}" type="slidenum">
              <a:rPr lang="tr-TR" smtClean="0"/>
              <a:t>31</a:t>
            </a:fld>
            <a:endParaRPr lang="tr-TR"/>
          </a:p>
        </p:txBody>
      </p:sp>
    </p:spTree>
    <p:extLst>
      <p:ext uri="{BB962C8B-B14F-4D97-AF65-F5344CB8AC3E}">
        <p14:creationId xmlns:p14="http://schemas.microsoft.com/office/powerpoint/2010/main" val="261837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ayt Görüntüsü Yer Tutucusu 1">
            <a:extLst>
              <a:ext uri="{FF2B5EF4-FFF2-40B4-BE49-F238E27FC236}">
                <a16:creationId xmlns:a16="http://schemas.microsoft.com/office/drawing/2014/main" id="{7875F580-8482-4B30-B3BA-D0456ECD60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 Yer Tutucusu 2">
            <a:extLst>
              <a:ext uri="{FF2B5EF4-FFF2-40B4-BE49-F238E27FC236}">
                <a16:creationId xmlns:a16="http://schemas.microsoft.com/office/drawing/2014/main" id="{2A1F1051-B22F-4107-92DC-11C0645DCC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r-TR" altLang="tr-TR"/>
              <a:t>Tip 1 dm Anti-TPO ve Anti-Tg bakılmalı.</a:t>
            </a:r>
          </a:p>
          <a:p>
            <a:pPr>
              <a:spcBef>
                <a:spcPct val="0"/>
              </a:spcBef>
            </a:pPr>
            <a:endParaRPr lang="tr-TR" altLang="tr-TR"/>
          </a:p>
          <a:p>
            <a:pPr>
              <a:spcBef>
                <a:spcPct val="0"/>
              </a:spcBef>
            </a:pPr>
            <a:r>
              <a:rPr lang="tr-TR" altLang="tr-TR"/>
              <a:t>Tip 1 diyabette tanıdan 5 yıl sonra veya pubertede, tip 2 diyabette tanıda ve daha</a:t>
            </a:r>
          </a:p>
          <a:p>
            <a:pPr>
              <a:spcBef>
                <a:spcPct val="0"/>
              </a:spcBef>
            </a:pPr>
            <a:r>
              <a:rPr lang="tr-TR" altLang="tr-TR"/>
              <a:t>sonra her yıl bakılmalıdır. Sabah ilk (veya spot) idrarda albumin/kreatinin oranı tercih</a:t>
            </a:r>
          </a:p>
          <a:p>
            <a:pPr>
              <a:spcBef>
                <a:spcPct val="0"/>
              </a:spcBef>
            </a:pPr>
            <a:r>
              <a:rPr lang="tr-TR" altLang="tr-TR"/>
              <a:t>edilmelidir. UAE, Tablo 2.1’deki esaslara göre yorumlanmakla beraber, son yıllarda</a:t>
            </a:r>
          </a:p>
          <a:p>
            <a:pPr>
              <a:spcBef>
                <a:spcPct val="0"/>
              </a:spcBef>
            </a:pPr>
            <a:r>
              <a:rPr lang="tr-TR" altLang="tr-TR"/>
              <a:t>mikroalbuminüri ya da makroalbuminüriye ilerlemekten öte, UAE’nin zaman içindeki</a:t>
            </a:r>
          </a:p>
          <a:p>
            <a:pPr>
              <a:spcBef>
                <a:spcPct val="0"/>
              </a:spcBef>
            </a:pPr>
            <a:r>
              <a:rPr lang="tr-TR" altLang="tr-TR"/>
              <a:t>değişimi dikkate alınmaktadır.</a:t>
            </a:r>
          </a:p>
        </p:txBody>
      </p:sp>
      <p:sp>
        <p:nvSpPr>
          <p:cNvPr id="80900" name="Slayt Numarası Yer Tutucusu 3">
            <a:extLst>
              <a:ext uri="{FF2B5EF4-FFF2-40B4-BE49-F238E27FC236}">
                <a16:creationId xmlns:a16="http://schemas.microsoft.com/office/drawing/2014/main" id="{2CDA078B-DBED-4BA3-ABA4-BA4835051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AB46A29-CF16-4511-812E-C019D6144C09}" type="slidenum">
              <a:rPr lang="tr-TR" altLang="tr-TR"/>
              <a:pPr/>
              <a:t>32</a:t>
            </a:fld>
            <a:endParaRPr lang="tr-TR" altLang="tr-TR"/>
          </a:p>
        </p:txBody>
      </p:sp>
    </p:spTree>
    <p:extLst>
      <p:ext uri="{BB962C8B-B14F-4D97-AF65-F5344CB8AC3E}">
        <p14:creationId xmlns:p14="http://schemas.microsoft.com/office/powerpoint/2010/main" val="605715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ayt Görüntüsü Yer Tutucusu 1">
            <a:extLst>
              <a:ext uri="{FF2B5EF4-FFF2-40B4-BE49-F238E27FC236}">
                <a16:creationId xmlns:a16="http://schemas.microsoft.com/office/drawing/2014/main" id="{7875F580-8482-4B30-B3BA-D0456ECD60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 Yer Tutucusu 2">
            <a:extLst>
              <a:ext uri="{FF2B5EF4-FFF2-40B4-BE49-F238E27FC236}">
                <a16:creationId xmlns:a16="http://schemas.microsoft.com/office/drawing/2014/main" id="{2A1F1051-B22F-4107-92DC-11C0645DCC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r-TR" altLang="tr-TR"/>
              <a:t>Tip 1 dm Anti-TPO ve Anti-Tg bakılmalı.</a:t>
            </a:r>
          </a:p>
          <a:p>
            <a:pPr>
              <a:spcBef>
                <a:spcPct val="0"/>
              </a:spcBef>
            </a:pPr>
            <a:endParaRPr lang="tr-TR" altLang="tr-TR"/>
          </a:p>
          <a:p>
            <a:pPr>
              <a:spcBef>
                <a:spcPct val="0"/>
              </a:spcBef>
            </a:pPr>
            <a:r>
              <a:rPr lang="tr-TR" altLang="tr-TR"/>
              <a:t>Tip 1 diyabette tanıdan 5 yıl sonra veya pubertede, tip 2 diyabette tanıda ve daha</a:t>
            </a:r>
          </a:p>
          <a:p>
            <a:pPr>
              <a:spcBef>
                <a:spcPct val="0"/>
              </a:spcBef>
            </a:pPr>
            <a:r>
              <a:rPr lang="tr-TR" altLang="tr-TR"/>
              <a:t>sonra her yıl bakılmalıdır. Sabah ilk (veya spot) idrarda albumin/kreatinin oranı tercih</a:t>
            </a:r>
          </a:p>
          <a:p>
            <a:pPr>
              <a:spcBef>
                <a:spcPct val="0"/>
              </a:spcBef>
            </a:pPr>
            <a:r>
              <a:rPr lang="tr-TR" altLang="tr-TR"/>
              <a:t>edilmelidir. UAE, Tablo 2.1’deki esaslara göre yorumlanmakla beraber, son yıllarda</a:t>
            </a:r>
          </a:p>
          <a:p>
            <a:pPr>
              <a:spcBef>
                <a:spcPct val="0"/>
              </a:spcBef>
            </a:pPr>
            <a:r>
              <a:rPr lang="tr-TR" altLang="tr-TR"/>
              <a:t>mikroalbuminüri ya da makroalbuminüriye ilerlemekten öte, UAE’nin zaman içindeki</a:t>
            </a:r>
          </a:p>
          <a:p>
            <a:pPr>
              <a:spcBef>
                <a:spcPct val="0"/>
              </a:spcBef>
            </a:pPr>
            <a:r>
              <a:rPr lang="tr-TR" altLang="tr-TR"/>
              <a:t>değişimi dikkate alınmaktadır.</a:t>
            </a:r>
          </a:p>
        </p:txBody>
      </p:sp>
      <p:sp>
        <p:nvSpPr>
          <p:cNvPr id="80900" name="Slayt Numarası Yer Tutucusu 3">
            <a:extLst>
              <a:ext uri="{FF2B5EF4-FFF2-40B4-BE49-F238E27FC236}">
                <a16:creationId xmlns:a16="http://schemas.microsoft.com/office/drawing/2014/main" id="{2CDA078B-DBED-4BA3-ABA4-BA4835051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AB46A29-CF16-4511-812E-C019D6144C09}" type="slidenum">
              <a:rPr lang="tr-TR" altLang="tr-TR"/>
              <a:pPr/>
              <a:t>33</a:t>
            </a:fld>
            <a:endParaRPr lang="tr-TR" altLang="tr-TR"/>
          </a:p>
        </p:txBody>
      </p:sp>
    </p:spTree>
    <p:extLst>
      <p:ext uri="{BB962C8B-B14F-4D97-AF65-F5344CB8AC3E}">
        <p14:creationId xmlns:p14="http://schemas.microsoft.com/office/powerpoint/2010/main" val="1967391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1-3 gr</a:t>
            </a:r>
          </a:p>
          <a:p>
            <a:r>
              <a:rPr lang="tr-TR" dirty="0"/>
              <a:t> 8-16 </a:t>
            </a:r>
            <a:r>
              <a:rPr lang="tr-TR" dirty="0" err="1"/>
              <a:t>hf</a:t>
            </a:r>
            <a:endParaRPr lang="tr-TR" dirty="0"/>
          </a:p>
        </p:txBody>
      </p:sp>
      <p:sp>
        <p:nvSpPr>
          <p:cNvPr id="4" name="Slayt Numarası Yer Tutucusu 3"/>
          <p:cNvSpPr>
            <a:spLocks noGrp="1"/>
          </p:cNvSpPr>
          <p:nvPr>
            <p:ph type="sldNum" sz="quarter" idx="5"/>
          </p:nvPr>
        </p:nvSpPr>
        <p:spPr/>
        <p:txBody>
          <a:bodyPr/>
          <a:lstStyle/>
          <a:p>
            <a:fld id="{DC948057-25A8-4ED5-B702-0E3E9671F970}" type="slidenum">
              <a:rPr lang="tr-TR" smtClean="0"/>
              <a:t>44</a:t>
            </a:fld>
            <a:endParaRPr lang="tr-TR"/>
          </a:p>
        </p:txBody>
      </p:sp>
    </p:spTree>
    <p:extLst>
      <p:ext uri="{BB962C8B-B14F-4D97-AF65-F5344CB8AC3E}">
        <p14:creationId xmlns:p14="http://schemas.microsoft.com/office/powerpoint/2010/main" val="401401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Günde 120 mg-6 g arasında değişen dozlarda </a:t>
            </a:r>
          </a:p>
          <a:p>
            <a:r>
              <a:rPr lang="tr-TR" dirty="0"/>
              <a:t>4-18 </a:t>
            </a:r>
            <a:r>
              <a:rPr lang="tr-TR" dirty="0" err="1"/>
              <a:t>hf</a:t>
            </a:r>
            <a:r>
              <a:rPr lang="tr-TR" dirty="0"/>
              <a:t> </a:t>
            </a:r>
          </a:p>
        </p:txBody>
      </p:sp>
      <p:sp>
        <p:nvSpPr>
          <p:cNvPr id="4" name="Slayt Numarası Yer Tutucusu 3"/>
          <p:cNvSpPr>
            <a:spLocks noGrp="1"/>
          </p:cNvSpPr>
          <p:nvPr>
            <p:ph type="sldNum" sz="quarter" idx="5"/>
          </p:nvPr>
        </p:nvSpPr>
        <p:spPr/>
        <p:txBody>
          <a:bodyPr/>
          <a:lstStyle/>
          <a:p>
            <a:fld id="{DC948057-25A8-4ED5-B702-0E3E9671F970}" type="slidenum">
              <a:rPr lang="tr-TR" smtClean="0"/>
              <a:t>45</a:t>
            </a:fld>
            <a:endParaRPr lang="tr-TR"/>
          </a:p>
        </p:txBody>
      </p:sp>
    </p:spTree>
    <p:extLst>
      <p:ext uri="{BB962C8B-B14F-4D97-AF65-F5344CB8AC3E}">
        <p14:creationId xmlns:p14="http://schemas.microsoft.com/office/powerpoint/2010/main" val="3625134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1"/>
            <a:r>
              <a:rPr lang="tr-TR" dirty="0"/>
              <a:t>Riskleri yok ve kişi alkol almayı tercih </a:t>
            </a:r>
            <a:r>
              <a:rPr lang="tr-TR" dirty="0" err="1"/>
              <a:t>ediyosa</a:t>
            </a:r>
            <a:endParaRPr lang="tr-TR" dirty="0"/>
          </a:p>
          <a:p>
            <a:pPr lvl="1"/>
            <a:r>
              <a:rPr lang="tr-TR" dirty="0"/>
              <a:t>haftada 2 günü geçmemesi koşulu ile</a:t>
            </a:r>
          </a:p>
          <a:p>
            <a:pPr lvl="1"/>
            <a:r>
              <a:rPr lang="tr-TR" dirty="0"/>
              <a:t>günlük alım miktarı kadınlar için 1 birim, erkekler için 2 birimdir. </a:t>
            </a:r>
          </a:p>
          <a:p>
            <a:endParaRPr lang="tr-TR" dirty="0"/>
          </a:p>
        </p:txBody>
      </p:sp>
      <p:sp>
        <p:nvSpPr>
          <p:cNvPr id="4" name="Slayt Numarası Yer Tutucusu 3"/>
          <p:cNvSpPr>
            <a:spLocks noGrp="1"/>
          </p:cNvSpPr>
          <p:nvPr>
            <p:ph type="sldNum" sz="quarter" idx="5"/>
          </p:nvPr>
        </p:nvSpPr>
        <p:spPr/>
        <p:txBody>
          <a:bodyPr/>
          <a:lstStyle/>
          <a:p>
            <a:fld id="{DC948057-25A8-4ED5-B702-0E3E9671F970}" type="slidenum">
              <a:rPr lang="tr-TR" smtClean="0"/>
              <a:t>47</a:t>
            </a:fld>
            <a:endParaRPr lang="tr-TR"/>
          </a:p>
        </p:txBody>
      </p:sp>
    </p:spTree>
    <p:extLst>
      <p:ext uri="{BB962C8B-B14F-4D97-AF65-F5344CB8AC3E}">
        <p14:creationId xmlns:p14="http://schemas.microsoft.com/office/powerpoint/2010/main" val="3465280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ayt Görüntüsü Yer Tutucusu 1">
            <a:extLst>
              <a:ext uri="{FF2B5EF4-FFF2-40B4-BE49-F238E27FC236}">
                <a16:creationId xmlns:a16="http://schemas.microsoft.com/office/drawing/2014/main" id="{37D33434-F137-4D8E-991F-0AEABED05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 Yer Tutucusu 2">
            <a:extLst>
              <a:ext uri="{FF2B5EF4-FFF2-40B4-BE49-F238E27FC236}">
                <a16:creationId xmlns:a16="http://schemas.microsoft.com/office/drawing/2014/main" id="{822E255F-9158-4167-97D8-5C3B58D2E9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
        <p:nvSpPr>
          <p:cNvPr id="87044" name="Slayt Numarası Yer Tutucusu 3">
            <a:extLst>
              <a:ext uri="{FF2B5EF4-FFF2-40B4-BE49-F238E27FC236}">
                <a16:creationId xmlns:a16="http://schemas.microsoft.com/office/drawing/2014/main" id="{24F4786D-469C-40BB-A4CF-71F411DB1D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DE360AB-96B3-47B4-9E6D-FABFBFD8C3F3}" type="slidenum">
              <a:rPr lang="tr-TR" altLang="tr-TR"/>
              <a:pPr/>
              <a:t>56</a:t>
            </a:fld>
            <a:endParaRPr lang="tr-TR" altLang="tr-TR"/>
          </a:p>
        </p:txBody>
      </p:sp>
    </p:spTree>
    <p:extLst>
      <p:ext uri="{BB962C8B-B14F-4D97-AF65-F5344CB8AC3E}">
        <p14:creationId xmlns:p14="http://schemas.microsoft.com/office/powerpoint/2010/main" val="3732323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ayt Görüntüsü Yer Tutucusu 1">
            <a:extLst>
              <a:ext uri="{FF2B5EF4-FFF2-40B4-BE49-F238E27FC236}">
                <a16:creationId xmlns:a16="http://schemas.microsoft.com/office/drawing/2014/main" id="{24957F68-AE5F-48E9-86E2-364604521A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 Yer Tutucusu 2">
            <a:extLst>
              <a:ext uri="{FF2B5EF4-FFF2-40B4-BE49-F238E27FC236}">
                <a16:creationId xmlns:a16="http://schemas.microsoft.com/office/drawing/2014/main" id="{51DD0482-AF9F-4169-B3AF-08060F5648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Bef>
                <a:spcPct val="0"/>
              </a:spcBef>
            </a:pPr>
            <a:r>
              <a:rPr lang="tr-TR" altLang="tr-TR" dirty="0" err="1"/>
              <a:t>İnkretin</a:t>
            </a:r>
            <a:r>
              <a:rPr lang="tr-TR" altLang="tr-TR" dirty="0"/>
              <a:t> </a:t>
            </a:r>
            <a:r>
              <a:rPr lang="tr-TR" altLang="tr-TR" dirty="0" err="1"/>
              <a:t>mimetikler</a:t>
            </a:r>
            <a:r>
              <a:rPr lang="tr-TR" altLang="tr-TR" dirty="0"/>
              <a:t> </a:t>
            </a:r>
            <a:r>
              <a:rPr lang="tr-TR" altLang="tr-TR" dirty="0" err="1"/>
              <a:t>subkutan</a:t>
            </a:r>
            <a:r>
              <a:rPr lang="tr-TR" altLang="tr-TR" dirty="0"/>
              <a:t> uygulanır, </a:t>
            </a:r>
            <a:r>
              <a:rPr lang="tr-TR" altLang="tr-TR" dirty="0" err="1"/>
              <a:t>Gastrik</a:t>
            </a:r>
            <a:r>
              <a:rPr lang="tr-TR" altLang="tr-TR" dirty="0"/>
              <a:t> boşalmayı geciktirir ve doyma hissini artırır. (kilo kaybı)</a:t>
            </a:r>
          </a:p>
          <a:p>
            <a:pPr>
              <a:spcBef>
                <a:spcPct val="0"/>
              </a:spcBef>
            </a:pPr>
            <a:endParaRPr lang="tr-TR" altLang="tr-TR" dirty="0"/>
          </a:p>
          <a:p>
            <a:pPr>
              <a:spcBef>
                <a:spcPct val="0"/>
              </a:spcBef>
            </a:pPr>
            <a:endParaRPr lang="tr-TR" altLang="tr-TR" dirty="0"/>
          </a:p>
          <a:p>
            <a:pPr>
              <a:spcBef>
                <a:spcPct val="0"/>
              </a:spcBef>
            </a:pPr>
            <a:r>
              <a:rPr lang="tr-TR" altLang="tr-TR" dirty="0"/>
              <a:t>İnsülin </a:t>
            </a:r>
            <a:r>
              <a:rPr lang="tr-TR" altLang="tr-TR" dirty="0" err="1"/>
              <a:t>sekresyonunu</a:t>
            </a:r>
            <a:r>
              <a:rPr lang="tr-TR" altLang="tr-TR" dirty="0"/>
              <a:t> </a:t>
            </a:r>
            <a:r>
              <a:rPr lang="tr-TR" altLang="tr-TR" dirty="0" err="1"/>
              <a:t>glukoza</a:t>
            </a:r>
            <a:r>
              <a:rPr lang="tr-TR" altLang="tr-TR" dirty="0"/>
              <a:t> bağımlı olarak artırır</a:t>
            </a:r>
          </a:p>
        </p:txBody>
      </p:sp>
      <p:sp>
        <p:nvSpPr>
          <p:cNvPr id="88068" name="Slayt Numarası Yer Tutucusu 3">
            <a:extLst>
              <a:ext uri="{FF2B5EF4-FFF2-40B4-BE49-F238E27FC236}">
                <a16:creationId xmlns:a16="http://schemas.microsoft.com/office/drawing/2014/main" id="{B58444C1-32C0-4CE8-A453-307FF89007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D3F49D9-45DF-41C6-AD51-22E4CBF5A84A}" type="slidenum">
              <a:rPr lang="tr-TR" altLang="tr-TR"/>
              <a:pPr/>
              <a:t>69</a:t>
            </a:fld>
            <a:endParaRPr lang="tr-TR" altLang="tr-TR"/>
          </a:p>
        </p:txBody>
      </p:sp>
    </p:spTree>
    <p:extLst>
      <p:ext uri="{BB962C8B-B14F-4D97-AF65-F5344CB8AC3E}">
        <p14:creationId xmlns:p14="http://schemas.microsoft.com/office/powerpoint/2010/main" val="62188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7A75D86E-5124-4633-B9A6-D19EA6721E49}" type="datetimeFigureOut">
              <a:rPr lang="tr-TR" smtClean="0"/>
              <a:t>5.03.2019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5957B0-2B3D-4614-AC98-DA5C618F9655}"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19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A75D86E-5124-4633-B9A6-D19EA6721E49}" type="datetimeFigureOut">
              <a:rPr lang="tr-TR" smtClean="0"/>
              <a:t>5.03.2019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5957B0-2B3D-4614-AC98-DA5C618F9655}" type="slidenum">
              <a:rPr lang="tr-TR" smtClean="0"/>
              <a:t>‹#›</a:t>
            </a:fld>
            <a:endParaRPr lang="tr-TR"/>
          </a:p>
        </p:txBody>
      </p:sp>
    </p:spTree>
    <p:extLst>
      <p:ext uri="{BB962C8B-B14F-4D97-AF65-F5344CB8AC3E}">
        <p14:creationId xmlns:p14="http://schemas.microsoft.com/office/powerpoint/2010/main" val="16750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A75D86E-5124-4633-B9A6-D19EA6721E49}" type="datetimeFigureOut">
              <a:rPr lang="tr-TR" smtClean="0"/>
              <a:t>5.03.2019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5957B0-2B3D-4614-AC98-DA5C618F9655}" type="slidenum">
              <a:rPr lang="tr-TR" smtClean="0"/>
              <a:t>‹#›</a:t>
            </a:fld>
            <a:endParaRPr lang="tr-T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71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A75D86E-5124-4633-B9A6-D19EA6721E49}" type="datetimeFigureOut">
              <a:rPr lang="tr-TR" smtClean="0"/>
              <a:t>5.03.2019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5957B0-2B3D-4614-AC98-DA5C618F9655}" type="slidenum">
              <a:rPr lang="tr-TR" smtClean="0"/>
              <a:t>‹#›</a:t>
            </a:fld>
            <a:endParaRPr lang="tr-TR"/>
          </a:p>
        </p:txBody>
      </p:sp>
    </p:spTree>
    <p:extLst>
      <p:ext uri="{BB962C8B-B14F-4D97-AF65-F5344CB8AC3E}">
        <p14:creationId xmlns:p14="http://schemas.microsoft.com/office/powerpoint/2010/main" val="358082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A75D86E-5124-4633-B9A6-D19EA6721E49}" type="datetimeFigureOut">
              <a:rPr lang="tr-TR" smtClean="0"/>
              <a:t>5.03.2019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5957B0-2B3D-4614-AC98-DA5C618F9655}"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07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A75D86E-5124-4633-B9A6-D19EA6721E49}" type="datetimeFigureOut">
              <a:rPr lang="tr-TR" smtClean="0"/>
              <a:t>5.03.2019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E5957B0-2B3D-4614-AC98-DA5C618F9655}" type="slidenum">
              <a:rPr lang="tr-TR" smtClean="0"/>
              <a:t>‹#›</a:t>
            </a:fld>
            <a:endParaRPr lang="tr-TR"/>
          </a:p>
        </p:txBody>
      </p:sp>
    </p:spTree>
    <p:extLst>
      <p:ext uri="{BB962C8B-B14F-4D97-AF65-F5344CB8AC3E}">
        <p14:creationId xmlns:p14="http://schemas.microsoft.com/office/powerpoint/2010/main" val="2465336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24128" y="2967788"/>
            <a:ext cx="4754880" cy="33415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a:t>Asıl metin stillerini düzenle</a:t>
            </a:r>
          </a:p>
        </p:txBody>
      </p:sp>
      <p:sp>
        <p:nvSpPr>
          <p:cNvPr id="6" name="Content Placeholder 5"/>
          <p:cNvSpPr>
            <a:spLocks noGrp="1"/>
          </p:cNvSpPr>
          <p:nvPr>
            <p:ph sz="quarter" idx="4"/>
          </p:nvPr>
        </p:nvSpPr>
        <p:spPr>
          <a:xfrm>
            <a:off x="5990888" y="2967788"/>
            <a:ext cx="4754880" cy="33415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A75D86E-5124-4633-B9A6-D19EA6721E49}" type="datetimeFigureOut">
              <a:rPr lang="tr-TR" smtClean="0"/>
              <a:t>5.03.2019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E5957B0-2B3D-4614-AC98-DA5C618F9655}" type="slidenum">
              <a:rPr lang="tr-TR" smtClean="0"/>
              <a:t>‹#›</a:t>
            </a:fld>
            <a:endParaRPr lang="tr-TR"/>
          </a:p>
        </p:txBody>
      </p:sp>
    </p:spTree>
    <p:extLst>
      <p:ext uri="{BB962C8B-B14F-4D97-AF65-F5344CB8AC3E}">
        <p14:creationId xmlns:p14="http://schemas.microsoft.com/office/powerpoint/2010/main" val="1025231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A75D86E-5124-4633-B9A6-D19EA6721E49}" type="datetimeFigureOut">
              <a:rPr lang="tr-TR" smtClean="0"/>
              <a:t>5.03.2019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E5957B0-2B3D-4614-AC98-DA5C618F9655}" type="slidenum">
              <a:rPr lang="tr-TR" smtClean="0"/>
              <a:t>‹#›</a:t>
            </a:fld>
            <a:endParaRPr lang="tr-TR"/>
          </a:p>
        </p:txBody>
      </p:sp>
    </p:spTree>
    <p:extLst>
      <p:ext uri="{BB962C8B-B14F-4D97-AF65-F5344CB8AC3E}">
        <p14:creationId xmlns:p14="http://schemas.microsoft.com/office/powerpoint/2010/main" val="2157601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5D86E-5124-4633-B9A6-D19EA6721E49}" type="datetimeFigureOut">
              <a:rPr lang="tr-TR" smtClean="0"/>
              <a:t>5.03.2019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E5957B0-2B3D-4614-AC98-DA5C618F9655}" type="slidenum">
              <a:rPr lang="tr-TR" smtClean="0"/>
              <a:t>‹#›</a:t>
            </a:fld>
            <a:endParaRPr lang="tr-TR"/>
          </a:p>
        </p:txBody>
      </p:sp>
    </p:spTree>
    <p:extLst>
      <p:ext uri="{BB962C8B-B14F-4D97-AF65-F5344CB8AC3E}">
        <p14:creationId xmlns:p14="http://schemas.microsoft.com/office/powerpoint/2010/main" val="16140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a:t>Asıl başlık stilini düzenlemek için tıklayın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A75D86E-5124-4633-B9A6-D19EA6721E49}" type="datetimeFigureOut">
              <a:rPr lang="tr-TR" smtClean="0"/>
              <a:t>5.03.2019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E5957B0-2B3D-4614-AC98-DA5C618F9655}" type="slidenum">
              <a:rPr lang="tr-TR" smtClean="0"/>
              <a:t>‹#›</a:t>
            </a:fld>
            <a:endParaRPr lang="tr-TR"/>
          </a:p>
        </p:txBody>
      </p:sp>
    </p:spTree>
    <p:extLst>
      <p:ext uri="{BB962C8B-B14F-4D97-AF65-F5344CB8AC3E}">
        <p14:creationId xmlns:p14="http://schemas.microsoft.com/office/powerpoint/2010/main" val="3084108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7A75D86E-5124-4633-B9A6-D19EA6721E49}" type="datetimeFigureOut">
              <a:rPr lang="tr-TR" smtClean="0"/>
              <a:t>5.03.2019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E5957B0-2B3D-4614-AC98-DA5C618F9655}"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400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A75D86E-5124-4633-B9A6-D19EA6721E49}" type="datetimeFigureOut">
              <a:rPr lang="tr-TR" smtClean="0"/>
              <a:t>5.03.2019</a:t>
            </a:fld>
            <a:endParaRPr lang="tr-T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E5957B0-2B3D-4614-AC98-DA5C618F9655}" type="slidenum">
              <a:rPr lang="tr-TR" smtClean="0"/>
              <a:t>‹#›</a:t>
            </a:fld>
            <a:endParaRPr lang="tr-T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4732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3BDF63C-34A3-4CDB-89DB-1D83D022BAE7}"/>
              </a:ext>
            </a:extLst>
          </p:cNvPr>
          <p:cNvSpPr>
            <a:spLocks noGrp="1"/>
          </p:cNvSpPr>
          <p:nvPr>
            <p:ph type="ctrTitle"/>
          </p:nvPr>
        </p:nvSpPr>
        <p:spPr>
          <a:xfrm>
            <a:off x="0" y="4677097"/>
            <a:ext cx="11696700" cy="1657028"/>
          </a:xfrm>
        </p:spPr>
        <p:txBody>
          <a:bodyPr>
            <a:normAutofit/>
          </a:bodyPr>
          <a:lstStyle/>
          <a:p>
            <a:r>
              <a:rPr lang="tr-TR" sz="3600" dirty="0">
                <a:solidFill>
                  <a:schemeClr val="tx1"/>
                </a:solidFill>
                <a:latin typeface="Calibri" panose="020F0502020204030204" pitchFamily="34" charset="0"/>
                <a:cs typeface="Times New Roman" panose="02020603050405020304" pitchFamily="18" charset="0"/>
              </a:rPr>
              <a:t>DİYABETES MELLİTUS, TIBBİ BESLENME TEDAVİSİ VE ORAL ANTİDİYABETİKLER </a:t>
            </a:r>
            <a:br>
              <a:rPr lang="tr-TR" i="1" dirty="0">
                <a:latin typeface="Calibri" panose="020F0502020204030204" pitchFamily="34" charset="0"/>
              </a:rPr>
            </a:br>
            <a:endParaRPr lang="tr-TR" dirty="0">
              <a:latin typeface="Calibri" panose="020F0502020204030204" pitchFamily="34" charset="0"/>
            </a:endParaRPr>
          </a:p>
        </p:txBody>
      </p:sp>
      <p:sp>
        <p:nvSpPr>
          <p:cNvPr id="3" name="Alt Başlık 2">
            <a:extLst>
              <a:ext uri="{FF2B5EF4-FFF2-40B4-BE49-F238E27FC236}">
                <a16:creationId xmlns:a16="http://schemas.microsoft.com/office/drawing/2014/main" id="{8294D2C1-BD49-42F6-A7DA-79D322E1666B}"/>
              </a:ext>
            </a:extLst>
          </p:cNvPr>
          <p:cNvSpPr>
            <a:spLocks noGrp="1"/>
          </p:cNvSpPr>
          <p:nvPr>
            <p:ph type="subTitle" idx="1"/>
          </p:nvPr>
        </p:nvSpPr>
        <p:spPr>
          <a:xfrm>
            <a:off x="8377564" y="5562761"/>
            <a:ext cx="3814436" cy="1085770"/>
          </a:xfrm>
        </p:spPr>
        <p:txBody>
          <a:bodyPr>
            <a:noAutofit/>
          </a:bodyPr>
          <a:lstStyle/>
          <a:p>
            <a:pPr>
              <a:defRPr/>
            </a:pPr>
            <a:r>
              <a:rPr lang="tr-TR" sz="2000" dirty="0" err="1">
                <a:solidFill>
                  <a:schemeClr val="tx1"/>
                </a:solidFill>
                <a:latin typeface="Calibri" panose="020F0502020204030204" pitchFamily="34" charset="0"/>
                <a:cs typeface="Times New Roman" panose="02020603050405020304" pitchFamily="18" charset="0"/>
              </a:rPr>
              <a:t>Araş</a:t>
            </a:r>
            <a:r>
              <a:rPr lang="tr-TR" sz="2000" dirty="0">
                <a:solidFill>
                  <a:schemeClr val="tx1"/>
                </a:solidFill>
                <a:latin typeface="Calibri" panose="020F0502020204030204" pitchFamily="34" charset="0"/>
                <a:cs typeface="Times New Roman" panose="02020603050405020304" pitchFamily="18" charset="0"/>
              </a:rPr>
              <a:t>. Gör. Dr.  Hatice Alkaya Kol</a:t>
            </a:r>
          </a:p>
          <a:p>
            <a:pPr>
              <a:defRPr/>
            </a:pPr>
            <a:r>
              <a:rPr lang="tr-TR" sz="2000" dirty="0">
                <a:solidFill>
                  <a:schemeClr val="tx1"/>
                </a:solidFill>
                <a:latin typeface="Calibri" panose="020F0502020204030204" pitchFamily="34" charset="0"/>
                <a:cs typeface="Times New Roman" panose="02020603050405020304" pitchFamily="18" charset="0"/>
              </a:rPr>
              <a:t>KTÜ  Tıp Fakültesi Aile Hekimliği AD</a:t>
            </a:r>
          </a:p>
          <a:p>
            <a:r>
              <a:rPr lang="tr-TR" sz="2000" dirty="0"/>
              <a:t>05.03.2019</a:t>
            </a:r>
          </a:p>
        </p:txBody>
      </p:sp>
    </p:spTree>
    <p:extLst>
      <p:ext uri="{BB962C8B-B14F-4D97-AF65-F5344CB8AC3E}">
        <p14:creationId xmlns:p14="http://schemas.microsoft.com/office/powerpoint/2010/main" val="2879676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423FF00-CD00-41DD-99A8-A4E0FDE24CC8}"/>
              </a:ext>
            </a:extLst>
          </p:cNvPr>
          <p:cNvSpPr>
            <a:spLocks noGrp="1"/>
          </p:cNvSpPr>
          <p:nvPr>
            <p:ph type="title"/>
          </p:nvPr>
        </p:nvSpPr>
        <p:spPr>
          <a:xfrm>
            <a:off x="1880739" y="585037"/>
            <a:ext cx="8911687" cy="1280890"/>
          </a:xfrm>
        </p:spPr>
        <p:txBody>
          <a:bodyPr>
            <a:normAutofit fontScale="90000"/>
          </a:bodyPr>
          <a:lstStyle/>
          <a:p>
            <a:r>
              <a:rPr lang="tr-TR" dirty="0">
                <a:solidFill>
                  <a:schemeClr val="tx1"/>
                </a:solidFill>
                <a:latin typeface="Calibri" panose="020F0502020204030204" pitchFamily="34" charset="0"/>
                <a:cs typeface="Times New Roman" panose="02020603050405020304" pitchFamily="18" charset="0"/>
              </a:rPr>
              <a:t>Diyabet semptomları</a:t>
            </a:r>
            <a:br>
              <a:rPr lang="tr-TR" dirty="0"/>
            </a:br>
            <a:endParaRPr lang="tr-TR" dirty="0"/>
          </a:p>
        </p:txBody>
      </p:sp>
      <p:sp>
        <p:nvSpPr>
          <p:cNvPr id="3" name="İçerik Yer Tutucusu 2">
            <a:extLst>
              <a:ext uri="{FF2B5EF4-FFF2-40B4-BE49-F238E27FC236}">
                <a16:creationId xmlns:a16="http://schemas.microsoft.com/office/drawing/2014/main" id="{C44090C4-7C7C-41B2-BD81-3AC7E128D6C1}"/>
              </a:ext>
            </a:extLst>
          </p:cNvPr>
          <p:cNvSpPr>
            <a:spLocks noGrp="1"/>
          </p:cNvSpPr>
          <p:nvPr>
            <p:ph idx="1"/>
          </p:nvPr>
        </p:nvSpPr>
        <p:spPr>
          <a:xfrm>
            <a:off x="1880739" y="1540189"/>
            <a:ext cx="3874218" cy="3777622"/>
          </a:xfrm>
        </p:spPr>
        <p:txBody>
          <a:bodyPr>
            <a:normAutofit/>
          </a:bodyPr>
          <a:lstStyle/>
          <a:p>
            <a:pPr marL="0" indent="0">
              <a:buNone/>
            </a:pPr>
            <a:r>
              <a:rPr lang="tr-TR" sz="2400" dirty="0">
                <a:solidFill>
                  <a:schemeClr val="tx1"/>
                </a:solidFill>
                <a:latin typeface="Calibri" panose="020F0502020204030204" pitchFamily="34" charset="0"/>
                <a:cs typeface="Times New Roman" panose="02020603050405020304" pitchFamily="18" charset="0"/>
              </a:rPr>
              <a:t>  Sık görülen semptomlar</a:t>
            </a:r>
          </a:p>
          <a:p>
            <a:pPr>
              <a:buFont typeface="Arial" panose="020B0604020202020204" pitchFamily="34" charset="0"/>
              <a:buChar char="•"/>
            </a:pPr>
            <a:r>
              <a:rPr lang="tr-TR" sz="2400" dirty="0" err="1">
                <a:solidFill>
                  <a:schemeClr val="tx1"/>
                </a:solidFill>
                <a:latin typeface="Calibri" panose="020F0502020204030204" pitchFamily="34" charset="0"/>
                <a:cs typeface="Times New Roman" panose="02020603050405020304" pitchFamily="18" charset="0"/>
              </a:rPr>
              <a:t>Poliüri</a:t>
            </a:r>
            <a:r>
              <a:rPr lang="tr-TR" sz="2400" dirty="0">
                <a:solidFill>
                  <a:schemeClr val="tx1"/>
                </a:solidFill>
                <a:latin typeface="Calibri" panose="020F0502020204030204" pitchFamily="34" charset="0"/>
                <a:cs typeface="Times New Roman" panose="02020603050405020304" pitchFamily="18" charset="0"/>
              </a:rPr>
              <a:t> </a:t>
            </a:r>
          </a:p>
          <a:p>
            <a:pPr>
              <a:buFont typeface="Arial" panose="020B0604020202020204" pitchFamily="34" charset="0"/>
              <a:buChar char="•"/>
            </a:pPr>
            <a:r>
              <a:rPr lang="tr-TR" sz="2400" dirty="0" err="1">
                <a:solidFill>
                  <a:schemeClr val="tx1"/>
                </a:solidFill>
                <a:latin typeface="Calibri" panose="020F0502020204030204" pitchFamily="34" charset="0"/>
                <a:cs typeface="Times New Roman" panose="02020603050405020304" pitchFamily="18" charset="0"/>
              </a:rPr>
              <a:t>Polidipsi</a:t>
            </a:r>
            <a:endParaRPr lang="tr-TR" sz="2400" dirty="0">
              <a:solidFill>
                <a:schemeClr val="tx1"/>
              </a:solidFill>
              <a:latin typeface="Calibri" panose="020F0502020204030204" pitchFamily="34" charset="0"/>
              <a:cs typeface="Times New Roman" panose="02020603050405020304" pitchFamily="18" charset="0"/>
            </a:endParaRPr>
          </a:p>
          <a:p>
            <a:pPr>
              <a:buFont typeface="Arial" panose="020B0604020202020204" pitchFamily="34" charset="0"/>
              <a:buChar char="•"/>
            </a:pPr>
            <a:r>
              <a:rPr lang="tr-TR" sz="2400" dirty="0" err="1">
                <a:solidFill>
                  <a:schemeClr val="tx1"/>
                </a:solidFill>
                <a:latin typeface="Calibri" panose="020F0502020204030204" pitchFamily="34" charset="0"/>
                <a:cs typeface="Times New Roman" panose="02020603050405020304" pitchFamily="18" charset="0"/>
              </a:rPr>
              <a:t>Polifaji</a:t>
            </a:r>
            <a:r>
              <a:rPr lang="tr-TR" sz="2400" dirty="0">
                <a:solidFill>
                  <a:schemeClr val="tx1"/>
                </a:solidFill>
                <a:latin typeface="Calibri" panose="020F0502020204030204" pitchFamily="34" charset="0"/>
                <a:cs typeface="Times New Roman" panose="02020603050405020304" pitchFamily="18" charset="0"/>
              </a:rPr>
              <a:t> veya iştahsızlık</a:t>
            </a:r>
          </a:p>
          <a:p>
            <a:pPr>
              <a:buFont typeface="Arial" panose="020B0604020202020204" pitchFamily="34" charset="0"/>
              <a:buChar char="•"/>
            </a:pPr>
            <a:r>
              <a:rPr lang="tr-TR" sz="2400" dirty="0">
                <a:solidFill>
                  <a:schemeClr val="tx1"/>
                </a:solidFill>
                <a:latin typeface="Calibri" panose="020F0502020204030204" pitchFamily="34" charset="0"/>
                <a:cs typeface="Times New Roman" panose="02020603050405020304" pitchFamily="18" charset="0"/>
              </a:rPr>
              <a:t>Halsizlik, çabuk yorulma</a:t>
            </a:r>
          </a:p>
          <a:p>
            <a:pPr>
              <a:buFont typeface="Arial" panose="020B0604020202020204" pitchFamily="34" charset="0"/>
              <a:buChar char="•"/>
            </a:pPr>
            <a:r>
              <a:rPr lang="tr-TR" sz="2400" dirty="0">
                <a:solidFill>
                  <a:schemeClr val="tx1"/>
                </a:solidFill>
                <a:latin typeface="Calibri" panose="020F0502020204030204" pitchFamily="34" charset="0"/>
                <a:cs typeface="Times New Roman" panose="02020603050405020304" pitchFamily="18" charset="0"/>
              </a:rPr>
              <a:t>Ağız kuruluğu</a:t>
            </a:r>
          </a:p>
        </p:txBody>
      </p:sp>
      <p:sp>
        <p:nvSpPr>
          <p:cNvPr id="4" name="İçerik Yer Tutucusu 2">
            <a:extLst>
              <a:ext uri="{FF2B5EF4-FFF2-40B4-BE49-F238E27FC236}">
                <a16:creationId xmlns:a16="http://schemas.microsoft.com/office/drawing/2014/main" id="{4D405A20-1D59-4330-ACBD-9C1A6E931575}"/>
              </a:ext>
            </a:extLst>
          </p:cNvPr>
          <p:cNvSpPr txBox="1">
            <a:spLocks/>
          </p:cNvSpPr>
          <p:nvPr/>
        </p:nvSpPr>
        <p:spPr>
          <a:xfrm>
            <a:off x="6095999" y="1540189"/>
            <a:ext cx="4413337" cy="37776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tr-TR" sz="2400" dirty="0">
                <a:solidFill>
                  <a:schemeClr val="tx1"/>
                </a:solidFill>
                <a:latin typeface="Times New Roman" panose="02020603050405020304" pitchFamily="18" charset="0"/>
                <a:cs typeface="Times New Roman" panose="02020603050405020304" pitchFamily="18" charset="0"/>
              </a:rPr>
              <a:t>    </a:t>
            </a:r>
            <a:r>
              <a:rPr lang="tr-TR" sz="2400" dirty="0">
                <a:solidFill>
                  <a:schemeClr val="tx1"/>
                </a:solidFill>
                <a:latin typeface="Calibri" panose="020F0502020204030204" pitchFamily="34" charset="0"/>
                <a:cs typeface="Calibri" panose="020F0502020204030204" pitchFamily="34" charset="0"/>
              </a:rPr>
              <a:t>Daha az görülen semptomlar: </a:t>
            </a:r>
          </a:p>
          <a:p>
            <a:pPr>
              <a:buFont typeface="Arial" panose="020B0604020202020204" pitchFamily="34" charset="0"/>
              <a:buChar char="•"/>
            </a:pPr>
            <a:r>
              <a:rPr lang="tr-TR" sz="2400" dirty="0">
                <a:solidFill>
                  <a:schemeClr val="tx1"/>
                </a:solidFill>
                <a:latin typeface="Calibri" panose="020F0502020204030204" pitchFamily="34" charset="0"/>
                <a:cs typeface="Calibri" panose="020F0502020204030204" pitchFamily="34" charset="0"/>
              </a:rPr>
              <a:t>Bulanık görme</a:t>
            </a:r>
          </a:p>
          <a:p>
            <a:pPr>
              <a:buFont typeface="Arial" panose="020B0604020202020204" pitchFamily="34" charset="0"/>
              <a:buChar char="•"/>
            </a:pPr>
            <a:r>
              <a:rPr lang="tr-TR" sz="2400" dirty="0">
                <a:solidFill>
                  <a:schemeClr val="tx1"/>
                </a:solidFill>
                <a:latin typeface="Calibri" panose="020F0502020204030204" pitchFamily="34" charset="0"/>
                <a:cs typeface="Calibri" panose="020F0502020204030204" pitchFamily="34" charset="0"/>
              </a:rPr>
              <a:t>Açıklanamayan kilo kaybı</a:t>
            </a:r>
          </a:p>
          <a:p>
            <a:pPr>
              <a:buFont typeface="Arial" panose="020B0604020202020204" pitchFamily="34" charset="0"/>
              <a:buChar char="•"/>
            </a:pPr>
            <a:r>
              <a:rPr lang="tr-TR" sz="2400" dirty="0">
                <a:solidFill>
                  <a:schemeClr val="tx1"/>
                </a:solidFill>
                <a:latin typeface="Calibri" panose="020F0502020204030204" pitchFamily="34" charset="0"/>
                <a:cs typeface="Calibri" panose="020F0502020204030204" pitchFamily="34" charset="0"/>
              </a:rPr>
              <a:t>İnatçı </a:t>
            </a:r>
            <a:r>
              <a:rPr lang="tr-TR" sz="2400" dirty="0" err="1">
                <a:solidFill>
                  <a:schemeClr val="tx1"/>
                </a:solidFill>
                <a:latin typeface="Calibri" panose="020F0502020204030204" pitchFamily="34" charset="0"/>
                <a:cs typeface="Calibri" panose="020F0502020204030204" pitchFamily="34" charset="0"/>
              </a:rPr>
              <a:t>infeksiyonlar</a:t>
            </a:r>
            <a:endParaRPr lang="tr-TR" sz="2400" dirty="0">
              <a:solidFill>
                <a:schemeClr val="tx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tr-TR" sz="2400" dirty="0">
                <a:solidFill>
                  <a:schemeClr val="tx1"/>
                </a:solidFill>
                <a:latin typeface="Calibri" panose="020F0502020204030204" pitchFamily="34" charset="0"/>
                <a:cs typeface="Calibri" panose="020F0502020204030204" pitchFamily="34" charset="0"/>
              </a:rPr>
              <a:t>Tekrarlayan mantar </a:t>
            </a:r>
            <a:r>
              <a:rPr lang="tr-TR" sz="2400" dirty="0" err="1">
                <a:solidFill>
                  <a:schemeClr val="tx1"/>
                </a:solidFill>
                <a:latin typeface="Calibri" panose="020F0502020204030204" pitchFamily="34" charset="0"/>
                <a:cs typeface="Calibri" panose="020F0502020204030204" pitchFamily="34" charset="0"/>
              </a:rPr>
              <a:t>infeksiyonları</a:t>
            </a:r>
            <a:endParaRPr lang="tr-TR" sz="2400" dirty="0">
              <a:solidFill>
                <a:schemeClr val="tx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tr-TR" sz="2400" dirty="0">
                <a:solidFill>
                  <a:schemeClr val="tx1"/>
                </a:solidFill>
                <a:latin typeface="Calibri" panose="020F0502020204030204" pitchFamily="34" charset="0"/>
                <a:cs typeface="Calibri" panose="020F0502020204030204" pitchFamily="34" charset="0"/>
              </a:rPr>
              <a:t>Kaşıntı </a:t>
            </a:r>
          </a:p>
        </p:txBody>
      </p:sp>
    </p:spTree>
    <p:extLst>
      <p:ext uri="{BB962C8B-B14F-4D97-AF65-F5344CB8AC3E}">
        <p14:creationId xmlns:p14="http://schemas.microsoft.com/office/powerpoint/2010/main" val="419543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80653F-A7CE-4646-97B8-1741568B85FE}"/>
              </a:ext>
            </a:extLst>
          </p:cNvPr>
          <p:cNvSpPr>
            <a:spLocks noGrp="1"/>
          </p:cNvSpPr>
          <p:nvPr>
            <p:ph type="title"/>
          </p:nvPr>
        </p:nvSpPr>
        <p:spPr>
          <a:xfrm>
            <a:off x="1305541" y="401773"/>
            <a:ext cx="8911687" cy="1280890"/>
          </a:xfrm>
        </p:spPr>
        <p:txBody>
          <a:bodyPr>
            <a:normAutofit/>
          </a:bodyPr>
          <a:lstStyle/>
          <a:p>
            <a:pPr>
              <a:defRPr/>
            </a:pPr>
            <a:r>
              <a:rPr lang="tr-TR" sz="4000" dirty="0">
                <a:solidFill>
                  <a:schemeClr val="tx1"/>
                </a:solidFill>
                <a:latin typeface="Calibri" panose="020F0502020204030204" pitchFamily="34" charset="0"/>
                <a:cs typeface="Times New Roman" panose="02020603050405020304" pitchFamily="18" charset="0"/>
              </a:rPr>
              <a:t>DM TARAMASI YAPILACAK BİREYLER</a:t>
            </a:r>
          </a:p>
        </p:txBody>
      </p:sp>
      <p:sp>
        <p:nvSpPr>
          <p:cNvPr id="16387" name="İçerik Yer Tutucusu 2">
            <a:extLst>
              <a:ext uri="{FF2B5EF4-FFF2-40B4-BE49-F238E27FC236}">
                <a16:creationId xmlns:a16="http://schemas.microsoft.com/office/drawing/2014/main" id="{CE23928D-8E24-46B6-965B-25CBE4EF05D7}"/>
              </a:ext>
            </a:extLst>
          </p:cNvPr>
          <p:cNvSpPr>
            <a:spLocks noGrp="1"/>
          </p:cNvSpPr>
          <p:nvPr>
            <p:ph idx="1"/>
          </p:nvPr>
        </p:nvSpPr>
        <p:spPr>
          <a:xfrm>
            <a:off x="1390605" y="1993382"/>
            <a:ext cx="8915400" cy="3777622"/>
          </a:xfrm>
        </p:spPr>
        <p:txBody>
          <a:bodyPr>
            <a:normAutofit/>
          </a:bodyPr>
          <a:lstStyle/>
          <a:p>
            <a:pPr>
              <a:buFont typeface="Wingdings" panose="05000000000000000000" pitchFamily="2" charset="2"/>
              <a:buChar char="Ø"/>
            </a:pPr>
            <a:r>
              <a:rPr lang="tr-TR" altLang="tr-TR" sz="2400" dirty="0">
                <a:solidFill>
                  <a:schemeClr val="tx1"/>
                </a:solidFill>
                <a:latin typeface="Calibri" panose="020F0502020204030204" pitchFamily="34" charset="0"/>
                <a:cs typeface="Times New Roman" panose="02020603050405020304" pitchFamily="18" charset="0"/>
              </a:rPr>
              <a:t>Ülkemizde 40 yaş üzeri toplumun %10’dan fazlasında diyabet bulunduğu için;</a:t>
            </a:r>
          </a:p>
          <a:p>
            <a:pPr lvl="1"/>
            <a:r>
              <a:rPr lang="tr-TR" altLang="tr-TR" sz="2200" dirty="0">
                <a:solidFill>
                  <a:schemeClr val="tx1"/>
                </a:solidFill>
                <a:latin typeface="Calibri" panose="020F0502020204030204" pitchFamily="34" charset="0"/>
                <a:cs typeface="Times New Roman" panose="02020603050405020304" pitchFamily="18" charset="0"/>
              </a:rPr>
              <a:t>Kilosu ne olursa olsun, </a:t>
            </a:r>
          </a:p>
          <a:p>
            <a:pPr lvl="1"/>
            <a:r>
              <a:rPr lang="tr-TR" altLang="tr-TR" sz="2200" b="1" dirty="0">
                <a:solidFill>
                  <a:schemeClr val="tx1"/>
                </a:solidFill>
                <a:latin typeface="Calibri" panose="020F0502020204030204" pitchFamily="34" charset="0"/>
                <a:cs typeface="Times New Roman" panose="02020603050405020304" pitchFamily="18" charset="0"/>
              </a:rPr>
              <a:t>40 yaşından itibaren 3 yılda bir</a:t>
            </a:r>
            <a:r>
              <a:rPr lang="tr-TR" altLang="tr-TR" sz="2200" dirty="0">
                <a:solidFill>
                  <a:schemeClr val="tx1"/>
                </a:solidFill>
                <a:latin typeface="Calibri" panose="020F0502020204030204" pitchFamily="34" charset="0"/>
                <a:cs typeface="Times New Roman" panose="02020603050405020304" pitchFamily="18" charset="0"/>
              </a:rPr>
              <a:t>, </a:t>
            </a:r>
          </a:p>
          <a:p>
            <a:pPr lvl="2"/>
            <a:r>
              <a:rPr lang="tr-TR" altLang="tr-TR" sz="1800" dirty="0">
                <a:solidFill>
                  <a:schemeClr val="tx1"/>
                </a:solidFill>
                <a:latin typeface="Calibri" panose="020F0502020204030204" pitchFamily="34" charset="0"/>
                <a:cs typeface="Times New Roman" panose="02020603050405020304" pitchFamily="18" charset="0"/>
              </a:rPr>
              <a:t>Tercihen APG ile</a:t>
            </a:r>
            <a:endParaRPr lang="tr-TR" altLang="tr-TR" sz="2400" dirty="0">
              <a:solidFill>
                <a:schemeClr val="tx1"/>
              </a:solidFill>
              <a:latin typeface="Calibri" panose="020F0502020204030204" pitchFamily="34" charset="0"/>
              <a:cs typeface="Times New Roman" panose="02020603050405020304" pitchFamily="18" charset="0"/>
            </a:endParaRPr>
          </a:p>
          <a:p>
            <a:pPr>
              <a:buFont typeface="Wingdings" panose="05000000000000000000" pitchFamily="2" charset="2"/>
              <a:buChar char="Ø"/>
            </a:pPr>
            <a:r>
              <a:rPr lang="tr-TR" altLang="tr-TR" sz="2400" dirty="0">
                <a:solidFill>
                  <a:schemeClr val="tx1"/>
                </a:solidFill>
                <a:latin typeface="Calibri" panose="020F0502020204030204" pitchFamily="34" charset="0"/>
                <a:cs typeface="Times New Roman" panose="02020603050405020304" pitchFamily="18" charset="0"/>
              </a:rPr>
              <a:t>BKİ ≥25 kg/m2 olan </a:t>
            </a:r>
            <a:r>
              <a:rPr lang="tr-TR" altLang="tr-TR" sz="2400" dirty="0" err="1">
                <a:solidFill>
                  <a:schemeClr val="tx1"/>
                </a:solidFill>
                <a:latin typeface="Calibri" panose="020F0502020204030204" pitchFamily="34" charset="0"/>
                <a:cs typeface="Times New Roman" panose="02020603050405020304" pitchFamily="18" charset="0"/>
              </a:rPr>
              <a:t>asemptomatik</a:t>
            </a:r>
            <a:r>
              <a:rPr lang="tr-TR" altLang="tr-TR" sz="2400" dirty="0">
                <a:solidFill>
                  <a:schemeClr val="tx1"/>
                </a:solidFill>
                <a:latin typeface="Calibri" panose="020F0502020204030204" pitchFamily="34" charset="0"/>
                <a:cs typeface="Times New Roman" panose="02020603050405020304" pitchFamily="18" charset="0"/>
              </a:rPr>
              <a:t> kişilerin, </a:t>
            </a:r>
            <a:r>
              <a:rPr lang="tr-TR" altLang="tr-TR" sz="2400" b="1" dirty="0">
                <a:solidFill>
                  <a:schemeClr val="tx1"/>
                </a:solidFill>
                <a:latin typeface="Calibri" panose="020F0502020204030204" pitchFamily="34" charset="0"/>
                <a:cs typeface="Times New Roman" panose="02020603050405020304" pitchFamily="18" charset="0"/>
              </a:rPr>
              <a:t>risk grupları</a:t>
            </a:r>
            <a:r>
              <a:rPr lang="tr-TR" altLang="tr-TR" sz="2400" dirty="0">
                <a:solidFill>
                  <a:schemeClr val="tx1"/>
                </a:solidFill>
                <a:latin typeface="Calibri" panose="020F0502020204030204" pitchFamily="34" charset="0"/>
                <a:cs typeface="Times New Roman" panose="02020603050405020304" pitchFamily="18" charset="0"/>
              </a:rPr>
              <a:t>ndan birine mensup olmaları halinde, </a:t>
            </a:r>
            <a:endParaRPr lang="tr-TR" altLang="tr-TR" sz="2400" dirty="0">
              <a:latin typeface="Calibri" panose="020F0502020204030204" pitchFamily="34" charset="0"/>
              <a:cs typeface="Times New Roman" panose="02020603050405020304" pitchFamily="18" charset="0"/>
            </a:endParaRPr>
          </a:p>
          <a:p>
            <a:pPr lvl="1"/>
            <a:r>
              <a:rPr lang="tr-TR" altLang="tr-TR" sz="2000" dirty="0">
                <a:solidFill>
                  <a:schemeClr val="tx1"/>
                </a:solidFill>
                <a:latin typeface="Calibri" panose="020F0502020204030204" pitchFamily="34" charset="0"/>
                <a:cs typeface="Times New Roman" panose="02020603050405020304" pitchFamily="18" charset="0"/>
              </a:rPr>
              <a:t>daha genç yaşlardan itibaren </a:t>
            </a:r>
            <a:endParaRPr lang="tr-TR" altLang="tr-TR" sz="2000" dirty="0">
              <a:latin typeface="Calibri" panose="020F0502020204030204" pitchFamily="34" charset="0"/>
              <a:cs typeface="Times New Roman" panose="02020603050405020304" pitchFamily="18" charset="0"/>
            </a:endParaRPr>
          </a:p>
          <a:p>
            <a:pPr lvl="1"/>
            <a:r>
              <a:rPr lang="tr-TR" altLang="tr-TR" sz="2000" dirty="0">
                <a:solidFill>
                  <a:schemeClr val="tx1"/>
                </a:solidFill>
                <a:latin typeface="Calibri" panose="020F0502020204030204" pitchFamily="34" charset="0"/>
                <a:cs typeface="Times New Roman" panose="02020603050405020304" pitchFamily="18" charset="0"/>
              </a:rPr>
              <a:t>daha sık</a:t>
            </a:r>
          </a:p>
          <a:p>
            <a:endParaRPr lang="tr-TR" altLang="tr-TR" dirty="0"/>
          </a:p>
        </p:txBody>
      </p:sp>
    </p:spTree>
    <p:extLst>
      <p:ext uri="{BB962C8B-B14F-4D97-AF65-F5344CB8AC3E}">
        <p14:creationId xmlns:p14="http://schemas.microsoft.com/office/powerpoint/2010/main" val="1812071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0A20AC-AF9C-4EA3-935F-C9E065847255}"/>
              </a:ext>
            </a:extLst>
          </p:cNvPr>
          <p:cNvSpPr>
            <a:spLocks noGrp="1"/>
          </p:cNvSpPr>
          <p:nvPr>
            <p:ph type="title"/>
          </p:nvPr>
        </p:nvSpPr>
        <p:spPr>
          <a:xfrm>
            <a:off x="1312351" y="364195"/>
            <a:ext cx="8911687" cy="1280890"/>
          </a:xfrm>
        </p:spPr>
        <p:txBody>
          <a:bodyPr>
            <a:normAutofit/>
          </a:bodyPr>
          <a:lstStyle/>
          <a:p>
            <a:pPr>
              <a:defRPr/>
            </a:pPr>
            <a:r>
              <a:rPr lang="tr-TR" sz="4000" dirty="0">
                <a:solidFill>
                  <a:schemeClr val="tx1"/>
                </a:solidFill>
                <a:latin typeface="Calibri" panose="020F0502020204030204" pitchFamily="34" charset="0"/>
                <a:cs typeface="Times New Roman" panose="02020603050405020304" pitchFamily="18" charset="0"/>
              </a:rPr>
              <a:t>DM TARAMASI YAPILACAK BİREYLER</a:t>
            </a:r>
            <a:endParaRPr lang="tr-TR" sz="4000" dirty="0">
              <a:latin typeface="Calibri" panose="020F0502020204030204" pitchFamily="34" charset="0"/>
            </a:endParaRPr>
          </a:p>
        </p:txBody>
      </p:sp>
      <p:sp>
        <p:nvSpPr>
          <p:cNvPr id="17411" name="İçerik Yer Tutucusu 2">
            <a:extLst>
              <a:ext uri="{FF2B5EF4-FFF2-40B4-BE49-F238E27FC236}">
                <a16:creationId xmlns:a16="http://schemas.microsoft.com/office/drawing/2014/main" id="{D1574D46-DD54-47CB-AFF3-E29E57E4B216}"/>
              </a:ext>
            </a:extLst>
          </p:cNvPr>
          <p:cNvSpPr>
            <a:spLocks noGrp="1"/>
          </p:cNvSpPr>
          <p:nvPr>
            <p:ph idx="1"/>
          </p:nvPr>
        </p:nvSpPr>
        <p:spPr>
          <a:xfrm>
            <a:off x="1308638" y="2035703"/>
            <a:ext cx="8915400" cy="3777622"/>
          </a:xfrm>
        </p:spPr>
        <p:txBody>
          <a:bodyPr>
            <a:normAutofit/>
          </a:bodyPr>
          <a:lstStyle/>
          <a:p>
            <a:r>
              <a:rPr lang="tr-TR" altLang="tr-TR" sz="2400" dirty="0">
                <a:solidFill>
                  <a:schemeClr val="tx1"/>
                </a:solidFill>
                <a:latin typeface="Calibri" panose="020F0502020204030204" pitchFamily="34" charset="0"/>
                <a:cs typeface="Times New Roman" panose="02020603050405020304" pitchFamily="18" charset="0"/>
              </a:rPr>
              <a:t>Risk Grupları;</a:t>
            </a:r>
          </a:p>
          <a:p>
            <a:endParaRPr lang="tr-TR" altLang="tr-TR" sz="2400" dirty="0">
              <a:solidFill>
                <a:schemeClr val="tx1"/>
              </a:solidFill>
              <a:latin typeface="Calibri" panose="020F0502020204030204" pitchFamily="34" charset="0"/>
              <a:cs typeface="Times New Roman" panose="02020603050405020304" pitchFamily="18" charset="0"/>
            </a:endParaRPr>
          </a:p>
          <a:p>
            <a:pPr lvl="1"/>
            <a:r>
              <a:rPr lang="tr-TR" altLang="tr-TR" sz="2400" dirty="0">
                <a:solidFill>
                  <a:schemeClr val="tx1"/>
                </a:solidFill>
                <a:latin typeface="Calibri" panose="020F0502020204030204" pitchFamily="34" charset="0"/>
                <a:cs typeface="Times New Roman" panose="02020603050405020304" pitchFamily="18" charset="0"/>
              </a:rPr>
              <a:t>Birinci ve ikinci derece yakınlarında diyabet bulunan kişiler</a:t>
            </a:r>
          </a:p>
          <a:p>
            <a:pPr lvl="1"/>
            <a:r>
              <a:rPr lang="tr-TR" altLang="tr-TR" sz="2400" dirty="0">
                <a:solidFill>
                  <a:schemeClr val="tx1"/>
                </a:solidFill>
                <a:latin typeface="Calibri" panose="020F0502020204030204" pitchFamily="34" charset="0"/>
                <a:cs typeface="Times New Roman" panose="02020603050405020304" pitchFamily="18" charset="0"/>
              </a:rPr>
              <a:t>Diyabet </a:t>
            </a:r>
            <a:r>
              <a:rPr lang="tr-TR" altLang="tr-TR" sz="2400" dirty="0" err="1">
                <a:solidFill>
                  <a:schemeClr val="tx1"/>
                </a:solidFill>
                <a:latin typeface="Calibri" panose="020F0502020204030204" pitchFamily="34" charset="0"/>
                <a:cs typeface="Times New Roman" panose="02020603050405020304" pitchFamily="18" charset="0"/>
              </a:rPr>
              <a:t>prevalansı</a:t>
            </a:r>
            <a:r>
              <a:rPr lang="tr-TR" altLang="tr-TR" sz="2400" dirty="0">
                <a:solidFill>
                  <a:schemeClr val="tx1"/>
                </a:solidFill>
                <a:latin typeface="Calibri" panose="020F0502020204030204" pitchFamily="34" charset="0"/>
                <a:cs typeface="Times New Roman" panose="02020603050405020304" pitchFamily="18" charset="0"/>
              </a:rPr>
              <a:t> yüksek etnik gruplara mensup kişiler</a:t>
            </a:r>
          </a:p>
          <a:p>
            <a:pPr lvl="1"/>
            <a:r>
              <a:rPr lang="tr-TR" altLang="tr-TR" sz="2400" dirty="0">
                <a:solidFill>
                  <a:schemeClr val="tx1"/>
                </a:solidFill>
                <a:latin typeface="Calibri" panose="020F0502020204030204" pitchFamily="34" charset="0"/>
                <a:cs typeface="Times New Roman" panose="02020603050405020304" pitchFamily="18" charset="0"/>
              </a:rPr>
              <a:t>İri bebek doğuran veya daha önce GDM tanısı almış kadınlar</a:t>
            </a:r>
          </a:p>
          <a:p>
            <a:pPr lvl="1"/>
            <a:r>
              <a:rPr lang="tr-TR" altLang="tr-TR" sz="2400" dirty="0" err="1">
                <a:solidFill>
                  <a:schemeClr val="tx1"/>
                </a:solidFill>
                <a:latin typeface="Calibri" panose="020F0502020204030204" pitchFamily="34" charset="0"/>
                <a:cs typeface="Times New Roman" panose="02020603050405020304" pitchFamily="18" charset="0"/>
              </a:rPr>
              <a:t>Hipertansif</a:t>
            </a:r>
            <a:r>
              <a:rPr lang="tr-TR" altLang="tr-TR" sz="2400" dirty="0">
                <a:solidFill>
                  <a:schemeClr val="tx1"/>
                </a:solidFill>
                <a:latin typeface="Calibri" panose="020F0502020204030204" pitchFamily="34" charset="0"/>
                <a:cs typeface="Times New Roman" panose="02020603050405020304" pitchFamily="18" charset="0"/>
              </a:rPr>
              <a:t> bireyler (kan basıncı: KB ≥140/90 </a:t>
            </a:r>
            <a:r>
              <a:rPr lang="tr-TR" altLang="tr-TR" sz="2400" dirty="0" err="1">
                <a:solidFill>
                  <a:schemeClr val="tx1"/>
                </a:solidFill>
                <a:latin typeface="Calibri" panose="020F0502020204030204" pitchFamily="34" charset="0"/>
                <a:cs typeface="Times New Roman" panose="02020603050405020304" pitchFamily="18" charset="0"/>
              </a:rPr>
              <a:t>mmHg</a:t>
            </a:r>
            <a:r>
              <a:rPr lang="tr-TR" altLang="tr-TR" sz="2400" dirty="0">
                <a:solidFill>
                  <a:schemeClr val="tx1"/>
                </a:solidFill>
                <a:latin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25418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123C10-5F46-4D79-90A7-637D9839C5F3}"/>
              </a:ext>
            </a:extLst>
          </p:cNvPr>
          <p:cNvSpPr>
            <a:spLocks noGrp="1"/>
          </p:cNvSpPr>
          <p:nvPr>
            <p:ph type="title"/>
          </p:nvPr>
        </p:nvSpPr>
        <p:spPr>
          <a:xfrm>
            <a:off x="1392559" y="475257"/>
            <a:ext cx="8911687" cy="1280890"/>
          </a:xfrm>
        </p:spPr>
        <p:txBody>
          <a:bodyPr>
            <a:normAutofit/>
          </a:bodyPr>
          <a:lstStyle/>
          <a:p>
            <a:pPr>
              <a:defRPr/>
            </a:pPr>
            <a:r>
              <a:rPr lang="tr-TR" sz="4000" dirty="0">
                <a:solidFill>
                  <a:schemeClr val="tx1"/>
                </a:solidFill>
                <a:latin typeface="Calibri" panose="020F0502020204030204" pitchFamily="34" charset="0"/>
                <a:cs typeface="Times New Roman" panose="02020603050405020304" pitchFamily="18" charset="0"/>
              </a:rPr>
              <a:t>DM TARAMASI YAPILACAK BİREYLER</a:t>
            </a:r>
            <a:endParaRPr lang="tr-TR" sz="4000" dirty="0">
              <a:latin typeface="Calibri" panose="020F0502020204030204" pitchFamily="34" charset="0"/>
            </a:endParaRPr>
          </a:p>
        </p:txBody>
      </p:sp>
      <p:sp>
        <p:nvSpPr>
          <p:cNvPr id="3" name="İçerik Yer Tutucusu 2">
            <a:extLst>
              <a:ext uri="{FF2B5EF4-FFF2-40B4-BE49-F238E27FC236}">
                <a16:creationId xmlns:a16="http://schemas.microsoft.com/office/drawing/2014/main" id="{072D0B96-A714-4AB0-9705-652CF91C8251}"/>
              </a:ext>
            </a:extLst>
          </p:cNvPr>
          <p:cNvSpPr>
            <a:spLocks noGrp="1"/>
          </p:cNvSpPr>
          <p:nvPr>
            <p:ph idx="1"/>
          </p:nvPr>
        </p:nvSpPr>
        <p:spPr>
          <a:xfrm>
            <a:off x="1488259" y="1756147"/>
            <a:ext cx="8915400" cy="4442565"/>
          </a:xfrm>
        </p:spPr>
        <p:txBody>
          <a:bodyPr rtlCol="0">
            <a:noAutofit/>
          </a:bodyPr>
          <a:lstStyle/>
          <a:p>
            <a:pPr>
              <a:defRPr/>
            </a:pPr>
            <a:r>
              <a:rPr lang="tr-TR" sz="2400" dirty="0">
                <a:solidFill>
                  <a:schemeClr val="tx1"/>
                </a:solidFill>
                <a:latin typeface="Calibri" panose="020F0502020204030204" pitchFamily="34" charset="0"/>
                <a:cs typeface="Times New Roman" panose="02020603050405020304" pitchFamily="18" charset="0"/>
              </a:rPr>
              <a:t>Risk Grupları;</a:t>
            </a:r>
          </a:p>
          <a:p>
            <a:pPr marL="640080" lvl="1">
              <a:defRPr/>
            </a:pPr>
            <a:endParaRPr lang="tr-TR" sz="2400" dirty="0">
              <a:solidFill>
                <a:schemeClr val="tx1"/>
              </a:solidFill>
              <a:latin typeface="Calibri" panose="020F0502020204030204" pitchFamily="34" charset="0"/>
              <a:cs typeface="Times New Roman" panose="02020603050405020304" pitchFamily="18" charset="0"/>
            </a:endParaRPr>
          </a:p>
          <a:p>
            <a:pPr marL="640080" lvl="1">
              <a:defRPr/>
            </a:pPr>
            <a:r>
              <a:rPr lang="tr-TR" sz="2400" dirty="0">
                <a:solidFill>
                  <a:schemeClr val="tx1"/>
                </a:solidFill>
                <a:latin typeface="Calibri" panose="020F0502020204030204" pitchFamily="34" charset="0"/>
                <a:cs typeface="Times New Roman" panose="02020603050405020304" pitchFamily="18" charset="0"/>
              </a:rPr>
              <a:t>İnsülin direnci ile ilgili klinik hastalığı veya bulguları (</a:t>
            </a:r>
            <a:r>
              <a:rPr lang="tr-TR" sz="2400" dirty="0" err="1">
                <a:solidFill>
                  <a:schemeClr val="tx1"/>
                </a:solidFill>
                <a:latin typeface="Calibri" panose="020F0502020204030204" pitchFamily="34" charset="0"/>
                <a:cs typeface="Times New Roman" panose="02020603050405020304" pitchFamily="18" charset="0"/>
              </a:rPr>
              <a:t>akantozis</a:t>
            </a:r>
            <a:r>
              <a:rPr lang="tr-TR" sz="2400" dirty="0">
                <a:solidFill>
                  <a:schemeClr val="tx1"/>
                </a:solidFill>
                <a:latin typeface="Calibri" panose="020F0502020204030204" pitchFamily="34" charset="0"/>
                <a:cs typeface="Times New Roman" panose="02020603050405020304" pitchFamily="18" charset="0"/>
              </a:rPr>
              <a:t> </a:t>
            </a:r>
            <a:r>
              <a:rPr lang="tr-TR" sz="2400" dirty="0" err="1">
                <a:solidFill>
                  <a:schemeClr val="tx1"/>
                </a:solidFill>
                <a:latin typeface="Calibri" panose="020F0502020204030204" pitchFamily="34" charset="0"/>
                <a:cs typeface="Times New Roman" panose="02020603050405020304" pitchFamily="18" charset="0"/>
              </a:rPr>
              <a:t>nigrikans</a:t>
            </a:r>
            <a:r>
              <a:rPr lang="tr-TR" sz="2400" dirty="0">
                <a:solidFill>
                  <a:schemeClr val="tx1"/>
                </a:solidFill>
                <a:latin typeface="Calibri" panose="020F0502020204030204" pitchFamily="34" charset="0"/>
                <a:cs typeface="Times New Roman" panose="02020603050405020304" pitchFamily="18" charset="0"/>
              </a:rPr>
              <a:t>) bulunan kişiler</a:t>
            </a:r>
          </a:p>
          <a:p>
            <a:pPr marL="640080" lvl="1">
              <a:defRPr/>
            </a:pPr>
            <a:r>
              <a:rPr lang="tr-TR" sz="2400" dirty="0">
                <a:solidFill>
                  <a:schemeClr val="tx1"/>
                </a:solidFill>
                <a:latin typeface="Calibri" panose="020F0502020204030204" pitchFamily="34" charset="0"/>
                <a:cs typeface="Times New Roman" panose="02020603050405020304" pitchFamily="18" charset="0"/>
              </a:rPr>
              <a:t>Koroner, </a:t>
            </a:r>
            <a:r>
              <a:rPr lang="tr-TR" sz="2400" dirty="0" err="1">
                <a:solidFill>
                  <a:schemeClr val="tx1"/>
                </a:solidFill>
                <a:latin typeface="Calibri" panose="020F0502020204030204" pitchFamily="34" charset="0"/>
                <a:cs typeface="Times New Roman" panose="02020603050405020304" pitchFamily="18" charset="0"/>
              </a:rPr>
              <a:t>periferik</a:t>
            </a:r>
            <a:r>
              <a:rPr lang="tr-TR" sz="2400" dirty="0">
                <a:solidFill>
                  <a:schemeClr val="tx1"/>
                </a:solidFill>
                <a:latin typeface="Calibri" panose="020F0502020204030204" pitchFamily="34" charset="0"/>
                <a:cs typeface="Times New Roman" panose="02020603050405020304" pitchFamily="18" charset="0"/>
              </a:rPr>
              <a:t> veya </a:t>
            </a:r>
            <a:r>
              <a:rPr lang="tr-TR" sz="2400" dirty="0" err="1">
                <a:solidFill>
                  <a:schemeClr val="tx1"/>
                </a:solidFill>
                <a:latin typeface="Calibri" panose="020F0502020204030204" pitchFamily="34" charset="0"/>
                <a:cs typeface="Times New Roman" panose="02020603050405020304" pitchFamily="18" charset="0"/>
              </a:rPr>
              <a:t>serebral</a:t>
            </a:r>
            <a:r>
              <a:rPr lang="tr-TR" sz="2400" dirty="0">
                <a:solidFill>
                  <a:schemeClr val="tx1"/>
                </a:solidFill>
                <a:latin typeface="Calibri" panose="020F0502020204030204" pitchFamily="34" charset="0"/>
                <a:cs typeface="Times New Roman" panose="02020603050405020304" pitchFamily="18" charset="0"/>
              </a:rPr>
              <a:t> </a:t>
            </a:r>
            <a:r>
              <a:rPr lang="tr-TR" sz="2400" dirty="0" err="1">
                <a:solidFill>
                  <a:schemeClr val="tx1"/>
                </a:solidFill>
                <a:latin typeface="Calibri" panose="020F0502020204030204" pitchFamily="34" charset="0"/>
                <a:cs typeface="Times New Roman" panose="02020603050405020304" pitchFamily="18" charset="0"/>
              </a:rPr>
              <a:t>vasküler</a:t>
            </a:r>
            <a:r>
              <a:rPr lang="tr-TR" sz="2400" dirty="0">
                <a:solidFill>
                  <a:schemeClr val="tx1"/>
                </a:solidFill>
                <a:latin typeface="Calibri" panose="020F0502020204030204" pitchFamily="34" charset="0"/>
                <a:cs typeface="Times New Roman" panose="02020603050405020304" pitchFamily="18" charset="0"/>
              </a:rPr>
              <a:t> hastalığı bulunanlar</a:t>
            </a:r>
          </a:p>
          <a:p>
            <a:pPr marL="640080" lvl="1">
              <a:defRPr/>
            </a:pPr>
            <a:r>
              <a:rPr lang="tr-TR" sz="2400" dirty="0" err="1">
                <a:solidFill>
                  <a:schemeClr val="tx1"/>
                </a:solidFill>
                <a:latin typeface="Calibri" panose="020F0502020204030204" pitchFamily="34" charset="0"/>
                <a:cs typeface="Times New Roman" panose="02020603050405020304" pitchFamily="18" charset="0"/>
              </a:rPr>
              <a:t>Dislipidemikler</a:t>
            </a:r>
            <a:r>
              <a:rPr lang="tr-TR" sz="2400" dirty="0">
                <a:solidFill>
                  <a:schemeClr val="tx1"/>
                </a:solidFill>
                <a:latin typeface="Calibri" panose="020F0502020204030204" pitchFamily="34" charset="0"/>
                <a:cs typeface="Times New Roman" panose="02020603050405020304" pitchFamily="18" charset="0"/>
              </a:rPr>
              <a:t> (HDL-kolesterol ≤35 mg/dl veya </a:t>
            </a:r>
            <a:r>
              <a:rPr lang="tr-TR" sz="2400" dirty="0" err="1">
                <a:solidFill>
                  <a:schemeClr val="tx1"/>
                </a:solidFill>
                <a:latin typeface="Calibri" panose="020F0502020204030204" pitchFamily="34" charset="0"/>
                <a:cs typeface="Times New Roman" panose="02020603050405020304" pitchFamily="18" charset="0"/>
              </a:rPr>
              <a:t>trigliserid</a:t>
            </a:r>
            <a:r>
              <a:rPr lang="tr-TR" sz="2400" dirty="0">
                <a:solidFill>
                  <a:schemeClr val="tx1"/>
                </a:solidFill>
                <a:latin typeface="Calibri" panose="020F0502020204030204" pitchFamily="34" charset="0"/>
                <a:cs typeface="Times New Roman" panose="02020603050405020304" pitchFamily="18" charset="0"/>
              </a:rPr>
              <a:t> ≥250 mg/dl)</a:t>
            </a:r>
          </a:p>
          <a:p>
            <a:pPr marL="640080" lvl="1">
              <a:defRPr/>
            </a:pPr>
            <a:r>
              <a:rPr lang="tr-TR" sz="2400" dirty="0">
                <a:solidFill>
                  <a:schemeClr val="tx1"/>
                </a:solidFill>
                <a:latin typeface="Calibri" panose="020F0502020204030204" pitchFamily="34" charset="0"/>
                <a:cs typeface="Times New Roman" panose="02020603050405020304" pitchFamily="18" charset="0"/>
              </a:rPr>
              <a:t>Daha önce BAG veya BGT saptanan bireyler</a:t>
            </a:r>
          </a:p>
          <a:p>
            <a:pPr marL="640080" lvl="1">
              <a:defRPr/>
            </a:pPr>
            <a:r>
              <a:rPr lang="tr-TR" sz="2400" dirty="0" err="1">
                <a:solidFill>
                  <a:schemeClr val="tx1"/>
                </a:solidFill>
                <a:latin typeface="Calibri" panose="020F0502020204030204" pitchFamily="34" charset="0"/>
                <a:cs typeface="Times New Roman" panose="02020603050405020304" pitchFamily="18" charset="0"/>
              </a:rPr>
              <a:t>Polikistik</a:t>
            </a:r>
            <a:r>
              <a:rPr lang="tr-TR" sz="2400" dirty="0">
                <a:solidFill>
                  <a:schemeClr val="tx1"/>
                </a:solidFill>
                <a:latin typeface="Calibri" panose="020F0502020204030204" pitchFamily="34" charset="0"/>
                <a:cs typeface="Times New Roman" panose="02020603050405020304" pitchFamily="18" charset="0"/>
              </a:rPr>
              <a:t> </a:t>
            </a:r>
            <a:r>
              <a:rPr lang="tr-TR" sz="2400" dirty="0" err="1">
                <a:solidFill>
                  <a:schemeClr val="tx1"/>
                </a:solidFill>
                <a:latin typeface="Calibri" panose="020F0502020204030204" pitchFamily="34" charset="0"/>
                <a:cs typeface="Times New Roman" panose="02020603050405020304" pitchFamily="18" charset="0"/>
              </a:rPr>
              <a:t>over</a:t>
            </a:r>
            <a:r>
              <a:rPr lang="tr-TR" sz="2400" dirty="0">
                <a:solidFill>
                  <a:schemeClr val="tx1"/>
                </a:solidFill>
                <a:latin typeface="Calibri" panose="020F0502020204030204" pitchFamily="34" charset="0"/>
                <a:cs typeface="Times New Roman" panose="02020603050405020304" pitchFamily="18" charset="0"/>
              </a:rPr>
              <a:t> sendromu (PKOS) olan kadınlar</a:t>
            </a:r>
          </a:p>
          <a:p>
            <a:pPr marL="457200" lvl="1" indent="0">
              <a:buNone/>
              <a:defRPr/>
            </a:pPr>
            <a:endParaRPr lang="tr-TR" sz="2400" dirty="0"/>
          </a:p>
        </p:txBody>
      </p:sp>
    </p:spTree>
    <p:extLst>
      <p:ext uri="{BB962C8B-B14F-4D97-AF65-F5344CB8AC3E}">
        <p14:creationId xmlns:p14="http://schemas.microsoft.com/office/powerpoint/2010/main" val="878016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65F9DB-D664-467C-A967-C0F9F07BADDE}"/>
              </a:ext>
            </a:extLst>
          </p:cNvPr>
          <p:cNvSpPr>
            <a:spLocks noGrp="1"/>
          </p:cNvSpPr>
          <p:nvPr>
            <p:ph type="title"/>
          </p:nvPr>
        </p:nvSpPr>
        <p:spPr>
          <a:xfrm>
            <a:off x="1841363" y="393778"/>
            <a:ext cx="8911687" cy="1280890"/>
          </a:xfrm>
        </p:spPr>
        <p:txBody>
          <a:bodyPr>
            <a:normAutofit/>
          </a:bodyPr>
          <a:lstStyle/>
          <a:p>
            <a:pPr>
              <a:defRPr/>
            </a:pPr>
            <a:r>
              <a:rPr lang="tr-TR" sz="4000" dirty="0">
                <a:solidFill>
                  <a:schemeClr val="tx1"/>
                </a:solidFill>
                <a:latin typeface="Calibri" panose="020F0502020204030204" pitchFamily="34" charset="0"/>
                <a:cs typeface="Times New Roman" panose="02020603050405020304" pitchFamily="18" charset="0"/>
              </a:rPr>
              <a:t>DM TARAMASI YAPILACAK BİREYLER</a:t>
            </a:r>
            <a:endParaRPr lang="tr-TR" sz="4000" dirty="0">
              <a:solidFill>
                <a:schemeClr val="tx1"/>
              </a:solidFill>
              <a:latin typeface="Calibri" panose="020F0502020204030204" pitchFamily="34" charset="0"/>
            </a:endParaRPr>
          </a:p>
        </p:txBody>
      </p:sp>
      <p:sp>
        <p:nvSpPr>
          <p:cNvPr id="19459" name="İçerik Yer Tutucusu 2">
            <a:extLst>
              <a:ext uri="{FF2B5EF4-FFF2-40B4-BE49-F238E27FC236}">
                <a16:creationId xmlns:a16="http://schemas.microsoft.com/office/drawing/2014/main" id="{A74456B4-A2F9-4F2E-A058-89EBE7AC0A79}"/>
              </a:ext>
            </a:extLst>
          </p:cNvPr>
          <p:cNvSpPr>
            <a:spLocks noGrp="1"/>
          </p:cNvSpPr>
          <p:nvPr>
            <p:ph idx="1"/>
          </p:nvPr>
        </p:nvSpPr>
        <p:spPr>
          <a:xfrm>
            <a:off x="1717076" y="2099482"/>
            <a:ext cx="8915400" cy="3777622"/>
          </a:xfrm>
        </p:spPr>
        <p:txBody>
          <a:bodyPr>
            <a:normAutofit/>
          </a:bodyPr>
          <a:lstStyle/>
          <a:p>
            <a:r>
              <a:rPr lang="tr-TR" altLang="tr-TR" sz="2400" dirty="0">
                <a:solidFill>
                  <a:schemeClr val="tx1"/>
                </a:solidFill>
                <a:latin typeface="Calibri" panose="020F0502020204030204" pitchFamily="34" charset="0"/>
                <a:cs typeface="Times New Roman" panose="02020603050405020304" pitchFamily="18" charset="0"/>
              </a:rPr>
              <a:t>Risk Grupları;</a:t>
            </a:r>
          </a:p>
          <a:p>
            <a:pPr lvl="1"/>
            <a:endParaRPr lang="tr-TR" altLang="tr-TR" sz="2400" dirty="0">
              <a:solidFill>
                <a:schemeClr val="tx1"/>
              </a:solidFill>
              <a:latin typeface="Calibri" panose="020F0502020204030204" pitchFamily="34" charset="0"/>
              <a:cs typeface="Times New Roman" panose="02020603050405020304" pitchFamily="18" charset="0"/>
            </a:endParaRPr>
          </a:p>
          <a:p>
            <a:pPr lvl="1"/>
            <a:r>
              <a:rPr lang="tr-TR" altLang="tr-TR" sz="2400" dirty="0">
                <a:solidFill>
                  <a:schemeClr val="tx1"/>
                </a:solidFill>
                <a:latin typeface="Calibri" panose="020F0502020204030204" pitchFamily="34" charset="0"/>
                <a:cs typeface="Times New Roman" panose="02020603050405020304" pitchFamily="18" charset="0"/>
              </a:rPr>
              <a:t>Düşük doğum tartılı doğan kişiler</a:t>
            </a:r>
          </a:p>
          <a:p>
            <a:pPr lvl="1"/>
            <a:r>
              <a:rPr lang="tr-TR" altLang="tr-TR" sz="2400" dirty="0" err="1">
                <a:solidFill>
                  <a:schemeClr val="tx1"/>
                </a:solidFill>
                <a:latin typeface="Calibri" panose="020F0502020204030204" pitchFamily="34" charset="0"/>
                <a:cs typeface="Times New Roman" panose="02020603050405020304" pitchFamily="18" charset="0"/>
              </a:rPr>
              <a:t>Sedanter</a:t>
            </a:r>
            <a:r>
              <a:rPr lang="tr-TR" altLang="tr-TR" sz="2400" dirty="0">
                <a:solidFill>
                  <a:schemeClr val="tx1"/>
                </a:solidFill>
                <a:latin typeface="Calibri" panose="020F0502020204030204" pitchFamily="34" charset="0"/>
                <a:cs typeface="Times New Roman" panose="02020603050405020304" pitchFamily="18" charset="0"/>
              </a:rPr>
              <a:t> yaşam süren veya fizik aktivitesi düşük olan kişiler</a:t>
            </a:r>
          </a:p>
          <a:p>
            <a:pPr lvl="1"/>
            <a:r>
              <a:rPr lang="tr-TR" altLang="tr-TR" sz="2400" dirty="0">
                <a:solidFill>
                  <a:schemeClr val="tx1"/>
                </a:solidFill>
                <a:latin typeface="Calibri" panose="020F0502020204030204" pitchFamily="34" charset="0"/>
                <a:cs typeface="Times New Roman" panose="02020603050405020304" pitchFamily="18" charset="0"/>
              </a:rPr>
              <a:t>Doymuş yağlardan zengin ve posa miktarı düşük beslenme alışkanlıkları olanlar</a:t>
            </a:r>
          </a:p>
          <a:p>
            <a:pPr lvl="1"/>
            <a:r>
              <a:rPr lang="tr-TR" altLang="tr-TR" sz="2400" dirty="0">
                <a:solidFill>
                  <a:schemeClr val="tx1"/>
                </a:solidFill>
                <a:latin typeface="Calibri" panose="020F0502020204030204" pitchFamily="34" charset="0"/>
                <a:cs typeface="Times New Roman" panose="02020603050405020304" pitchFamily="18" charset="0"/>
              </a:rPr>
              <a:t>Şizofreni hastaları ve </a:t>
            </a:r>
            <a:r>
              <a:rPr lang="tr-TR" altLang="tr-TR" sz="2400" dirty="0" err="1">
                <a:solidFill>
                  <a:schemeClr val="tx1"/>
                </a:solidFill>
                <a:latin typeface="Calibri" panose="020F0502020204030204" pitchFamily="34" charset="0"/>
                <a:cs typeface="Times New Roman" panose="02020603050405020304" pitchFamily="18" charset="0"/>
              </a:rPr>
              <a:t>atipik</a:t>
            </a:r>
            <a:r>
              <a:rPr lang="tr-TR" altLang="tr-TR" sz="2400" dirty="0">
                <a:solidFill>
                  <a:schemeClr val="tx1"/>
                </a:solidFill>
                <a:latin typeface="Calibri" panose="020F0502020204030204" pitchFamily="34" charset="0"/>
                <a:cs typeface="Times New Roman" panose="02020603050405020304" pitchFamily="18" charset="0"/>
              </a:rPr>
              <a:t> </a:t>
            </a:r>
            <a:r>
              <a:rPr lang="tr-TR" altLang="tr-TR" sz="2400" dirty="0" err="1">
                <a:solidFill>
                  <a:schemeClr val="tx1"/>
                </a:solidFill>
                <a:latin typeface="Calibri" panose="020F0502020204030204" pitchFamily="34" charset="0"/>
                <a:cs typeface="Times New Roman" panose="02020603050405020304" pitchFamily="18" charset="0"/>
              </a:rPr>
              <a:t>antipsikotik</a:t>
            </a:r>
            <a:r>
              <a:rPr lang="tr-TR" altLang="tr-TR" sz="2400" dirty="0">
                <a:solidFill>
                  <a:schemeClr val="tx1"/>
                </a:solidFill>
                <a:latin typeface="Calibri" panose="020F0502020204030204" pitchFamily="34" charset="0"/>
                <a:cs typeface="Times New Roman" panose="02020603050405020304" pitchFamily="18" charset="0"/>
              </a:rPr>
              <a:t> ilaç kullanan kişiler</a:t>
            </a:r>
          </a:p>
          <a:p>
            <a:pPr lvl="1"/>
            <a:r>
              <a:rPr lang="tr-TR" altLang="tr-TR" sz="2400" dirty="0">
                <a:solidFill>
                  <a:schemeClr val="tx1"/>
                </a:solidFill>
                <a:latin typeface="Calibri" panose="020F0502020204030204" pitchFamily="34" charset="0"/>
                <a:cs typeface="Times New Roman" panose="02020603050405020304" pitchFamily="18" charset="0"/>
              </a:rPr>
              <a:t>Solid organ (özellikle </a:t>
            </a:r>
            <a:r>
              <a:rPr lang="tr-TR" altLang="tr-TR" sz="2400" dirty="0" err="1">
                <a:solidFill>
                  <a:schemeClr val="tx1"/>
                </a:solidFill>
                <a:latin typeface="Calibri" panose="020F0502020204030204" pitchFamily="34" charset="0"/>
                <a:cs typeface="Times New Roman" panose="02020603050405020304" pitchFamily="18" charset="0"/>
              </a:rPr>
              <a:t>renal</a:t>
            </a:r>
            <a:r>
              <a:rPr lang="tr-TR" altLang="tr-TR" sz="2400" dirty="0">
                <a:solidFill>
                  <a:schemeClr val="tx1"/>
                </a:solidFill>
                <a:latin typeface="Calibri" panose="020F0502020204030204" pitchFamily="34" charset="0"/>
                <a:cs typeface="Times New Roman" panose="02020603050405020304" pitchFamily="18" charset="0"/>
              </a:rPr>
              <a:t>) transplantasyon yapılmış hastalar</a:t>
            </a:r>
          </a:p>
          <a:p>
            <a:endParaRPr lang="tr-TR" altLang="tr-TR" sz="2400" dirty="0"/>
          </a:p>
          <a:p>
            <a:endParaRPr lang="tr-TR" altLang="tr-TR" dirty="0"/>
          </a:p>
        </p:txBody>
      </p:sp>
      <p:pic>
        <p:nvPicPr>
          <p:cNvPr id="4" name="Resim 3">
            <a:extLst>
              <a:ext uri="{FF2B5EF4-FFF2-40B4-BE49-F238E27FC236}">
                <a16:creationId xmlns:a16="http://schemas.microsoft.com/office/drawing/2014/main" id="{157C6CE3-40BD-438B-9F87-C79D44103E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2602" y="2194864"/>
            <a:ext cx="2319748" cy="1730889"/>
          </a:xfrm>
          <a:prstGeom prst="rect">
            <a:avLst/>
          </a:prstGeom>
        </p:spPr>
      </p:pic>
    </p:spTree>
    <p:extLst>
      <p:ext uri="{BB962C8B-B14F-4D97-AF65-F5344CB8AC3E}">
        <p14:creationId xmlns:p14="http://schemas.microsoft.com/office/powerpoint/2010/main" val="703514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862FB4-0E82-4DEA-858C-7FEDC1D3A49B}"/>
              </a:ext>
            </a:extLst>
          </p:cNvPr>
          <p:cNvSpPr>
            <a:spLocks noGrp="1"/>
          </p:cNvSpPr>
          <p:nvPr>
            <p:ph type="title"/>
          </p:nvPr>
        </p:nvSpPr>
        <p:spPr>
          <a:xfrm>
            <a:off x="1803785" y="624110"/>
            <a:ext cx="8911687" cy="1280890"/>
          </a:xfrm>
        </p:spPr>
        <p:txBody>
          <a:bodyPr>
            <a:normAutofit/>
          </a:bodyPr>
          <a:lstStyle/>
          <a:p>
            <a:pPr>
              <a:defRPr/>
            </a:pPr>
            <a:r>
              <a:rPr lang="tr-TR" sz="4000" dirty="0">
                <a:solidFill>
                  <a:schemeClr val="tx1"/>
                </a:solidFill>
                <a:latin typeface="Calibri" panose="020F0502020204030204" pitchFamily="34" charset="0"/>
                <a:cs typeface="Times New Roman" panose="02020603050405020304" pitchFamily="18" charset="0"/>
              </a:rPr>
              <a:t>DM TARAMASI YAPILACAK BİREYLER</a:t>
            </a:r>
            <a:endParaRPr lang="tr-TR" sz="3800" dirty="0">
              <a:latin typeface="Calibri" panose="020F0502020204030204" pitchFamily="34" charset="0"/>
            </a:endParaRPr>
          </a:p>
        </p:txBody>
      </p:sp>
      <p:sp>
        <p:nvSpPr>
          <p:cNvPr id="20483" name="İçerik Yer Tutucusu 2">
            <a:extLst>
              <a:ext uri="{FF2B5EF4-FFF2-40B4-BE49-F238E27FC236}">
                <a16:creationId xmlns:a16="http://schemas.microsoft.com/office/drawing/2014/main" id="{74C703E8-2DAD-4480-9427-AE57A4AD73BF}"/>
              </a:ext>
            </a:extLst>
          </p:cNvPr>
          <p:cNvSpPr>
            <a:spLocks noGrp="1"/>
          </p:cNvSpPr>
          <p:nvPr>
            <p:ph idx="1"/>
          </p:nvPr>
        </p:nvSpPr>
        <p:spPr>
          <a:xfrm>
            <a:off x="1800072" y="1766692"/>
            <a:ext cx="8915400" cy="3777622"/>
          </a:xfrm>
        </p:spPr>
        <p:txBody>
          <a:bodyPr>
            <a:normAutofit/>
          </a:bodyPr>
          <a:lstStyle/>
          <a:p>
            <a:r>
              <a:rPr lang="tr-TR" altLang="tr-TR" sz="2400" dirty="0">
                <a:latin typeface="Calibri" panose="020F0502020204030204" pitchFamily="34" charset="0"/>
                <a:cs typeface="Calibri" panose="020F0502020204030204" pitchFamily="34" charset="0"/>
              </a:rPr>
              <a:t>Çocuklarda;</a:t>
            </a:r>
          </a:p>
          <a:p>
            <a:pPr marL="0" indent="0">
              <a:buNone/>
            </a:pPr>
            <a:endParaRPr lang="tr-TR" altLang="tr-TR" dirty="0"/>
          </a:p>
          <a:p>
            <a:pPr>
              <a:buFont typeface="Arial" panose="020B0604020202020204" pitchFamily="34" charset="0"/>
              <a:buChar char="•"/>
            </a:pPr>
            <a:r>
              <a:rPr lang="tr-TR" altLang="tr-TR" sz="2400" dirty="0">
                <a:solidFill>
                  <a:schemeClr val="tx1"/>
                </a:solidFill>
                <a:latin typeface="Calibri" panose="020F0502020204030204" pitchFamily="34" charset="0"/>
                <a:cs typeface="Times New Roman" panose="02020603050405020304" pitchFamily="18" charset="0"/>
              </a:rPr>
              <a:t>Tip 2 diyabet riski yüksek olanlarda 10 yaşından itibaren 2 yılda bir tarama (TEMD)</a:t>
            </a:r>
          </a:p>
          <a:p>
            <a:endParaRPr lang="tr-TR" altLang="tr-TR" sz="2400" dirty="0">
              <a:solidFill>
                <a:schemeClr val="tx1"/>
              </a:solidFill>
              <a:latin typeface="Calibri" panose="020F0502020204030204" pitchFamily="34" charset="0"/>
              <a:cs typeface="Times New Roman" panose="02020603050405020304" pitchFamily="18" charset="0"/>
            </a:endParaRPr>
          </a:p>
          <a:p>
            <a:pPr>
              <a:buFont typeface="Arial" panose="020B0604020202020204" pitchFamily="34" charset="0"/>
              <a:buChar char="•"/>
            </a:pPr>
            <a:r>
              <a:rPr lang="tr-TR" altLang="tr-TR" sz="2400" dirty="0">
                <a:solidFill>
                  <a:schemeClr val="tx1"/>
                </a:solidFill>
                <a:latin typeface="Calibri" panose="020F0502020204030204" pitchFamily="34" charset="0"/>
                <a:cs typeface="Times New Roman" panose="02020603050405020304" pitchFamily="18" charset="0"/>
              </a:rPr>
              <a:t>Tip 2 diyabet yönünden tarama 10 yaşından sonra başlamak üzere, özellikle fazla kilolu olup en az iki risk faktörü pozitif olanlarda  (Türkiye Diyabet Programı) </a:t>
            </a:r>
          </a:p>
        </p:txBody>
      </p:sp>
      <p:pic>
        <p:nvPicPr>
          <p:cNvPr id="4" name="Resim 3">
            <a:extLst>
              <a:ext uri="{FF2B5EF4-FFF2-40B4-BE49-F238E27FC236}">
                <a16:creationId xmlns:a16="http://schemas.microsoft.com/office/drawing/2014/main" id="{982C5F67-0AE6-4512-B667-1489AAB04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1057" y="5209564"/>
            <a:ext cx="2668788" cy="1507504"/>
          </a:xfrm>
          <a:prstGeom prst="rect">
            <a:avLst/>
          </a:prstGeom>
        </p:spPr>
      </p:pic>
    </p:spTree>
    <p:extLst>
      <p:ext uri="{BB962C8B-B14F-4D97-AF65-F5344CB8AC3E}">
        <p14:creationId xmlns:p14="http://schemas.microsoft.com/office/powerpoint/2010/main" val="1747782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04FBD47-7919-4A72-983A-F6152C636B29}"/>
              </a:ext>
            </a:extLst>
          </p:cNvPr>
          <p:cNvSpPr>
            <a:spLocks noGrp="1"/>
          </p:cNvSpPr>
          <p:nvPr>
            <p:ph type="title"/>
          </p:nvPr>
        </p:nvSpPr>
        <p:spPr>
          <a:xfrm>
            <a:off x="838200" y="93216"/>
            <a:ext cx="10515600" cy="1325563"/>
          </a:xfrm>
        </p:spPr>
        <p:txBody>
          <a:bodyPr>
            <a:normAutofit/>
          </a:bodyPr>
          <a:lstStyle/>
          <a:p>
            <a:r>
              <a:rPr lang="tr-TR" sz="4000" b="1" dirty="0"/>
              <a:t>DM TARAMA</a:t>
            </a:r>
          </a:p>
        </p:txBody>
      </p:sp>
      <p:pic>
        <p:nvPicPr>
          <p:cNvPr id="4" name="İçerik Yer Tutucusu 3">
            <a:extLst>
              <a:ext uri="{FF2B5EF4-FFF2-40B4-BE49-F238E27FC236}">
                <a16:creationId xmlns:a16="http://schemas.microsoft.com/office/drawing/2014/main" id="{D3D9A175-8533-4712-A4BC-B7208561A0F4}"/>
              </a:ext>
            </a:extLst>
          </p:cNvPr>
          <p:cNvPicPr>
            <a:picLocks noGrp="1" noChangeAspect="1"/>
          </p:cNvPicPr>
          <p:nvPr>
            <p:ph idx="1"/>
          </p:nvPr>
        </p:nvPicPr>
        <p:blipFill rotWithShape="1">
          <a:blip r:embed="rId2"/>
          <a:srcRect l="23413" t="15171" r="25748" b="8118"/>
          <a:stretch/>
        </p:blipFill>
        <p:spPr>
          <a:xfrm>
            <a:off x="1704513" y="1127464"/>
            <a:ext cx="7563774" cy="5690587"/>
          </a:xfrm>
          <a:prstGeom prst="rect">
            <a:avLst/>
          </a:prstGeom>
        </p:spPr>
      </p:pic>
    </p:spTree>
    <p:extLst>
      <p:ext uri="{BB962C8B-B14F-4D97-AF65-F5344CB8AC3E}">
        <p14:creationId xmlns:p14="http://schemas.microsoft.com/office/powerpoint/2010/main" val="3202468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A4165A-D39E-4217-8B31-02A8067DF62B}"/>
              </a:ext>
            </a:extLst>
          </p:cNvPr>
          <p:cNvSpPr>
            <a:spLocks noGrp="1"/>
          </p:cNvSpPr>
          <p:nvPr>
            <p:ph type="title"/>
          </p:nvPr>
        </p:nvSpPr>
        <p:spPr>
          <a:xfrm>
            <a:off x="1638299" y="461271"/>
            <a:ext cx="9632515" cy="716175"/>
          </a:xfrm>
        </p:spPr>
        <p:txBody>
          <a:bodyPr>
            <a:normAutofit/>
          </a:bodyPr>
          <a:lstStyle/>
          <a:p>
            <a:pPr>
              <a:defRPr/>
            </a:pPr>
            <a:r>
              <a:rPr lang="tr-TR" altLang="tr-TR" sz="3000" dirty="0">
                <a:solidFill>
                  <a:schemeClr val="tx1"/>
                </a:solidFill>
                <a:latin typeface="Calibri" panose="020F0502020204030204" pitchFamily="34" charset="0"/>
                <a:cs typeface="Times New Roman" panose="02020603050405020304" pitchFamily="18" charset="0"/>
              </a:rPr>
              <a:t> </a:t>
            </a:r>
            <a:r>
              <a:rPr lang="tr-TR" altLang="tr-TR" sz="3000" b="1" dirty="0">
                <a:solidFill>
                  <a:schemeClr val="tx1"/>
                </a:solidFill>
                <a:latin typeface="Calibri" panose="020F0502020204030204" pitchFamily="34" charset="0"/>
                <a:cs typeface="Times New Roman" panose="02020603050405020304" pitchFamily="18" charset="0"/>
              </a:rPr>
              <a:t>ORAL GLUKOZ TOLERANS TESTİ ENDİKASYONLARI</a:t>
            </a:r>
            <a:endParaRPr lang="tr-TR" sz="3000" b="1" dirty="0">
              <a:solidFill>
                <a:schemeClr val="tx1"/>
              </a:solidFill>
              <a:latin typeface="Calibri" panose="020F0502020204030204" pitchFamily="34" charset="0"/>
              <a:cs typeface="Times New Roman" panose="02020603050405020304" pitchFamily="18" charset="0"/>
            </a:endParaRPr>
          </a:p>
        </p:txBody>
      </p:sp>
      <p:sp>
        <p:nvSpPr>
          <p:cNvPr id="22531" name="İçerik Yer Tutucusu 2">
            <a:extLst>
              <a:ext uri="{FF2B5EF4-FFF2-40B4-BE49-F238E27FC236}">
                <a16:creationId xmlns:a16="http://schemas.microsoft.com/office/drawing/2014/main" id="{72C45405-0E46-40AB-9EF9-BB2748B2BED0}"/>
              </a:ext>
            </a:extLst>
          </p:cNvPr>
          <p:cNvSpPr>
            <a:spLocks noGrp="1"/>
          </p:cNvSpPr>
          <p:nvPr>
            <p:ph idx="1"/>
          </p:nvPr>
        </p:nvSpPr>
        <p:spPr>
          <a:xfrm>
            <a:off x="1638299" y="1453018"/>
            <a:ext cx="9785437" cy="5194232"/>
          </a:xfrm>
        </p:spPr>
        <p:txBody>
          <a:bodyPr>
            <a:normAutofit fontScale="32500" lnSpcReduction="20000"/>
          </a:bodyPr>
          <a:lstStyle/>
          <a:p>
            <a:pPr>
              <a:lnSpc>
                <a:spcPct val="80000"/>
              </a:lnSpc>
              <a:buFont typeface="Arial" panose="020B0604020202020204" pitchFamily="34" charset="0"/>
              <a:buChar char="•"/>
            </a:pPr>
            <a:r>
              <a:rPr lang="tr-TR" altLang="tr-TR" sz="6800" dirty="0">
                <a:solidFill>
                  <a:schemeClr val="tx1"/>
                </a:solidFill>
                <a:latin typeface="Calibri" panose="020F0502020204030204" pitchFamily="34" charset="0"/>
                <a:cs typeface="Times New Roman" panose="02020603050405020304" pitchFamily="18" charset="0"/>
              </a:rPr>
              <a:t>Açlık kan </a:t>
            </a:r>
            <a:r>
              <a:rPr lang="tr-TR" altLang="tr-TR" sz="6800" dirty="0" err="1">
                <a:solidFill>
                  <a:schemeClr val="tx1"/>
                </a:solidFill>
                <a:latin typeface="Calibri" panose="020F0502020204030204" pitchFamily="34" charset="0"/>
                <a:cs typeface="Times New Roman" panose="02020603050405020304" pitchFamily="18" charset="0"/>
              </a:rPr>
              <a:t>glukozu</a:t>
            </a:r>
            <a:r>
              <a:rPr lang="tr-TR" altLang="tr-TR" sz="6800" dirty="0">
                <a:solidFill>
                  <a:schemeClr val="tx1"/>
                </a:solidFill>
                <a:latin typeface="Calibri" panose="020F0502020204030204" pitchFamily="34" charset="0"/>
                <a:cs typeface="Times New Roman" panose="02020603050405020304" pitchFamily="18" charset="0"/>
              </a:rPr>
              <a:t> değerlerinin tekrar eden ölçümlerde 100-125mg/dl    arasında bulunması,</a:t>
            </a:r>
          </a:p>
          <a:p>
            <a:pPr>
              <a:lnSpc>
                <a:spcPct val="80000"/>
              </a:lnSpc>
            </a:pPr>
            <a:endParaRPr lang="tr-TR" altLang="tr-TR" sz="6800" dirty="0">
              <a:solidFill>
                <a:schemeClr val="tx1"/>
              </a:solidFill>
              <a:latin typeface="Calibri" panose="020F0502020204030204" pitchFamily="34" charset="0"/>
              <a:cs typeface="Times New Roman" panose="02020603050405020304" pitchFamily="18" charset="0"/>
            </a:endParaRPr>
          </a:p>
          <a:p>
            <a:pPr>
              <a:lnSpc>
                <a:spcPct val="80000"/>
              </a:lnSpc>
              <a:buFont typeface="Arial" panose="020B0604020202020204" pitchFamily="34" charset="0"/>
              <a:buChar char="•"/>
            </a:pPr>
            <a:r>
              <a:rPr lang="tr-TR" altLang="tr-TR" sz="6800" dirty="0" err="1">
                <a:solidFill>
                  <a:schemeClr val="tx1"/>
                </a:solidFill>
                <a:latin typeface="Calibri" panose="020F0502020204030204" pitchFamily="34" charset="0"/>
                <a:cs typeface="Times New Roman" panose="02020603050405020304" pitchFamily="18" charset="0"/>
              </a:rPr>
              <a:t>Gestasyonel</a:t>
            </a:r>
            <a:r>
              <a:rPr lang="tr-TR" altLang="tr-TR" sz="6800" dirty="0">
                <a:solidFill>
                  <a:schemeClr val="tx1"/>
                </a:solidFill>
                <a:latin typeface="Calibri" panose="020F0502020204030204" pitchFamily="34" charset="0"/>
                <a:cs typeface="Times New Roman" panose="02020603050405020304" pitchFamily="18" charset="0"/>
              </a:rPr>
              <a:t> diyabet tanısı koymak (24-28. haftalar arası),</a:t>
            </a:r>
          </a:p>
          <a:p>
            <a:pPr>
              <a:lnSpc>
                <a:spcPct val="80000"/>
              </a:lnSpc>
            </a:pPr>
            <a:endParaRPr lang="tr-TR" altLang="tr-TR" sz="6800" dirty="0">
              <a:solidFill>
                <a:schemeClr val="tx1"/>
              </a:solidFill>
              <a:latin typeface="Calibri" panose="020F0502020204030204" pitchFamily="34" charset="0"/>
              <a:cs typeface="Times New Roman" panose="02020603050405020304" pitchFamily="18" charset="0"/>
            </a:endParaRPr>
          </a:p>
          <a:p>
            <a:pPr>
              <a:lnSpc>
                <a:spcPct val="80000"/>
              </a:lnSpc>
              <a:buFont typeface="Arial" panose="020B0604020202020204" pitchFamily="34" charset="0"/>
              <a:buChar char="•"/>
            </a:pPr>
            <a:r>
              <a:rPr lang="tr-TR" altLang="tr-TR" sz="6800" dirty="0" err="1">
                <a:solidFill>
                  <a:schemeClr val="tx1"/>
                </a:solidFill>
                <a:latin typeface="Calibri" panose="020F0502020204030204" pitchFamily="34" charset="0"/>
                <a:cs typeface="Times New Roman" panose="02020603050405020304" pitchFamily="18" charset="0"/>
              </a:rPr>
              <a:t>Gestasyonel</a:t>
            </a:r>
            <a:r>
              <a:rPr lang="tr-TR" altLang="tr-TR" sz="6800" dirty="0">
                <a:solidFill>
                  <a:schemeClr val="tx1"/>
                </a:solidFill>
                <a:latin typeface="Calibri" panose="020F0502020204030204" pitchFamily="34" charset="0"/>
                <a:cs typeface="Times New Roman" panose="02020603050405020304" pitchFamily="18" charset="0"/>
              </a:rPr>
              <a:t> diyabet tanısı konulmuş kadınlarda doğumdan 6 hafta sonra </a:t>
            </a:r>
            <a:r>
              <a:rPr lang="tr-TR" altLang="tr-TR" sz="6800" dirty="0" err="1">
                <a:solidFill>
                  <a:schemeClr val="tx1"/>
                </a:solidFill>
                <a:latin typeface="Calibri" panose="020F0502020204030204" pitchFamily="34" charset="0"/>
                <a:cs typeface="Times New Roman" panose="02020603050405020304" pitchFamily="18" charset="0"/>
              </a:rPr>
              <a:t>glukoz</a:t>
            </a:r>
            <a:r>
              <a:rPr lang="tr-TR" altLang="tr-TR" sz="6800" dirty="0">
                <a:solidFill>
                  <a:schemeClr val="tx1"/>
                </a:solidFill>
                <a:latin typeface="Calibri" panose="020F0502020204030204" pitchFamily="34" charset="0"/>
                <a:cs typeface="Times New Roman" panose="02020603050405020304" pitchFamily="18" charset="0"/>
              </a:rPr>
              <a:t> metabolizmasını yeniden değerlendirmek,</a:t>
            </a:r>
          </a:p>
          <a:p>
            <a:pPr>
              <a:lnSpc>
                <a:spcPct val="80000"/>
              </a:lnSpc>
            </a:pPr>
            <a:endParaRPr lang="tr-TR" altLang="tr-TR" sz="6800" dirty="0">
              <a:solidFill>
                <a:schemeClr val="tx1"/>
              </a:solidFill>
              <a:latin typeface="Calibri" panose="020F0502020204030204" pitchFamily="34" charset="0"/>
              <a:cs typeface="Times New Roman" panose="02020603050405020304" pitchFamily="18" charset="0"/>
            </a:endParaRPr>
          </a:p>
          <a:p>
            <a:pPr>
              <a:lnSpc>
                <a:spcPct val="80000"/>
              </a:lnSpc>
              <a:buFont typeface="Arial" panose="020B0604020202020204" pitchFamily="34" charset="0"/>
              <a:buChar char="•"/>
            </a:pPr>
            <a:r>
              <a:rPr lang="tr-TR" altLang="tr-TR" sz="6800" dirty="0" err="1">
                <a:solidFill>
                  <a:schemeClr val="tx1"/>
                </a:solidFill>
                <a:latin typeface="Calibri" panose="020F0502020204030204" pitchFamily="34" charset="0"/>
                <a:cs typeface="Times New Roman" panose="02020603050405020304" pitchFamily="18" charset="0"/>
              </a:rPr>
              <a:t>Otozomal</a:t>
            </a:r>
            <a:r>
              <a:rPr lang="tr-TR" altLang="tr-TR" sz="6800" dirty="0">
                <a:solidFill>
                  <a:schemeClr val="tx1"/>
                </a:solidFill>
                <a:latin typeface="Calibri" panose="020F0502020204030204" pitchFamily="34" charset="0"/>
                <a:cs typeface="Times New Roman" panose="02020603050405020304" pitchFamily="18" charset="0"/>
              </a:rPr>
              <a:t> dominant geçişli bir diyabet formu olan MODY ailelerinde, aile  bireylerinin taranması amacıyla,</a:t>
            </a:r>
          </a:p>
          <a:p>
            <a:pPr>
              <a:lnSpc>
                <a:spcPct val="80000"/>
              </a:lnSpc>
            </a:pPr>
            <a:endParaRPr lang="tr-TR" altLang="tr-TR" sz="6800" dirty="0">
              <a:solidFill>
                <a:schemeClr val="tx1"/>
              </a:solidFill>
              <a:latin typeface="Calibri" panose="020F0502020204030204" pitchFamily="34" charset="0"/>
              <a:cs typeface="Times New Roman" panose="02020603050405020304" pitchFamily="18" charset="0"/>
            </a:endParaRPr>
          </a:p>
          <a:p>
            <a:pPr>
              <a:lnSpc>
                <a:spcPct val="80000"/>
              </a:lnSpc>
              <a:buFont typeface="Arial" panose="020B0604020202020204" pitchFamily="34" charset="0"/>
              <a:buChar char="•"/>
            </a:pPr>
            <a:r>
              <a:rPr lang="tr-TR" altLang="tr-TR" sz="6800" dirty="0">
                <a:solidFill>
                  <a:schemeClr val="tx1"/>
                </a:solidFill>
                <a:latin typeface="Calibri" panose="020F0502020204030204" pitchFamily="34" charset="0"/>
                <a:cs typeface="Times New Roman" panose="02020603050405020304" pitchFamily="18" charset="0"/>
              </a:rPr>
              <a:t>Diyabete ait olabilecek komplikasyonların varlığında, </a:t>
            </a:r>
            <a:r>
              <a:rPr lang="tr-TR" altLang="tr-TR" sz="6800" dirty="0" err="1">
                <a:solidFill>
                  <a:schemeClr val="tx1"/>
                </a:solidFill>
                <a:latin typeface="Calibri" panose="020F0502020204030204" pitchFamily="34" charset="0"/>
                <a:cs typeface="Times New Roman" panose="02020603050405020304" pitchFamily="18" charset="0"/>
              </a:rPr>
              <a:t>nöropati</a:t>
            </a:r>
            <a:r>
              <a:rPr lang="tr-TR" altLang="tr-TR" sz="6800" dirty="0">
                <a:solidFill>
                  <a:schemeClr val="tx1"/>
                </a:solidFill>
                <a:latin typeface="Calibri" panose="020F0502020204030204" pitchFamily="34" charset="0"/>
                <a:cs typeface="Times New Roman" panose="02020603050405020304" pitchFamily="18" charset="0"/>
              </a:rPr>
              <a:t> ve </a:t>
            </a:r>
            <a:r>
              <a:rPr lang="tr-TR" altLang="tr-TR" sz="6800" dirty="0" err="1">
                <a:solidFill>
                  <a:schemeClr val="tx1"/>
                </a:solidFill>
                <a:latin typeface="Calibri" panose="020F0502020204030204" pitchFamily="34" charset="0"/>
                <a:cs typeface="Times New Roman" panose="02020603050405020304" pitchFamily="18" charset="0"/>
              </a:rPr>
              <a:t>retinopati</a:t>
            </a:r>
            <a:r>
              <a:rPr lang="tr-TR" altLang="tr-TR" sz="6800" dirty="0">
                <a:solidFill>
                  <a:schemeClr val="tx1"/>
                </a:solidFill>
                <a:latin typeface="Calibri" panose="020F0502020204030204" pitchFamily="34" charset="0"/>
                <a:cs typeface="Times New Roman" panose="02020603050405020304" pitchFamily="18" charset="0"/>
              </a:rPr>
              <a:t> veya genç yaşta açıklanamayan </a:t>
            </a:r>
            <a:r>
              <a:rPr lang="tr-TR" altLang="tr-TR" sz="6800" dirty="0" err="1">
                <a:solidFill>
                  <a:schemeClr val="tx1"/>
                </a:solidFill>
                <a:latin typeface="Calibri" panose="020F0502020204030204" pitchFamily="34" charset="0"/>
                <a:cs typeface="Times New Roman" panose="02020603050405020304" pitchFamily="18" charset="0"/>
              </a:rPr>
              <a:t>aterosklerotik</a:t>
            </a:r>
            <a:r>
              <a:rPr lang="tr-TR" altLang="tr-TR" sz="6800" dirty="0">
                <a:solidFill>
                  <a:schemeClr val="tx1"/>
                </a:solidFill>
                <a:latin typeface="Calibri" panose="020F0502020204030204" pitchFamily="34" charset="0"/>
                <a:cs typeface="Times New Roman" panose="02020603050405020304" pitchFamily="18" charset="0"/>
              </a:rPr>
              <a:t> hastalığı olanlarda </a:t>
            </a:r>
          </a:p>
          <a:p>
            <a:pPr marL="0" indent="0">
              <a:lnSpc>
                <a:spcPct val="80000"/>
              </a:lnSpc>
              <a:buNone/>
            </a:pPr>
            <a:r>
              <a:rPr lang="tr-TR" altLang="tr-TR" sz="6800" dirty="0">
                <a:solidFill>
                  <a:schemeClr val="tx1"/>
                </a:solidFill>
                <a:latin typeface="Calibri" panose="020F0502020204030204" pitchFamily="34" charset="0"/>
                <a:cs typeface="Times New Roman" panose="02020603050405020304" pitchFamily="18" charset="0"/>
              </a:rPr>
              <a:t>     (koroner arter hastalığı ve </a:t>
            </a:r>
            <a:r>
              <a:rPr lang="tr-TR" altLang="tr-TR" sz="6800" dirty="0" err="1">
                <a:solidFill>
                  <a:schemeClr val="tx1"/>
                </a:solidFill>
                <a:latin typeface="Calibri" panose="020F0502020204030204" pitchFamily="34" charset="0"/>
                <a:cs typeface="Times New Roman" panose="02020603050405020304" pitchFamily="18" charset="0"/>
              </a:rPr>
              <a:t>periferik</a:t>
            </a:r>
            <a:r>
              <a:rPr lang="tr-TR" altLang="tr-TR" sz="6800" dirty="0">
                <a:solidFill>
                  <a:schemeClr val="tx1"/>
                </a:solidFill>
                <a:latin typeface="Calibri" panose="020F0502020204030204" pitchFamily="34" charset="0"/>
                <a:cs typeface="Times New Roman" panose="02020603050405020304" pitchFamily="18" charset="0"/>
              </a:rPr>
              <a:t> damar hastalığı gibi)</a:t>
            </a:r>
          </a:p>
          <a:p>
            <a:endParaRPr lang="tr-TR" altLang="tr-TR" dirty="0"/>
          </a:p>
        </p:txBody>
      </p:sp>
    </p:spTree>
    <p:extLst>
      <p:ext uri="{BB962C8B-B14F-4D97-AF65-F5344CB8AC3E}">
        <p14:creationId xmlns:p14="http://schemas.microsoft.com/office/powerpoint/2010/main" val="1177410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98E007-F7C0-4DE6-9F54-DE35DA6EB35E}"/>
              </a:ext>
            </a:extLst>
          </p:cNvPr>
          <p:cNvSpPr>
            <a:spLocks noGrp="1"/>
          </p:cNvSpPr>
          <p:nvPr>
            <p:ph type="title"/>
          </p:nvPr>
        </p:nvSpPr>
        <p:spPr>
          <a:xfrm>
            <a:off x="1527422" y="298434"/>
            <a:ext cx="8911687" cy="766279"/>
          </a:xfrm>
        </p:spPr>
        <p:txBody>
          <a:bodyPr>
            <a:normAutofit/>
          </a:bodyPr>
          <a:lstStyle/>
          <a:p>
            <a:pPr>
              <a:defRPr/>
            </a:pP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Gestasyonel</a:t>
            </a:r>
            <a:r>
              <a:rPr lang="tr-TR" dirty="0">
                <a:solidFill>
                  <a:schemeClr val="tx1"/>
                </a:solidFill>
                <a:latin typeface="Calibri" panose="020F0502020204030204" pitchFamily="34" charset="0"/>
              </a:rPr>
              <a:t> Diyabet (GDM):</a:t>
            </a:r>
          </a:p>
        </p:txBody>
      </p:sp>
      <p:sp>
        <p:nvSpPr>
          <p:cNvPr id="3" name="İçerik Yer Tutucusu 2">
            <a:extLst>
              <a:ext uri="{FF2B5EF4-FFF2-40B4-BE49-F238E27FC236}">
                <a16:creationId xmlns:a16="http://schemas.microsoft.com/office/drawing/2014/main" id="{9D2B6B62-BE08-4E22-B9A9-B4EF171274E3}"/>
              </a:ext>
            </a:extLst>
          </p:cNvPr>
          <p:cNvSpPr>
            <a:spLocks noGrp="1"/>
          </p:cNvSpPr>
          <p:nvPr>
            <p:ph idx="1"/>
          </p:nvPr>
        </p:nvSpPr>
        <p:spPr>
          <a:xfrm>
            <a:off x="1402915" y="1393793"/>
            <a:ext cx="9729683" cy="5165773"/>
          </a:xfrm>
        </p:spPr>
        <p:txBody>
          <a:bodyPr rtlCol="0">
            <a:noAutofit/>
          </a:bodyPr>
          <a:lstStyle/>
          <a:p>
            <a:pPr>
              <a:buFont typeface="Arial" panose="020B0604020202020204" pitchFamily="34" charset="0"/>
              <a:buChar char="•"/>
              <a:defRPr/>
            </a:pPr>
            <a:r>
              <a:rPr lang="tr-TR" sz="2400" dirty="0">
                <a:solidFill>
                  <a:schemeClr val="tx1"/>
                </a:solidFill>
                <a:latin typeface="Calibri" panose="020F0502020204030204" pitchFamily="34" charset="0"/>
              </a:rPr>
              <a:t>İlk kez gebelik sırasında ortaya çıkan </a:t>
            </a:r>
            <a:r>
              <a:rPr lang="tr-TR" sz="2400" dirty="0" err="1">
                <a:solidFill>
                  <a:schemeClr val="tx1"/>
                </a:solidFill>
                <a:latin typeface="Calibri" panose="020F0502020204030204" pitchFamily="34" charset="0"/>
              </a:rPr>
              <a:t>glukoz</a:t>
            </a:r>
            <a:r>
              <a:rPr lang="tr-TR" sz="2400" dirty="0">
                <a:solidFill>
                  <a:schemeClr val="tx1"/>
                </a:solidFill>
                <a:latin typeface="Calibri" panose="020F0502020204030204" pitchFamily="34" charset="0"/>
              </a:rPr>
              <a:t> tolerans bozukluğu</a:t>
            </a:r>
          </a:p>
          <a:p>
            <a:pPr>
              <a:defRPr/>
            </a:pPr>
            <a:endParaRPr lang="tr-TR" sz="2400" dirty="0">
              <a:solidFill>
                <a:schemeClr val="tx1"/>
              </a:solidFill>
              <a:latin typeface="Calibri" panose="020F0502020204030204" pitchFamily="34" charset="0"/>
            </a:endParaRPr>
          </a:p>
          <a:p>
            <a:pPr>
              <a:buFont typeface="Arial" panose="020B0604020202020204" pitchFamily="34" charset="0"/>
              <a:buChar char="•"/>
              <a:defRPr/>
            </a:pPr>
            <a:r>
              <a:rPr lang="tr-TR" sz="2400" dirty="0">
                <a:solidFill>
                  <a:schemeClr val="tx1"/>
                </a:solidFill>
                <a:latin typeface="Calibri" panose="020F0502020204030204" pitchFamily="34" charset="0"/>
              </a:rPr>
              <a:t>İlk prenatal </a:t>
            </a:r>
            <a:r>
              <a:rPr lang="tr-TR" sz="2400" dirty="0" err="1">
                <a:solidFill>
                  <a:schemeClr val="tx1"/>
                </a:solidFill>
                <a:latin typeface="Calibri" panose="020F0502020204030204" pitchFamily="34" charset="0"/>
              </a:rPr>
              <a:t>vizitte</a:t>
            </a:r>
            <a:r>
              <a:rPr lang="tr-TR" sz="2400" dirty="0">
                <a:solidFill>
                  <a:schemeClr val="tx1"/>
                </a:solidFill>
                <a:latin typeface="Calibri" panose="020F0502020204030204" pitchFamily="34" charset="0"/>
              </a:rPr>
              <a:t> standart kriterlere göre diyabet tanısını karşılayan gebeler = Aşikar diyabet (GDM değil)</a:t>
            </a:r>
          </a:p>
          <a:p>
            <a:pPr>
              <a:defRPr/>
            </a:pPr>
            <a:endParaRPr lang="tr-TR" sz="2400" dirty="0">
              <a:solidFill>
                <a:schemeClr val="tx1"/>
              </a:solidFill>
              <a:latin typeface="Calibri" panose="020F0502020204030204" pitchFamily="34" charset="0"/>
            </a:endParaRPr>
          </a:p>
          <a:p>
            <a:pPr>
              <a:buFont typeface="Arial" panose="020B0604020202020204" pitchFamily="34" charset="0"/>
              <a:buChar char="•"/>
              <a:defRPr/>
            </a:pPr>
            <a:r>
              <a:rPr lang="tr-TR" sz="2400" dirty="0">
                <a:solidFill>
                  <a:schemeClr val="tx1"/>
                </a:solidFill>
                <a:latin typeface="Calibri" panose="020F0502020204030204" pitchFamily="34" charset="0"/>
              </a:rPr>
              <a:t>GDM tanısı alan anne adaylarında</a:t>
            </a:r>
            <a:r>
              <a:rPr lang="tr-TR" sz="2400" dirty="0">
                <a:latin typeface="Calibri" panose="020F0502020204030204" pitchFamily="34" charset="0"/>
              </a:rPr>
              <a:t>: </a:t>
            </a:r>
            <a:r>
              <a:rPr lang="tr-TR" sz="2400" dirty="0" err="1">
                <a:latin typeface="Calibri" panose="020F0502020204030204" pitchFamily="34" charset="0"/>
              </a:rPr>
              <a:t>P</a:t>
            </a:r>
            <a:r>
              <a:rPr lang="tr-TR" sz="2400" dirty="0" err="1">
                <a:solidFill>
                  <a:schemeClr val="tx1"/>
                </a:solidFill>
                <a:latin typeface="Calibri" panose="020F0502020204030204" pitchFamily="34" charset="0"/>
              </a:rPr>
              <a:t>reeklampsi</a:t>
            </a:r>
            <a:r>
              <a:rPr lang="tr-TR" sz="2400" dirty="0">
                <a:solidFill>
                  <a:schemeClr val="tx1"/>
                </a:solidFill>
                <a:latin typeface="Calibri" panose="020F0502020204030204" pitchFamily="34" charset="0"/>
              </a:rPr>
              <a:t> ve erken doğum riski ↑</a:t>
            </a:r>
          </a:p>
          <a:p>
            <a:pPr>
              <a:defRPr/>
            </a:pPr>
            <a:endParaRPr lang="tr-TR" sz="2400" dirty="0">
              <a:solidFill>
                <a:schemeClr val="tx1"/>
              </a:solidFill>
              <a:latin typeface="Calibri" panose="020F0502020204030204" pitchFamily="34" charset="0"/>
            </a:endParaRPr>
          </a:p>
          <a:p>
            <a:pPr>
              <a:buFont typeface="Arial" panose="020B0604020202020204" pitchFamily="34" charset="0"/>
              <a:buChar char="•"/>
              <a:defRPr/>
            </a:pPr>
            <a:r>
              <a:rPr lang="tr-TR" sz="2400" dirty="0" err="1">
                <a:solidFill>
                  <a:schemeClr val="tx1"/>
                </a:solidFill>
                <a:latin typeface="Calibri" panose="020F0502020204030204" pitchFamily="34" charset="0"/>
              </a:rPr>
              <a:t>Yenidoğanda</a:t>
            </a:r>
            <a:r>
              <a:rPr lang="tr-TR" sz="2400" dirty="0">
                <a:latin typeface="Calibri" panose="020F0502020204030204" pitchFamily="34" charset="0"/>
              </a:rPr>
              <a:t> ise </a:t>
            </a:r>
            <a:r>
              <a:rPr lang="tr-TR" sz="2400" dirty="0" err="1">
                <a:solidFill>
                  <a:schemeClr val="tx1"/>
                </a:solidFill>
                <a:latin typeface="Calibri" panose="020F0502020204030204" pitchFamily="34" charset="0"/>
              </a:rPr>
              <a:t>makrozomi</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neonatal</a:t>
            </a:r>
            <a:r>
              <a:rPr lang="tr-TR" sz="2400" dirty="0">
                <a:solidFill>
                  <a:schemeClr val="tx1"/>
                </a:solidFill>
                <a:latin typeface="Calibri" panose="020F0502020204030204" pitchFamily="34" charset="0"/>
              </a:rPr>
              <a:t> hipoglisemi, sarılık, </a:t>
            </a:r>
            <a:r>
              <a:rPr lang="tr-TR" sz="2400" dirty="0" err="1">
                <a:solidFill>
                  <a:schemeClr val="tx1"/>
                </a:solidFill>
                <a:latin typeface="Calibri" panose="020F0502020204030204" pitchFamily="34" charset="0"/>
              </a:rPr>
              <a:t>hipokalsemi</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polisitemi</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respiratuvar</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distress</a:t>
            </a:r>
            <a:r>
              <a:rPr lang="tr-TR" sz="2400" dirty="0">
                <a:solidFill>
                  <a:schemeClr val="tx1"/>
                </a:solidFill>
                <a:latin typeface="Calibri" panose="020F0502020204030204" pitchFamily="34" charset="0"/>
              </a:rPr>
              <a:t> sendromu (RDS), </a:t>
            </a:r>
            <a:r>
              <a:rPr lang="tr-TR" sz="2400" dirty="0" err="1">
                <a:solidFill>
                  <a:schemeClr val="tx1"/>
                </a:solidFill>
                <a:latin typeface="Calibri" panose="020F0502020204030204" pitchFamily="34" charset="0"/>
              </a:rPr>
              <a:t>konjenital</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malformasyonlar</a:t>
            </a:r>
            <a:r>
              <a:rPr lang="tr-TR" sz="2400" dirty="0">
                <a:solidFill>
                  <a:schemeClr val="tx1"/>
                </a:solidFill>
                <a:latin typeface="Calibri" panose="020F0502020204030204" pitchFamily="34" charset="0"/>
              </a:rPr>
              <a:t> ve ölü doğuma neden olabilir .</a:t>
            </a:r>
          </a:p>
        </p:txBody>
      </p:sp>
    </p:spTree>
    <p:extLst>
      <p:ext uri="{BB962C8B-B14F-4D97-AF65-F5344CB8AC3E}">
        <p14:creationId xmlns:p14="http://schemas.microsoft.com/office/powerpoint/2010/main" val="1283079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C9BD966-4F81-4464-892F-B1CA1001D991}"/>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7DFBD47F-BBC7-4772-B0C8-E8B3156DCB44}"/>
              </a:ext>
            </a:extLst>
          </p:cNvPr>
          <p:cNvPicPr>
            <a:picLocks noGrp="1" noChangeAspect="1"/>
          </p:cNvPicPr>
          <p:nvPr>
            <p:ph idx="1"/>
          </p:nvPr>
        </p:nvPicPr>
        <p:blipFill rotWithShape="1">
          <a:blip r:embed="rId2"/>
          <a:srcRect l="22725" t="9254" r="24484" b="26887"/>
          <a:stretch/>
        </p:blipFill>
        <p:spPr>
          <a:xfrm>
            <a:off x="1159146" y="131639"/>
            <a:ext cx="9885386" cy="6726361"/>
          </a:xfrm>
          <a:prstGeom prst="rect">
            <a:avLst/>
          </a:prstGeom>
        </p:spPr>
      </p:pic>
    </p:spTree>
    <p:extLst>
      <p:ext uri="{BB962C8B-B14F-4D97-AF65-F5344CB8AC3E}">
        <p14:creationId xmlns:p14="http://schemas.microsoft.com/office/powerpoint/2010/main" val="2886577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0C7B4C-ED14-4F88-880C-4110F19D2D9A}"/>
              </a:ext>
            </a:extLst>
          </p:cNvPr>
          <p:cNvSpPr>
            <a:spLocks noGrp="1"/>
          </p:cNvSpPr>
          <p:nvPr>
            <p:ph type="title"/>
          </p:nvPr>
        </p:nvSpPr>
        <p:spPr>
          <a:xfrm>
            <a:off x="2010786" y="1058505"/>
            <a:ext cx="8911687" cy="1280890"/>
          </a:xfrm>
        </p:spPr>
        <p:txBody>
          <a:bodyPr/>
          <a:lstStyle/>
          <a:p>
            <a:pPr>
              <a:defRPr/>
            </a:pPr>
            <a:r>
              <a:rPr lang="tr-TR" dirty="0">
                <a:solidFill>
                  <a:schemeClr val="tx1"/>
                </a:solidFill>
                <a:latin typeface="Calibri" panose="020F0502020204030204" pitchFamily="34" charset="0"/>
                <a:cs typeface="Times New Roman" panose="02020603050405020304" pitchFamily="18" charset="0"/>
              </a:rPr>
              <a:t>Amaç</a:t>
            </a:r>
            <a:r>
              <a:rPr lang="tr-TR" dirty="0">
                <a:latin typeface="Calibri" panose="020F0502020204030204" pitchFamily="34" charset="0"/>
              </a:rPr>
              <a:t> </a:t>
            </a:r>
          </a:p>
        </p:txBody>
      </p:sp>
      <p:sp>
        <p:nvSpPr>
          <p:cNvPr id="3075" name="İçerik Yer Tutucusu 2">
            <a:extLst>
              <a:ext uri="{FF2B5EF4-FFF2-40B4-BE49-F238E27FC236}">
                <a16:creationId xmlns:a16="http://schemas.microsoft.com/office/drawing/2014/main" id="{6CCEBC1C-94CA-4B56-B522-011FC41A8AB4}"/>
              </a:ext>
            </a:extLst>
          </p:cNvPr>
          <p:cNvSpPr>
            <a:spLocks noGrp="1"/>
          </p:cNvSpPr>
          <p:nvPr>
            <p:ph idx="1"/>
          </p:nvPr>
        </p:nvSpPr>
        <p:spPr>
          <a:xfrm>
            <a:off x="1835161" y="2629795"/>
            <a:ext cx="9262935" cy="3777622"/>
          </a:xfrm>
        </p:spPr>
        <p:txBody>
          <a:bodyPr>
            <a:normAutofit/>
          </a:bodyPr>
          <a:lstStyle/>
          <a:p>
            <a:pPr>
              <a:buFont typeface="Wingdings" panose="05000000000000000000" pitchFamily="2" charset="2"/>
              <a:buChar char="Ø"/>
            </a:pPr>
            <a:r>
              <a:rPr lang="tr-TR" altLang="tr-TR" sz="2400" dirty="0" err="1">
                <a:solidFill>
                  <a:schemeClr val="tx1"/>
                </a:solidFill>
                <a:latin typeface="Calibri" panose="020F0502020204030204" pitchFamily="34" charset="0"/>
                <a:cs typeface="Times New Roman" panose="02020603050405020304" pitchFamily="18" charset="0"/>
              </a:rPr>
              <a:t>Diyabetes</a:t>
            </a:r>
            <a:r>
              <a:rPr lang="tr-TR" altLang="tr-TR" sz="2400" dirty="0">
                <a:solidFill>
                  <a:schemeClr val="tx1"/>
                </a:solidFill>
                <a:latin typeface="Calibri" panose="020F0502020204030204" pitchFamily="34" charset="0"/>
                <a:cs typeface="Times New Roman" panose="02020603050405020304" pitchFamily="18" charset="0"/>
              </a:rPr>
              <a:t> </a:t>
            </a:r>
            <a:r>
              <a:rPr lang="tr-TR" altLang="tr-TR" sz="2400" dirty="0" err="1">
                <a:solidFill>
                  <a:schemeClr val="tx1"/>
                </a:solidFill>
                <a:latin typeface="Calibri" panose="020F0502020204030204" pitchFamily="34" charset="0"/>
                <a:cs typeface="Times New Roman" panose="02020603050405020304" pitchFamily="18" charset="0"/>
              </a:rPr>
              <a:t>mellitus</a:t>
            </a:r>
            <a:r>
              <a:rPr lang="tr-TR" altLang="tr-TR" sz="2400" dirty="0">
                <a:solidFill>
                  <a:schemeClr val="tx1"/>
                </a:solidFill>
                <a:latin typeface="Calibri" panose="020F0502020204030204" pitchFamily="34" charset="0"/>
                <a:cs typeface="Times New Roman" panose="02020603050405020304" pitchFamily="18" charset="0"/>
              </a:rPr>
              <a:t>(DM) tanısı, taraması</a:t>
            </a:r>
            <a:r>
              <a:rPr lang="tr-TR" altLang="tr-TR" sz="2400" dirty="0">
                <a:latin typeface="Calibri" panose="020F0502020204030204" pitchFamily="34" charset="0"/>
                <a:cs typeface="Times New Roman" panose="02020603050405020304" pitchFamily="18" charset="0"/>
              </a:rPr>
              <a:t>, tıbbi beslenme tedavisi ve oral </a:t>
            </a:r>
            <a:r>
              <a:rPr lang="tr-TR" altLang="tr-TR" sz="2400" dirty="0" err="1">
                <a:solidFill>
                  <a:schemeClr val="tx1"/>
                </a:solidFill>
                <a:latin typeface="Calibri" panose="020F0502020204030204" pitchFamily="34" charset="0"/>
                <a:cs typeface="Times New Roman" panose="02020603050405020304" pitchFamily="18" charset="0"/>
              </a:rPr>
              <a:t>antidiyabetikler</a:t>
            </a:r>
            <a:r>
              <a:rPr lang="tr-TR" altLang="tr-TR" sz="2400" dirty="0">
                <a:solidFill>
                  <a:schemeClr val="tx1"/>
                </a:solidFill>
                <a:latin typeface="Calibri" panose="020F0502020204030204" pitchFamily="34" charset="0"/>
                <a:cs typeface="Times New Roman" panose="02020603050405020304" pitchFamily="18" charset="0"/>
              </a:rPr>
              <a:t> ile ilgili bilgi vermek</a:t>
            </a:r>
          </a:p>
        </p:txBody>
      </p:sp>
    </p:spTree>
    <p:extLst>
      <p:ext uri="{BB962C8B-B14F-4D97-AF65-F5344CB8AC3E}">
        <p14:creationId xmlns:p14="http://schemas.microsoft.com/office/powerpoint/2010/main" val="2802683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43BC66-A74A-4435-A841-6BEF2F40119C}"/>
              </a:ext>
            </a:extLst>
          </p:cNvPr>
          <p:cNvSpPr>
            <a:spLocks noGrp="1"/>
          </p:cNvSpPr>
          <p:nvPr>
            <p:ph type="title"/>
          </p:nvPr>
        </p:nvSpPr>
        <p:spPr>
          <a:xfrm>
            <a:off x="1640156" y="317797"/>
            <a:ext cx="8911687" cy="1280890"/>
          </a:xfrm>
        </p:spPr>
        <p:txBody>
          <a:bodyPr>
            <a:normAutofit/>
          </a:bodyPr>
          <a:lstStyle/>
          <a:p>
            <a:pPr>
              <a:defRPr/>
            </a:pPr>
            <a:r>
              <a:rPr lang="tr-TR" sz="4000" dirty="0" err="1">
                <a:solidFill>
                  <a:schemeClr val="tx1"/>
                </a:solidFill>
                <a:latin typeface="Calibri" panose="020F0502020204030204" pitchFamily="34" charset="0"/>
              </a:rPr>
              <a:t>Gestasyonel</a:t>
            </a:r>
            <a:r>
              <a:rPr lang="tr-TR" sz="4000" dirty="0">
                <a:solidFill>
                  <a:schemeClr val="tx1"/>
                </a:solidFill>
                <a:latin typeface="Calibri" panose="020F0502020204030204" pitchFamily="34" charset="0"/>
              </a:rPr>
              <a:t> Diyabet (GDM</a:t>
            </a:r>
            <a:r>
              <a:rPr lang="tr-TR" dirty="0">
                <a:solidFill>
                  <a:schemeClr val="tx1"/>
                </a:solidFill>
                <a:latin typeface="Calibri" panose="020F0502020204030204" pitchFamily="34" charset="0"/>
              </a:rPr>
              <a:t>)</a:t>
            </a:r>
          </a:p>
        </p:txBody>
      </p:sp>
      <p:sp>
        <p:nvSpPr>
          <p:cNvPr id="3" name="İçerik Yer Tutucusu 2">
            <a:extLst>
              <a:ext uri="{FF2B5EF4-FFF2-40B4-BE49-F238E27FC236}">
                <a16:creationId xmlns:a16="http://schemas.microsoft.com/office/drawing/2014/main" id="{35456035-C0B3-4707-9ACA-E2D1A6B448C0}"/>
              </a:ext>
            </a:extLst>
          </p:cNvPr>
          <p:cNvSpPr>
            <a:spLocks noGrp="1"/>
          </p:cNvSpPr>
          <p:nvPr>
            <p:ph idx="1"/>
          </p:nvPr>
        </p:nvSpPr>
        <p:spPr>
          <a:xfrm>
            <a:off x="1812598" y="1544876"/>
            <a:ext cx="8915400" cy="4354882"/>
          </a:xfrm>
        </p:spPr>
        <p:txBody>
          <a:bodyPr rtlCol="0">
            <a:normAutofit/>
          </a:bodyPr>
          <a:lstStyle/>
          <a:p>
            <a:pPr>
              <a:defRPr/>
            </a:pPr>
            <a:endParaRPr lang="tr-TR" dirty="0"/>
          </a:p>
          <a:p>
            <a:pPr>
              <a:buFont typeface="Wingdings" panose="05000000000000000000" pitchFamily="2" charset="2"/>
              <a:buChar char="Ø"/>
              <a:defRPr/>
            </a:pPr>
            <a:r>
              <a:rPr lang="tr-TR" sz="2400" dirty="0">
                <a:solidFill>
                  <a:schemeClr val="tx1"/>
                </a:solidFill>
                <a:latin typeface="Calibri" panose="020F0502020204030204" pitchFamily="34" charset="0"/>
              </a:rPr>
              <a:t>Risk faktörlerinden birine sahip olan gebelerde gebeliğin başlangıcında APG düzeyi ölçülmeli, </a:t>
            </a:r>
          </a:p>
          <a:p>
            <a:pPr marL="640080" lvl="1">
              <a:defRPr/>
            </a:pPr>
            <a:r>
              <a:rPr lang="tr-TR" dirty="0">
                <a:solidFill>
                  <a:schemeClr val="tx1"/>
                </a:solidFill>
                <a:latin typeface="Calibri" panose="020F0502020204030204" pitchFamily="34" charset="0"/>
              </a:rPr>
              <a:t>APG düzeyi 100-125 mg/dl değerleri arasında ise OGTT yapılarak gebe olmayanlardaki gibi yorumlanmalı ve</a:t>
            </a:r>
          </a:p>
          <a:p>
            <a:pPr marL="640080" lvl="1">
              <a:defRPr/>
            </a:pPr>
            <a:r>
              <a:rPr lang="tr-TR" dirty="0">
                <a:solidFill>
                  <a:schemeClr val="tx1"/>
                </a:solidFill>
                <a:latin typeface="Calibri" panose="020F0502020204030204" pitchFamily="34" charset="0"/>
              </a:rPr>
              <a:t>Test negatif ise daha sonraki </a:t>
            </a:r>
            <a:r>
              <a:rPr lang="tr-TR" dirty="0" err="1">
                <a:solidFill>
                  <a:schemeClr val="tx1"/>
                </a:solidFill>
                <a:latin typeface="Calibri" panose="020F0502020204030204" pitchFamily="34" charset="0"/>
              </a:rPr>
              <a:t>trimesterlerde</a:t>
            </a:r>
            <a:r>
              <a:rPr lang="tr-TR" dirty="0">
                <a:solidFill>
                  <a:schemeClr val="tx1"/>
                </a:solidFill>
                <a:latin typeface="Calibri" panose="020F0502020204030204" pitchFamily="34" charset="0"/>
              </a:rPr>
              <a:t> tekrarlanmalıdır.</a:t>
            </a:r>
          </a:p>
          <a:p>
            <a:pPr>
              <a:defRPr/>
            </a:pPr>
            <a:endParaRPr lang="tr-TR" sz="2400" dirty="0">
              <a:solidFill>
                <a:schemeClr val="tx1"/>
              </a:solidFill>
              <a:latin typeface="Calibri" panose="020F0502020204030204" pitchFamily="34" charset="0"/>
            </a:endParaRPr>
          </a:p>
          <a:p>
            <a:pPr>
              <a:buFont typeface="Wingdings" panose="05000000000000000000" pitchFamily="2" charset="2"/>
              <a:buChar char="Ø"/>
              <a:defRPr/>
            </a:pPr>
            <a:r>
              <a:rPr lang="tr-TR" sz="2400" dirty="0">
                <a:solidFill>
                  <a:schemeClr val="tx1"/>
                </a:solidFill>
                <a:latin typeface="Calibri" panose="020F0502020204030204" pitchFamily="34" charset="0"/>
              </a:rPr>
              <a:t>İlk </a:t>
            </a:r>
            <a:r>
              <a:rPr lang="tr-TR" sz="2400" dirty="0" err="1">
                <a:solidFill>
                  <a:schemeClr val="tx1"/>
                </a:solidFill>
                <a:latin typeface="Calibri" panose="020F0502020204030204" pitchFamily="34" charset="0"/>
              </a:rPr>
              <a:t>vizitte</a:t>
            </a:r>
            <a:r>
              <a:rPr lang="tr-TR" sz="2400" dirty="0">
                <a:solidFill>
                  <a:schemeClr val="tx1"/>
                </a:solidFill>
                <a:latin typeface="Calibri" panose="020F0502020204030204" pitchFamily="34" charset="0"/>
              </a:rPr>
              <a:t> APG yüksek (≥126 mg/dl) çıkan gebelerde A1C bakılmalıdır.</a:t>
            </a:r>
          </a:p>
          <a:p>
            <a:pPr marL="640080" lvl="1">
              <a:defRPr/>
            </a:pPr>
            <a:r>
              <a:rPr lang="tr-TR" dirty="0">
                <a:solidFill>
                  <a:schemeClr val="tx1"/>
                </a:solidFill>
                <a:latin typeface="Calibri" panose="020F0502020204030204" pitchFamily="34" charset="0"/>
              </a:rPr>
              <a:t>Eğer A1C de yüksek ise </a:t>
            </a:r>
            <a:r>
              <a:rPr lang="tr-TR" dirty="0" err="1">
                <a:solidFill>
                  <a:schemeClr val="tx1"/>
                </a:solidFill>
                <a:latin typeface="Calibri" panose="020F0502020204030204" pitchFamily="34" charset="0"/>
              </a:rPr>
              <a:t>pregestasyonel</a:t>
            </a:r>
            <a:r>
              <a:rPr lang="tr-TR" dirty="0">
                <a:solidFill>
                  <a:schemeClr val="tx1"/>
                </a:solidFill>
                <a:latin typeface="Calibri" panose="020F0502020204030204" pitchFamily="34" charset="0"/>
              </a:rPr>
              <a:t> DM olarak kabul edilmeli ve tedavi edilmelidir.</a:t>
            </a:r>
          </a:p>
          <a:p>
            <a:pPr marL="0" indent="0">
              <a:buNone/>
              <a:defRPr/>
            </a:pPr>
            <a:endParaRPr lang="tr-TR" dirty="0"/>
          </a:p>
        </p:txBody>
      </p:sp>
    </p:spTree>
    <p:extLst>
      <p:ext uri="{BB962C8B-B14F-4D97-AF65-F5344CB8AC3E}">
        <p14:creationId xmlns:p14="http://schemas.microsoft.com/office/powerpoint/2010/main" val="2203319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5B9038-1FA5-43A9-A0E3-C95E5297EBD7}"/>
              </a:ext>
            </a:extLst>
          </p:cNvPr>
          <p:cNvSpPr>
            <a:spLocks noGrp="1"/>
          </p:cNvSpPr>
          <p:nvPr>
            <p:ph type="title"/>
          </p:nvPr>
        </p:nvSpPr>
        <p:spPr>
          <a:xfrm>
            <a:off x="1464001" y="281210"/>
            <a:ext cx="9788546" cy="1280890"/>
          </a:xfrm>
        </p:spPr>
        <p:txBody>
          <a:bodyPr>
            <a:normAutofit/>
          </a:bodyPr>
          <a:lstStyle/>
          <a:p>
            <a:pPr>
              <a:defRPr/>
            </a:pPr>
            <a:r>
              <a:rPr lang="tr-TR" sz="4000" dirty="0" err="1">
                <a:solidFill>
                  <a:schemeClr val="tx1"/>
                </a:solidFill>
                <a:latin typeface="Calibri" panose="020F0502020204030204" pitchFamily="34" charset="0"/>
              </a:rPr>
              <a:t>Gestasyonel</a:t>
            </a:r>
            <a:r>
              <a:rPr lang="tr-TR" sz="4000" dirty="0">
                <a:solidFill>
                  <a:schemeClr val="tx1"/>
                </a:solidFill>
                <a:latin typeface="Calibri" panose="020F0502020204030204" pitchFamily="34" charset="0"/>
              </a:rPr>
              <a:t> Diyabet (GDM) Risk Faktörleri</a:t>
            </a:r>
          </a:p>
        </p:txBody>
      </p:sp>
      <p:sp>
        <p:nvSpPr>
          <p:cNvPr id="25603" name="İçerik Yer Tutucusu 2">
            <a:extLst>
              <a:ext uri="{FF2B5EF4-FFF2-40B4-BE49-F238E27FC236}">
                <a16:creationId xmlns:a16="http://schemas.microsoft.com/office/drawing/2014/main" id="{3735DD5D-AC8F-4610-821E-77B23AE7014D}"/>
              </a:ext>
            </a:extLst>
          </p:cNvPr>
          <p:cNvSpPr>
            <a:spLocks noGrp="1"/>
          </p:cNvSpPr>
          <p:nvPr>
            <p:ph idx="1"/>
          </p:nvPr>
        </p:nvSpPr>
        <p:spPr>
          <a:xfrm>
            <a:off x="1812599" y="1369512"/>
            <a:ext cx="8915400" cy="4041732"/>
          </a:xfrm>
        </p:spPr>
        <p:txBody>
          <a:bodyPr>
            <a:normAutofit fontScale="77500" lnSpcReduction="20000"/>
          </a:bodyPr>
          <a:lstStyle/>
          <a:p>
            <a:pPr>
              <a:lnSpc>
                <a:spcPct val="90000"/>
              </a:lnSpc>
            </a:pPr>
            <a:endParaRPr lang="tr-TR" altLang="tr-TR" sz="2600" dirty="0">
              <a:solidFill>
                <a:schemeClr val="tx1"/>
              </a:solidFill>
            </a:endParaRPr>
          </a:p>
          <a:p>
            <a:pPr>
              <a:lnSpc>
                <a:spcPct val="90000"/>
              </a:lnSpc>
              <a:buFont typeface="Arial" panose="020B0604020202020204" pitchFamily="34" charset="0"/>
              <a:buChar char="•"/>
            </a:pPr>
            <a:r>
              <a:rPr lang="tr-TR" altLang="tr-TR" sz="2600" dirty="0" err="1">
                <a:solidFill>
                  <a:schemeClr val="tx1"/>
                </a:solidFill>
                <a:latin typeface="Calibri" panose="020F0502020204030204" pitchFamily="34" charset="0"/>
              </a:rPr>
              <a:t>Glukozüri</a:t>
            </a:r>
            <a:endParaRPr lang="tr-TR" altLang="tr-TR" sz="2600" dirty="0">
              <a:solidFill>
                <a:schemeClr val="tx1"/>
              </a:solidFill>
              <a:latin typeface="Calibri" panose="020F0502020204030204" pitchFamily="34" charset="0"/>
            </a:endParaRPr>
          </a:p>
          <a:p>
            <a:pPr>
              <a:lnSpc>
                <a:spcPct val="90000"/>
              </a:lnSpc>
              <a:buFont typeface="Arial" panose="020B0604020202020204" pitchFamily="34" charset="0"/>
              <a:buChar char="•"/>
            </a:pPr>
            <a:r>
              <a:rPr lang="tr-TR" altLang="tr-TR" sz="2600" dirty="0" err="1">
                <a:solidFill>
                  <a:schemeClr val="tx1"/>
                </a:solidFill>
                <a:latin typeface="Calibri" panose="020F0502020204030204" pitchFamily="34" charset="0"/>
              </a:rPr>
              <a:t>Obezite</a:t>
            </a:r>
            <a:endParaRPr lang="tr-TR" altLang="tr-TR" sz="2600" dirty="0">
              <a:solidFill>
                <a:schemeClr val="tx1"/>
              </a:solidFill>
              <a:latin typeface="Calibri" panose="020F0502020204030204" pitchFamily="34" charset="0"/>
            </a:endParaRPr>
          </a:p>
          <a:p>
            <a:pPr>
              <a:lnSpc>
                <a:spcPct val="90000"/>
              </a:lnSpc>
              <a:buFont typeface="Arial" panose="020B0604020202020204" pitchFamily="34" charset="0"/>
              <a:buChar char="•"/>
            </a:pPr>
            <a:r>
              <a:rPr lang="tr-TR" altLang="tr-TR" sz="2600" dirty="0">
                <a:solidFill>
                  <a:schemeClr val="tx1"/>
                </a:solidFill>
                <a:latin typeface="Calibri" panose="020F0502020204030204" pitchFamily="34" charset="0"/>
              </a:rPr>
              <a:t>Ailede DM öyküsü</a:t>
            </a:r>
          </a:p>
          <a:p>
            <a:pPr>
              <a:lnSpc>
                <a:spcPct val="90000"/>
              </a:lnSpc>
              <a:buFont typeface="Arial" panose="020B0604020202020204" pitchFamily="34" charset="0"/>
              <a:buChar char="•"/>
            </a:pPr>
            <a:r>
              <a:rPr lang="tr-TR" altLang="tr-TR" sz="2600" dirty="0">
                <a:solidFill>
                  <a:schemeClr val="tx1"/>
                </a:solidFill>
                <a:latin typeface="Calibri" panose="020F0502020204030204" pitchFamily="34" charset="0"/>
              </a:rPr>
              <a:t>Annenin ≥ 40 yaş olması</a:t>
            </a:r>
          </a:p>
          <a:p>
            <a:pPr>
              <a:lnSpc>
                <a:spcPct val="90000"/>
              </a:lnSpc>
              <a:buFont typeface="Arial" panose="020B0604020202020204" pitchFamily="34" charset="0"/>
              <a:buChar char="•"/>
            </a:pPr>
            <a:r>
              <a:rPr lang="tr-TR" altLang="tr-TR" sz="2600" dirty="0">
                <a:solidFill>
                  <a:schemeClr val="tx1"/>
                </a:solidFill>
                <a:latin typeface="Calibri" panose="020F0502020204030204" pitchFamily="34" charset="0"/>
              </a:rPr>
              <a:t>Annede PCOS olması</a:t>
            </a:r>
          </a:p>
          <a:p>
            <a:pPr>
              <a:lnSpc>
                <a:spcPct val="90000"/>
              </a:lnSpc>
              <a:buFont typeface="Arial" panose="020B0604020202020204" pitchFamily="34" charset="0"/>
              <a:buChar char="•"/>
            </a:pPr>
            <a:r>
              <a:rPr lang="tr-TR" altLang="tr-TR" sz="2600" dirty="0" err="1">
                <a:solidFill>
                  <a:schemeClr val="tx1"/>
                </a:solidFill>
                <a:latin typeface="Calibri" panose="020F0502020204030204" pitchFamily="34" charset="0"/>
              </a:rPr>
              <a:t>Kortikosteroid</a:t>
            </a:r>
            <a:r>
              <a:rPr lang="tr-TR" altLang="tr-TR" sz="2600" dirty="0">
                <a:solidFill>
                  <a:schemeClr val="tx1"/>
                </a:solidFill>
                <a:latin typeface="Calibri" panose="020F0502020204030204" pitchFamily="34" charset="0"/>
              </a:rPr>
              <a:t> ve </a:t>
            </a:r>
            <a:r>
              <a:rPr lang="tr-TR" altLang="tr-TR" sz="2600" dirty="0" err="1">
                <a:solidFill>
                  <a:schemeClr val="tx1"/>
                </a:solidFill>
                <a:latin typeface="Calibri" panose="020F0502020204030204" pitchFamily="34" charset="0"/>
              </a:rPr>
              <a:t>antipsikotik</a:t>
            </a:r>
            <a:r>
              <a:rPr lang="tr-TR" altLang="tr-TR" sz="2600" dirty="0">
                <a:solidFill>
                  <a:schemeClr val="tx1"/>
                </a:solidFill>
                <a:latin typeface="Calibri" panose="020F0502020204030204" pitchFamily="34" charset="0"/>
              </a:rPr>
              <a:t> ilaç kullanmak</a:t>
            </a:r>
          </a:p>
          <a:p>
            <a:pPr>
              <a:lnSpc>
                <a:spcPct val="90000"/>
              </a:lnSpc>
              <a:buFont typeface="Arial" panose="020B0604020202020204" pitchFamily="34" charset="0"/>
              <a:buChar char="•"/>
            </a:pPr>
            <a:r>
              <a:rPr lang="tr-TR" altLang="tr-TR" sz="2600" dirty="0">
                <a:solidFill>
                  <a:schemeClr val="tx1"/>
                </a:solidFill>
                <a:latin typeface="Calibri" panose="020F0502020204030204" pitchFamily="34" charset="0"/>
              </a:rPr>
              <a:t>Gebelik öncesi </a:t>
            </a:r>
            <a:r>
              <a:rPr lang="tr-TR" altLang="tr-TR" sz="2600" dirty="0" err="1">
                <a:solidFill>
                  <a:schemeClr val="tx1"/>
                </a:solidFill>
                <a:latin typeface="Calibri" panose="020F0502020204030204" pitchFamily="34" charset="0"/>
              </a:rPr>
              <a:t>glukoz</a:t>
            </a:r>
            <a:r>
              <a:rPr lang="tr-TR" altLang="tr-TR" sz="2600" dirty="0">
                <a:solidFill>
                  <a:schemeClr val="tx1"/>
                </a:solidFill>
                <a:latin typeface="Calibri" panose="020F0502020204030204" pitchFamily="34" charset="0"/>
              </a:rPr>
              <a:t> </a:t>
            </a:r>
            <a:r>
              <a:rPr lang="tr-TR" altLang="tr-TR" sz="2600" dirty="0" err="1">
                <a:solidFill>
                  <a:schemeClr val="tx1"/>
                </a:solidFill>
                <a:latin typeface="Calibri" panose="020F0502020204030204" pitchFamily="34" charset="0"/>
              </a:rPr>
              <a:t>intoleransı</a:t>
            </a:r>
            <a:r>
              <a:rPr lang="tr-TR" altLang="tr-TR" sz="2600" dirty="0">
                <a:solidFill>
                  <a:schemeClr val="tx1"/>
                </a:solidFill>
                <a:latin typeface="Calibri" panose="020F0502020204030204" pitchFamily="34" charset="0"/>
              </a:rPr>
              <a:t> tanısı</a:t>
            </a:r>
          </a:p>
          <a:p>
            <a:pPr>
              <a:lnSpc>
                <a:spcPct val="90000"/>
              </a:lnSpc>
              <a:buFont typeface="Arial" panose="020B0604020202020204" pitchFamily="34" charset="0"/>
              <a:buChar char="•"/>
            </a:pPr>
            <a:r>
              <a:rPr lang="tr-TR" altLang="tr-TR" sz="2600" dirty="0">
                <a:solidFill>
                  <a:schemeClr val="tx1"/>
                </a:solidFill>
                <a:latin typeface="Calibri" panose="020F0502020204030204" pitchFamily="34" charset="0"/>
              </a:rPr>
              <a:t>Önceki gebelikte GDM varlığı</a:t>
            </a:r>
          </a:p>
          <a:p>
            <a:pPr>
              <a:lnSpc>
                <a:spcPct val="90000"/>
              </a:lnSpc>
              <a:buFont typeface="Arial" panose="020B0604020202020204" pitchFamily="34" charset="0"/>
              <a:buChar char="•"/>
            </a:pPr>
            <a:r>
              <a:rPr lang="tr-TR" altLang="tr-TR" sz="2600" dirty="0">
                <a:solidFill>
                  <a:schemeClr val="tx1"/>
                </a:solidFill>
                <a:latin typeface="Calibri" panose="020F0502020204030204" pitchFamily="34" charset="0"/>
              </a:rPr>
              <a:t>Önceki gebelikte </a:t>
            </a:r>
            <a:r>
              <a:rPr lang="tr-TR" altLang="tr-TR" sz="2600" dirty="0" err="1">
                <a:solidFill>
                  <a:schemeClr val="tx1"/>
                </a:solidFill>
                <a:latin typeface="Calibri" panose="020F0502020204030204" pitchFamily="34" charset="0"/>
              </a:rPr>
              <a:t>makrozomik</a:t>
            </a:r>
            <a:r>
              <a:rPr lang="tr-TR" altLang="tr-TR" sz="2600" dirty="0">
                <a:solidFill>
                  <a:schemeClr val="tx1"/>
                </a:solidFill>
                <a:latin typeface="Calibri" panose="020F0502020204030204" pitchFamily="34" charset="0"/>
              </a:rPr>
              <a:t> bebek doğurmak </a:t>
            </a:r>
          </a:p>
          <a:p>
            <a:endParaRPr lang="tr-TR" altLang="tr-TR" sz="2400" dirty="0"/>
          </a:p>
        </p:txBody>
      </p:sp>
      <p:pic>
        <p:nvPicPr>
          <p:cNvPr id="4" name="Resim 3">
            <a:extLst>
              <a:ext uri="{FF2B5EF4-FFF2-40B4-BE49-F238E27FC236}">
                <a16:creationId xmlns:a16="http://schemas.microsoft.com/office/drawing/2014/main" id="{D85146A4-BB1D-466D-9E6E-CB8145218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805" y="1890945"/>
            <a:ext cx="2864194" cy="2694464"/>
          </a:xfrm>
          <a:prstGeom prst="rect">
            <a:avLst/>
          </a:prstGeom>
        </p:spPr>
      </p:pic>
    </p:spTree>
    <p:extLst>
      <p:ext uri="{BB962C8B-B14F-4D97-AF65-F5344CB8AC3E}">
        <p14:creationId xmlns:p14="http://schemas.microsoft.com/office/powerpoint/2010/main" val="820144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D99A727-E31F-4268-B7DB-61A8C80D48A1}"/>
              </a:ext>
            </a:extLst>
          </p:cNvPr>
          <p:cNvSpPr>
            <a:spLocks noGrp="1"/>
          </p:cNvSpPr>
          <p:nvPr>
            <p:ph type="title"/>
          </p:nvPr>
        </p:nvSpPr>
        <p:spPr>
          <a:xfrm>
            <a:off x="1841364" y="599058"/>
            <a:ext cx="8911687" cy="953517"/>
          </a:xfrm>
        </p:spPr>
        <p:txBody>
          <a:bodyPr>
            <a:normAutofit/>
          </a:bodyPr>
          <a:lstStyle/>
          <a:p>
            <a:r>
              <a:rPr lang="tr-TR" sz="4000" dirty="0">
                <a:solidFill>
                  <a:schemeClr val="tx1"/>
                </a:solidFill>
                <a:latin typeface="Calibri" panose="020F0502020204030204" pitchFamily="34" charset="0"/>
              </a:rPr>
              <a:t>GDM: Gebelik sonrası tarama </a:t>
            </a:r>
          </a:p>
        </p:txBody>
      </p:sp>
      <p:sp>
        <p:nvSpPr>
          <p:cNvPr id="3" name="İçerik Yer Tutucusu 2">
            <a:extLst>
              <a:ext uri="{FF2B5EF4-FFF2-40B4-BE49-F238E27FC236}">
                <a16:creationId xmlns:a16="http://schemas.microsoft.com/office/drawing/2014/main" id="{B3A684CD-200C-4EC7-92E1-1C0C813104C8}"/>
              </a:ext>
            </a:extLst>
          </p:cNvPr>
          <p:cNvSpPr>
            <a:spLocks noGrp="1"/>
          </p:cNvSpPr>
          <p:nvPr>
            <p:ph idx="1"/>
          </p:nvPr>
        </p:nvSpPr>
        <p:spPr>
          <a:xfrm>
            <a:off x="1837651" y="2076449"/>
            <a:ext cx="8611274" cy="3433939"/>
          </a:xfrm>
        </p:spPr>
        <p:txBody>
          <a:bodyPr>
            <a:normAutofit/>
          </a:bodyPr>
          <a:lstStyle/>
          <a:p>
            <a:pPr>
              <a:buFont typeface="Arial" panose="020B0604020202020204" pitchFamily="34" charset="0"/>
              <a:buChar char="•"/>
            </a:pPr>
            <a:r>
              <a:rPr lang="tr-TR" sz="2400" dirty="0">
                <a:solidFill>
                  <a:schemeClr val="tx1"/>
                </a:solidFill>
                <a:latin typeface="Calibri" panose="020F0502020204030204" pitchFamily="34" charset="0"/>
              </a:rPr>
              <a:t>Doğumdan sonra 4-12. haftalarda standart 75 g </a:t>
            </a:r>
            <a:r>
              <a:rPr lang="tr-TR" sz="2400" dirty="0" err="1">
                <a:solidFill>
                  <a:schemeClr val="tx1"/>
                </a:solidFill>
                <a:latin typeface="Calibri" panose="020F0502020204030204" pitchFamily="34" charset="0"/>
              </a:rPr>
              <a:t>glukozlu</a:t>
            </a:r>
            <a:r>
              <a:rPr lang="tr-TR" sz="2400" dirty="0">
                <a:solidFill>
                  <a:schemeClr val="tx1"/>
                </a:solidFill>
                <a:latin typeface="Calibri" panose="020F0502020204030204" pitchFamily="34" charset="0"/>
              </a:rPr>
              <a:t>, 2 saatlik OGTT yapılmalı ve gebe olmayan kişilerdeki gibi yorumlanmalı </a:t>
            </a:r>
          </a:p>
          <a:p>
            <a:endParaRPr lang="tr-TR" sz="2400" dirty="0">
              <a:solidFill>
                <a:schemeClr val="tx1"/>
              </a:solidFill>
              <a:latin typeface="Calibri" panose="020F0502020204030204" pitchFamily="34" charset="0"/>
            </a:endParaRPr>
          </a:p>
          <a:p>
            <a:pPr>
              <a:buFont typeface="Arial" panose="020B0604020202020204" pitchFamily="34" charset="0"/>
              <a:buChar char="•"/>
            </a:pPr>
            <a:r>
              <a:rPr lang="tr-TR" sz="2400" dirty="0">
                <a:solidFill>
                  <a:schemeClr val="tx1"/>
                </a:solidFill>
                <a:latin typeface="Calibri" panose="020F0502020204030204" pitchFamily="34" charset="0"/>
              </a:rPr>
              <a:t>GDM öyküsü bulunan kadınlarda, yaşam boyu 3 yılda bir diyabet taraması yapılması gereklidir.</a:t>
            </a:r>
          </a:p>
        </p:txBody>
      </p:sp>
    </p:spTree>
    <p:extLst>
      <p:ext uri="{BB962C8B-B14F-4D97-AF65-F5344CB8AC3E}">
        <p14:creationId xmlns:p14="http://schemas.microsoft.com/office/powerpoint/2010/main" val="2793081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7E54C4E-1585-44BE-AEF6-C2C06E3EE296}"/>
              </a:ext>
            </a:extLst>
          </p:cNvPr>
          <p:cNvSpPr>
            <a:spLocks noGrp="1"/>
          </p:cNvSpPr>
          <p:nvPr>
            <p:ph type="title"/>
          </p:nvPr>
        </p:nvSpPr>
        <p:spPr/>
        <p:txBody>
          <a:bodyPr>
            <a:normAutofit/>
          </a:bodyPr>
          <a:lstStyle/>
          <a:p>
            <a:r>
              <a:rPr lang="tr-TR" sz="3600" b="1" dirty="0">
                <a:latin typeface="+mn-lt"/>
              </a:rPr>
              <a:t>Diyabetin Önlenmesi İçin Öneriler-Tıbbi Beslenme Tedavisi </a:t>
            </a:r>
          </a:p>
        </p:txBody>
      </p:sp>
      <p:sp>
        <p:nvSpPr>
          <p:cNvPr id="3" name="İçerik Yer Tutucusu 2">
            <a:extLst>
              <a:ext uri="{FF2B5EF4-FFF2-40B4-BE49-F238E27FC236}">
                <a16:creationId xmlns:a16="http://schemas.microsoft.com/office/drawing/2014/main" id="{8C7B43F3-2B85-424D-B76C-1A99700ACA19}"/>
              </a:ext>
            </a:extLst>
          </p:cNvPr>
          <p:cNvSpPr>
            <a:spLocks noGrp="1"/>
          </p:cNvSpPr>
          <p:nvPr>
            <p:ph idx="1"/>
          </p:nvPr>
        </p:nvSpPr>
        <p:spPr/>
        <p:txBody>
          <a:bodyPr/>
          <a:lstStyle/>
          <a:p>
            <a:r>
              <a:rPr lang="tr-TR" dirty="0">
                <a:latin typeface="Calibri" panose="020F0502020204030204" pitchFamily="34" charset="0"/>
                <a:cs typeface="Calibri" panose="020F0502020204030204" pitchFamily="34" charset="0"/>
              </a:rPr>
              <a:t>Tip 2 diyabet yönünden yüksek riskli bireylerde, </a:t>
            </a:r>
          </a:p>
          <a:p>
            <a:endParaRPr lang="tr-TR" dirty="0">
              <a:latin typeface="Calibri" panose="020F0502020204030204" pitchFamily="34" charset="0"/>
              <a:cs typeface="Calibri" panose="020F0502020204030204" pitchFamily="34" charset="0"/>
            </a:endParaRPr>
          </a:p>
          <a:p>
            <a:pPr lvl="1"/>
            <a:r>
              <a:rPr lang="tr-TR" dirty="0">
                <a:latin typeface="Calibri" panose="020F0502020204030204" pitchFamily="34" charset="0"/>
                <a:cs typeface="Calibri" panose="020F0502020204030204" pitchFamily="34" charset="0"/>
              </a:rPr>
              <a:t>%7 ağırlık kaybı </a:t>
            </a:r>
          </a:p>
          <a:p>
            <a:pPr lvl="1"/>
            <a:r>
              <a:rPr lang="tr-TR" dirty="0">
                <a:latin typeface="Calibri" panose="020F0502020204030204" pitchFamily="34" charset="0"/>
                <a:cs typeface="Calibri" panose="020F0502020204030204" pitchFamily="34" charset="0"/>
              </a:rPr>
              <a:t>Haftada 150 </a:t>
            </a:r>
            <a:r>
              <a:rPr lang="tr-TR" dirty="0" err="1">
                <a:latin typeface="Calibri" panose="020F0502020204030204" pitchFamily="34" charset="0"/>
                <a:cs typeface="Calibri" panose="020F0502020204030204" pitchFamily="34" charset="0"/>
              </a:rPr>
              <a:t>dk</a:t>
            </a:r>
            <a:r>
              <a:rPr lang="tr-TR" dirty="0">
                <a:latin typeface="Calibri" panose="020F0502020204030204" pitchFamily="34" charset="0"/>
                <a:cs typeface="Calibri" panose="020F0502020204030204" pitchFamily="34" charset="0"/>
              </a:rPr>
              <a:t> düzenli fiziksel aktivite </a:t>
            </a:r>
          </a:p>
          <a:p>
            <a:pPr lvl="1"/>
            <a:r>
              <a:rPr lang="tr-TR" dirty="0">
                <a:latin typeface="Calibri" panose="020F0502020204030204" pitchFamily="34" charset="0"/>
                <a:cs typeface="Calibri" panose="020F0502020204030204" pitchFamily="34" charset="0"/>
              </a:rPr>
              <a:t>Yağ ve enerji alımını azaltma </a:t>
            </a:r>
          </a:p>
          <a:p>
            <a:endParaRPr lang="tr-TR" dirty="0"/>
          </a:p>
        </p:txBody>
      </p:sp>
    </p:spTree>
    <p:extLst>
      <p:ext uri="{BB962C8B-B14F-4D97-AF65-F5344CB8AC3E}">
        <p14:creationId xmlns:p14="http://schemas.microsoft.com/office/powerpoint/2010/main" val="3772829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3FEECE0-D6D5-415F-AA47-736F053B3152}"/>
              </a:ext>
            </a:extLst>
          </p:cNvPr>
          <p:cNvSpPr>
            <a:spLocks noGrp="1"/>
          </p:cNvSpPr>
          <p:nvPr>
            <p:ph type="title"/>
          </p:nvPr>
        </p:nvSpPr>
        <p:spPr/>
        <p:txBody>
          <a:bodyPr>
            <a:normAutofit/>
          </a:bodyPr>
          <a:lstStyle/>
          <a:p>
            <a:r>
              <a:rPr lang="tr-TR" sz="3600" b="1" dirty="0">
                <a:latin typeface="+mn-lt"/>
              </a:rPr>
              <a:t>Diyabetin Önlenmesi İçin Öneriler-Tıbbi Beslenme Tedavisi </a:t>
            </a:r>
            <a:endParaRPr lang="tr-TR" sz="3600" dirty="0">
              <a:latin typeface="+mn-lt"/>
            </a:endParaRPr>
          </a:p>
        </p:txBody>
      </p:sp>
      <p:sp>
        <p:nvSpPr>
          <p:cNvPr id="3" name="İçerik Yer Tutucusu 2">
            <a:extLst>
              <a:ext uri="{FF2B5EF4-FFF2-40B4-BE49-F238E27FC236}">
                <a16:creationId xmlns:a16="http://schemas.microsoft.com/office/drawing/2014/main" id="{16497096-7E00-4CA2-B0F7-536E5978F39C}"/>
              </a:ext>
            </a:extLst>
          </p:cNvPr>
          <p:cNvSpPr>
            <a:spLocks noGrp="1"/>
          </p:cNvSpPr>
          <p:nvPr>
            <p:ph idx="1"/>
          </p:nvPr>
        </p:nvSpPr>
        <p:spPr/>
        <p:txBody>
          <a:bodyPr>
            <a:normAutofit/>
          </a:bodyPr>
          <a:lstStyle/>
          <a:p>
            <a:pPr>
              <a:buFont typeface="Arial" panose="020B0604020202020204" pitchFamily="34" charset="0"/>
              <a:buChar char="•"/>
            </a:pPr>
            <a:r>
              <a:rPr lang="tr-TR" dirty="0">
                <a:latin typeface="Calibri" panose="020F0502020204030204" pitchFamily="34" charset="0"/>
                <a:cs typeface="Calibri" panose="020F0502020204030204" pitchFamily="34" charset="0"/>
              </a:rPr>
              <a:t>Her 1000 </a:t>
            </a:r>
            <a:r>
              <a:rPr lang="tr-TR" dirty="0" err="1">
                <a:latin typeface="Calibri" panose="020F0502020204030204" pitchFamily="34" charset="0"/>
                <a:cs typeface="Calibri" panose="020F0502020204030204" pitchFamily="34" charset="0"/>
              </a:rPr>
              <a:t>kkal</a:t>
            </a:r>
            <a:r>
              <a:rPr lang="tr-TR" dirty="0">
                <a:latin typeface="Calibri" panose="020F0502020204030204" pitchFamily="34" charset="0"/>
                <a:cs typeface="Calibri" panose="020F0502020204030204" pitchFamily="34" charset="0"/>
              </a:rPr>
              <a:t> için 14 g diyet lifi tüketimi </a:t>
            </a:r>
          </a:p>
          <a:p>
            <a:pPr>
              <a:buFont typeface="Arial" panose="020B0604020202020204" pitchFamily="34" charset="0"/>
              <a:buChar char="•"/>
            </a:pPr>
            <a:r>
              <a:rPr lang="tr-TR" dirty="0">
                <a:latin typeface="Calibri" panose="020F0502020204030204" pitchFamily="34" charset="0"/>
                <a:cs typeface="Calibri" panose="020F0502020204030204" pitchFamily="34" charset="0"/>
              </a:rPr>
              <a:t>Tahıl alımının yarısını tam taneli tahıllardan karşılanması</a:t>
            </a:r>
          </a:p>
          <a:p>
            <a:pPr>
              <a:buFont typeface="Arial" panose="020B0604020202020204" pitchFamily="34" charset="0"/>
              <a:buChar char="•"/>
            </a:pPr>
            <a:r>
              <a:rPr lang="tr-TR" dirty="0">
                <a:latin typeface="Calibri" panose="020F0502020204030204" pitchFamily="34" charset="0"/>
                <a:cs typeface="Calibri" panose="020F0502020204030204" pitchFamily="34" charset="0"/>
              </a:rPr>
              <a:t>Şeker ile tatlandırılmış içecek tüketimini sınırlandırmaları </a:t>
            </a:r>
          </a:p>
          <a:p>
            <a:pPr>
              <a:buFont typeface="Arial" panose="020B0604020202020204" pitchFamily="34" charset="0"/>
              <a:buChar char="•"/>
            </a:pPr>
            <a:r>
              <a:rPr lang="tr-TR" dirty="0">
                <a:latin typeface="Calibri" panose="020F0502020204030204" pitchFamily="34" charset="0"/>
                <a:cs typeface="Calibri" panose="020F0502020204030204" pitchFamily="34" charset="0"/>
              </a:rPr>
              <a:t>Düşük </a:t>
            </a:r>
            <a:r>
              <a:rPr lang="tr-TR" dirty="0" err="1">
                <a:latin typeface="Calibri" panose="020F0502020204030204" pitchFamily="34" charset="0"/>
                <a:cs typeface="Calibri" panose="020F0502020204030204" pitchFamily="34" charset="0"/>
              </a:rPr>
              <a:t>glisemik</a:t>
            </a:r>
            <a:r>
              <a:rPr lang="tr-TR" dirty="0">
                <a:latin typeface="Calibri" panose="020F0502020204030204" pitchFamily="34" charset="0"/>
                <a:cs typeface="Calibri" panose="020F0502020204030204" pitchFamily="34" charset="0"/>
              </a:rPr>
              <a:t> yüklü diyetlerin diyabet riskini azalttığına dair yeterli veri yoktur. </a:t>
            </a:r>
          </a:p>
          <a:p>
            <a:pPr lvl="1"/>
            <a:r>
              <a:rPr lang="tr-TR" dirty="0">
                <a:latin typeface="Calibri" panose="020F0502020204030204" pitchFamily="34" charset="0"/>
                <a:cs typeface="Calibri" panose="020F0502020204030204" pitchFamily="34" charset="0"/>
              </a:rPr>
              <a:t>Ancak liften ve diğer önemli besin öğelerinden zengin düşük </a:t>
            </a:r>
            <a:r>
              <a:rPr lang="tr-TR" dirty="0" err="1">
                <a:latin typeface="Calibri" panose="020F0502020204030204" pitchFamily="34" charset="0"/>
                <a:cs typeface="Calibri" panose="020F0502020204030204" pitchFamily="34" charset="0"/>
              </a:rPr>
              <a:t>glisemik</a:t>
            </a:r>
            <a:r>
              <a:rPr lang="tr-TR" dirty="0">
                <a:latin typeface="Calibri" panose="020F0502020204030204" pitchFamily="34" charset="0"/>
                <a:cs typeface="Calibri" panose="020F0502020204030204" pitchFamily="34" charset="0"/>
              </a:rPr>
              <a:t> indeksli besinlerin tüketimi önerilebilir.</a:t>
            </a:r>
          </a:p>
        </p:txBody>
      </p:sp>
      <p:pic>
        <p:nvPicPr>
          <p:cNvPr id="5" name="Resim 4">
            <a:extLst>
              <a:ext uri="{FF2B5EF4-FFF2-40B4-BE49-F238E27FC236}">
                <a16:creationId xmlns:a16="http://schemas.microsoft.com/office/drawing/2014/main" id="{77A86F16-791C-49B4-81B3-DA60FF83F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659" y="2068866"/>
            <a:ext cx="2482652" cy="1360133"/>
          </a:xfrm>
          <a:prstGeom prst="rect">
            <a:avLst/>
          </a:prstGeom>
        </p:spPr>
      </p:pic>
    </p:spTree>
    <p:extLst>
      <p:ext uri="{BB962C8B-B14F-4D97-AF65-F5344CB8AC3E}">
        <p14:creationId xmlns:p14="http://schemas.microsoft.com/office/powerpoint/2010/main" val="3590148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3680348-7DBD-473A-8914-B4B573802891}"/>
              </a:ext>
            </a:extLst>
          </p:cNvPr>
          <p:cNvSpPr>
            <a:spLocks noGrp="1"/>
          </p:cNvSpPr>
          <p:nvPr>
            <p:ph type="title"/>
          </p:nvPr>
        </p:nvSpPr>
        <p:spPr/>
        <p:txBody>
          <a:bodyPr>
            <a:normAutofit/>
          </a:bodyPr>
          <a:lstStyle/>
          <a:p>
            <a:r>
              <a:rPr lang="tr-TR" sz="3600" b="1" dirty="0">
                <a:latin typeface="+mn-lt"/>
              </a:rPr>
              <a:t>Diyabetin Önlenmesi İçin Öneriler-Tıbbi Beslenme Tedavisi </a:t>
            </a:r>
            <a:endParaRPr lang="tr-TR" sz="3600" dirty="0">
              <a:latin typeface="+mn-lt"/>
            </a:endParaRPr>
          </a:p>
        </p:txBody>
      </p:sp>
      <p:sp>
        <p:nvSpPr>
          <p:cNvPr id="3" name="İçerik Yer Tutucusu 2">
            <a:extLst>
              <a:ext uri="{FF2B5EF4-FFF2-40B4-BE49-F238E27FC236}">
                <a16:creationId xmlns:a16="http://schemas.microsoft.com/office/drawing/2014/main" id="{8D8B11D8-ED57-4D6B-8434-69542D7DEB76}"/>
              </a:ext>
            </a:extLst>
          </p:cNvPr>
          <p:cNvSpPr>
            <a:spLocks noGrp="1"/>
          </p:cNvSpPr>
          <p:nvPr>
            <p:ph idx="1"/>
          </p:nvPr>
        </p:nvSpPr>
        <p:spPr>
          <a:xfrm>
            <a:off x="838200" y="2381249"/>
            <a:ext cx="10229850" cy="3795713"/>
          </a:xfrm>
        </p:spPr>
        <p:txBody>
          <a:bodyPr/>
          <a:lstStyle/>
          <a:p>
            <a:pPr>
              <a:buFont typeface="Arial" panose="020B0604020202020204" pitchFamily="34" charset="0"/>
              <a:buChar char="•"/>
            </a:pPr>
            <a:r>
              <a:rPr lang="tr-TR" dirty="0">
                <a:latin typeface="Calibri" panose="020F0502020204030204" pitchFamily="34" charset="0"/>
                <a:cs typeface="Calibri" panose="020F0502020204030204" pitchFamily="34" charset="0"/>
              </a:rPr>
              <a:t>Tip 1 diyabetin önlenmesi ile ilişkili herhangi bir beslenme önerisi yoktur. </a:t>
            </a:r>
          </a:p>
          <a:p>
            <a:pPr marL="0" indent="0">
              <a:buNone/>
            </a:pPr>
            <a:endParaRPr lang="tr-TR" dirty="0">
              <a:latin typeface="Calibri" panose="020F0502020204030204" pitchFamily="34" charset="0"/>
              <a:cs typeface="Calibri" panose="020F0502020204030204" pitchFamily="34" charset="0"/>
            </a:endParaRPr>
          </a:p>
          <a:p>
            <a:pPr lvl="1"/>
            <a:r>
              <a:rPr lang="tr-TR" dirty="0" err="1">
                <a:latin typeface="Calibri" panose="020F0502020204030204" pitchFamily="34" charset="0"/>
                <a:cs typeface="Calibri" panose="020F0502020204030204" pitchFamily="34" charset="0"/>
              </a:rPr>
              <a:t>Kohort</a:t>
            </a:r>
            <a:r>
              <a:rPr lang="tr-TR" dirty="0">
                <a:latin typeface="Calibri" panose="020F0502020204030204" pitchFamily="34" charset="0"/>
                <a:cs typeface="Calibri" panose="020F0502020204030204" pitchFamily="34" charset="0"/>
              </a:rPr>
              <a:t> çalışmalarında anne sütü ile beslenen çocuklarda tip 1 diyabet </a:t>
            </a:r>
            <a:r>
              <a:rPr lang="tr-TR" dirty="0" err="1">
                <a:latin typeface="Calibri" panose="020F0502020204030204" pitchFamily="34" charset="0"/>
                <a:cs typeface="Calibri" panose="020F0502020204030204" pitchFamily="34" charset="0"/>
              </a:rPr>
              <a:t>insidansının</a:t>
            </a:r>
            <a:r>
              <a:rPr lang="tr-TR" dirty="0">
                <a:latin typeface="Calibri" panose="020F0502020204030204" pitchFamily="34" charset="0"/>
                <a:cs typeface="Calibri" panose="020F0502020204030204" pitchFamily="34" charset="0"/>
              </a:rPr>
              <a:t> daha düşük olduğu gösterilmiştir. </a:t>
            </a:r>
          </a:p>
        </p:txBody>
      </p:sp>
    </p:spTree>
    <p:extLst>
      <p:ext uri="{BB962C8B-B14F-4D97-AF65-F5344CB8AC3E}">
        <p14:creationId xmlns:p14="http://schemas.microsoft.com/office/powerpoint/2010/main" val="2735563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66E850F-5CD2-4C3E-AA32-88A857F17B90}"/>
              </a:ext>
            </a:extLst>
          </p:cNvPr>
          <p:cNvSpPr>
            <a:spLocks noGrp="1"/>
          </p:cNvSpPr>
          <p:nvPr>
            <p:ph type="title"/>
          </p:nvPr>
        </p:nvSpPr>
        <p:spPr/>
        <p:txBody>
          <a:bodyPr>
            <a:normAutofit/>
          </a:bodyPr>
          <a:lstStyle/>
          <a:p>
            <a:r>
              <a:rPr lang="tr-TR" sz="3600" b="1" dirty="0">
                <a:latin typeface="+mn-lt"/>
              </a:rPr>
              <a:t>Diyabetin Önlenmesi İçin Öneriler</a:t>
            </a:r>
          </a:p>
        </p:txBody>
      </p:sp>
      <p:sp>
        <p:nvSpPr>
          <p:cNvPr id="3" name="İçerik Yer Tutucusu 2">
            <a:extLst>
              <a:ext uri="{FF2B5EF4-FFF2-40B4-BE49-F238E27FC236}">
                <a16:creationId xmlns:a16="http://schemas.microsoft.com/office/drawing/2014/main" id="{E6238143-510F-4673-9A0F-C7B375C65F54}"/>
              </a:ext>
            </a:extLst>
          </p:cNvPr>
          <p:cNvSpPr>
            <a:spLocks noGrp="1"/>
          </p:cNvSpPr>
          <p:nvPr>
            <p:ph idx="1"/>
          </p:nvPr>
        </p:nvSpPr>
        <p:spPr/>
        <p:txBody>
          <a:bodyPr>
            <a:normAutofit/>
          </a:bodyPr>
          <a:lstStyle/>
          <a:p>
            <a:r>
              <a:rPr lang="tr-TR" dirty="0" err="1">
                <a:latin typeface="Calibri" panose="020F0502020204030204" pitchFamily="34" charset="0"/>
                <a:cs typeface="Calibri" panose="020F0502020204030204" pitchFamily="34" charset="0"/>
              </a:rPr>
              <a:t>Metformin</a:t>
            </a:r>
            <a:r>
              <a:rPr lang="tr-TR" dirty="0">
                <a:latin typeface="Calibri" panose="020F0502020204030204" pitchFamily="34" charset="0"/>
                <a:cs typeface="Calibri" panose="020F0502020204030204" pitchFamily="34" charset="0"/>
              </a:rPr>
              <a:t> ile </a:t>
            </a:r>
            <a:r>
              <a:rPr lang="tr-TR" dirty="0" err="1">
                <a:latin typeface="Calibri" panose="020F0502020204030204" pitchFamily="34" charset="0"/>
                <a:cs typeface="Calibri" panose="020F0502020204030204" pitchFamily="34" charset="0"/>
              </a:rPr>
              <a:t>prediyabetik</a:t>
            </a:r>
            <a:r>
              <a:rPr lang="tr-TR" dirty="0">
                <a:latin typeface="Calibri" panose="020F0502020204030204" pitchFamily="34" charset="0"/>
                <a:cs typeface="Calibri" panose="020F0502020204030204" pitchFamily="34" charset="0"/>
              </a:rPr>
              <a:t> hastalarda diyabet riskinin azaldığı ve uzun dönemde güvenilir olduğu kanıtlanmıştır. </a:t>
            </a:r>
          </a:p>
          <a:p>
            <a:r>
              <a:rPr lang="tr-TR" dirty="0">
                <a:latin typeface="Calibri" panose="020F0502020204030204" pitchFamily="34" charset="0"/>
                <a:cs typeface="Calibri" panose="020F0502020204030204" pitchFamily="34" charset="0"/>
              </a:rPr>
              <a:t>Bu nedenle özellikle </a:t>
            </a:r>
          </a:p>
          <a:p>
            <a:pPr lvl="1"/>
            <a:r>
              <a:rPr lang="tr-TR" dirty="0">
                <a:latin typeface="Calibri" panose="020F0502020204030204" pitchFamily="34" charset="0"/>
                <a:cs typeface="Calibri" panose="020F0502020204030204" pitchFamily="34" charset="0"/>
              </a:rPr>
              <a:t>VKİ ≥35 kg/m2 olanlarda </a:t>
            </a:r>
          </a:p>
          <a:p>
            <a:pPr lvl="1"/>
            <a:r>
              <a:rPr lang="tr-TR" dirty="0">
                <a:latin typeface="Calibri" panose="020F0502020204030204" pitchFamily="34" charset="0"/>
                <a:cs typeface="Calibri" panose="020F0502020204030204" pitchFamily="34" charset="0"/>
              </a:rPr>
              <a:t>60 yaş altındakilerde </a:t>
            </a:r>
          </a:p>
          <a:p>
            <a:pPr lvl="1"/>
            <a:r>
              <a:rPr lang="tr-TR" dirty="0">
                <a:latin typeface="Calibri" panose="020F0502020204030204" pitchFamily="34" charset="0"/>
                <a:cs typeface="Calibri" panose="020F0502020204030204" pitchFamily="34" charset="0"/>
              </a:rPr>
              <a:t>GDM hikayesi, ciddi </a:t>
            </a:r>
            <a:r>
              <a:rPr lang="tr-TR" dirty="0" err="1">
                <a:latin typeface="Calibri" panose="020F0502020204030204" pitchFamily="34" charset="0"/>
                <a:cs typeface="Calibri" panose="020F0502020204030204" pitchFamily="34" charset="0"/>
              </a:rPr>
              <a:t>obezite</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progresif</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hiperglisemi</a:t>
            </a:r>
            <a:r>
              <a:rPr lang="tr-TR" dirty="0">
                <a:latin typeface="Calibri" panose="020F0502020204030204" pitchFamily="34" charset="0"/>
                <a:cs typeface="Calibri" panose="020F0502020204030204" pitchFamily="34" charset="0"/>
              </a:rPr>
              <a:t> gibi yüksek riskli </a:t>
            </a:r>
            <a:r>
              <a:rPr lang="tr-TR" dirty="0" err="1">
                <a:latin typeface="Calibri" panose="020F0502020204030204" pitchFamily="34" charset="0"/>
                <a:cs typeface="Calibri" panose="020F0502020204030204" pitchFamily="34" charset="0"/>
              </a:rPr>
              <a:t>prediyabetik</a:t>
            </a:r>
            <a:r>
              <a:rPr lang="tr-TR" dirty="0">
                <a:latin typeface="Calibri" panose="020F0502020204030204" pitchFamily="34" charset="0"/>
                <a:cs typeface="Calibri" panose="020F0502020204030204" pitchFamily="34" charset="0"/>
              </a:rPr>
              <a:t> hastalarda yaşam tarzı değişikliklerine ek olarak </a:t>
            </a:r>
            <a:r>
              <a:rPr lang="tr-TR" dirty="0" err="1">
                <a:latin typeface="Calibri" panose="020F0502020204030204" pitchFamily="34" charset="0"/>
                <a:cs typeface="Calibri" panose="020F0502020204030204" pitchFamily="34" charset="0"/>
              </a:rPr>
              <a:t>metformin</a:t>
            </a:r>
            <a:r>
              <a:rPr lang="tr-TR" dirty="0">
                <a:latin typeface="Calibri" panose="020F0502020204030204" pitchFamily="34" charset="0"/>
                <a:cs typeface="Calibri" panose="020F0502020204030204" pitchFamily="34" charset="0"/>
              </a:rPr>
              <a:t> verilebilir. </a:t>
            </a:r>
          </a:p>
        </p:txBody>
      </p:sp>
    </p:spTree>
    <p:extLst>
      <p:ext uri="{BB962C8B-B14F-4D97-AF65-F5344CB8AC3E}">
        <p14:creationId xmlns:p14="http://schemas.microsoft.com/office/powerpoint/2010/main" val="2594461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B23D96-EBAF-4C12-ABC9-5C74BE81E2D5}"/>
              </a:ext>
            </a:extLst>
          </p:cNvPr>
          <p:cNvSpPr>
            <a:spLocks noGrp="1"/>
          </p:cNvSpPr>
          <p:nvPr>
            <p:ph type="title"/>
          </p:nvPr>
        </p:nvSpPr>
        <p:spPr>
          <a:xfrm>
            <a:off x="1878941" y="624110"/>
            <a:ext cx="8911687" cy="1058553"/>
          </a:xfrm>
        </p:spPr>
        <p:txBody>
          <a:bodyPr>
            <a:normAutofit/>
          </a:bodyPr>
          <a:lstStyle/>
          <a:p>
            <a:pPr>
              <a:defRPr/>
            </a:pPr>
            <a:r>
              <a:rPr lang="tr-TR" sz="4000" dirty="0">
                <a:solidFill>
                  <a:schemeClr val="tx1"/>
                </a:solidFill>
                <a:latin typeface="Calibri" panose="020F0502020204030204" pitchFamily="34" charset="0"/>
              </a:rPr>
              <a:t>Diyabetli Hastaya Yaklaşım</a:t>
            </a:r>
          </a:p>
        </p:txBody>
      </p:sp>
      <p:sp>
        <p:nvSpPr>
          <p:cNvPr id="27651" name="İçerik Yer Tutucusu 2">
            <a:extLst>
              <a:ext uri="{FF2B5EF4-FFF2-40B4-BE49-F238E27FC236}">
                <a16:creationId xmlns:a16="http://schemas.microsoft.com/office/drawing/2014/main" id="{2D874459-2280-4620-A01B-9608A79AE3EA}"/>
              </a:ext>
            </a:extLst>
          </p:cNvPr>
          <p:cNvSpPr>
            <a:spLocks noGrp="1"/>
          </p:cNvSpPr>
          <p:nvPr>
            <p:ph idx="1"/>
          </p:nvPr>
        </p:nvSpPr>
        <p:spPr>
          <a:xfrm>
            <a:off x="1875227" y="1904999"/>
            <a:ext cx="8992797" cy="4145071"/>
          </a:xfrm>
        </p:spPr>
        <p:txBody>
          <a:bodyPr>
            <a:noAutofit/>
          </a:bodyPr>
          <a:lstStyle/>
          <a:p>
            <a:r>
              <a:rPr lang="tr-TR" altLang="tr-TR" sz="2600" dirty="0" err="1">
                <a:solidFill>
                  <a:schemeClr val="tx1"/>
                </a:solidFill>
                <a:latin typeface="Calibri" panose="020F0502020204030204" pitchFamily="34" charset="0"/>
              </a:rPr>
              <a:t>Anamnez</a:t>
            </a:r>
            <a:r>
              <a:rPr lang="tr-TR" altLang="tr-TR" sz="2600" dirty="0">
                <a:solidFill>
                  <a:schemeClr val="tx1"/>
                </a:solidFill>
                <a:latin typeface="Calibri" panose="020F0502020204030204" pitchFamily="34" charset="0"/>
              </a:rPr>
              <a:t>;</a:t>
            </a:r>
          </a:p>
          <a:p>
            <a:endParaRPr lang="tr-TR" altLang="tr-TR" sz="2600" dirty="0">
              <a:solidFill>
                <a:schemeClr val="tx1"/>
              </a:solidFill>
              <a:latin typeface="Calibri" panose="020F0502020204030204" pitchFamily="34" charset="0"/>
            </a:endParaRPr>
          </a:p>
          <a:p>
            <a:pPr lvl="1"/>
            <a:r>
              <a:rPr lang="tr-TR" altLang="tr-TR" sz="2200" dirty="0">
                <a:solidFill>
                  <a:schemeClr val="tx1"/>
                </a:solidFill>
                <a:latin typeface="Calibri" panose="020F0502020204030204" pitchFamily="34" charset="0"/>
              </a:rPr>
              <a:t>Diyabet tanısı ile ilgili semptomlar, laboratuvar sonuçları, daha önceki A1C değeri,</a:t>
            </a:r>
          </a:p>
          <a:p>
            <a:pPr lvl="1"/>
            <a:r>
              <a:rPr lang="tr-TR" altLang="tr-TR" sz="2200" dirty="0">
                <a:solidFill>
                  <a:schemeClr val="tx1"/>
                </a:solidFill>
                <a:latin typeface="Calibri" panose="020F0502020204030204" pitchFamily="34" charset="0"/>
              </a:rPr>
              <a:t>Yeme alışkanlıkları, beslenme durumu, kilo öyküsü, çocuk ve </a:t>
            </a:r>
            <a:r>
              <a:rPr lang="tr-TR" altLang="tr-TR" sz="2200" dirty="0" err="1">
                <a:solidFill>
                  <a:schemeClr val="tx1"/>
                </a:solidFill>
                <a:latin typeface="Calibri" panose="020F0502020204030204" pitchFamily="34" charset="0"/>
              </a:rPr>
              <a:t>adölesanda</a:t>
            </a:r>
            <a:r>
              <a:rPr lang="tr-TR" altLang="tr-TR" sz="2200" dirty="0">
                <a:solidFill>
                  <a:schemeClr val="tx1"/>
                </a:solidFill>
                <a:latin typeface="Calibri" panose="020F0502020204030204" pitchFamily="34" charset="0"/>
              </a:rPr>
              <a:t> büyüme ve gelişme,</a:t>
            </a:r>
          </a:p>
          <a:p>
            <a:pPr lvl="1"/>
            <a:r>
              <a:rPr lang="tr-TR" altLang="tr-TR" sz="2200" dirty="0">
                <a:solidFill>
                  <a:schemeClr val="tx1"/>
                </a:solidFill>
                <a:latin typeface="Calibri" panose="020F0502020204030204" pitchFamily="34" charset="0"/>
              </a:rPr>
              <a:t>Daha önceki tedavi programlarının detayları (beslenme, evde kan </a:t>
            </a:r>
            <a:r>
              <a:rPr lang="tr-TR" altLang="tr-TR" sz="2200" dirty="0" err="1">
                <a:solidFill>
                  <a:schemeClr val="tx1"/>
                </a:solidFill>
                <a:latin typeface="Calibri" panose="020F0502020204030204" pitchFamily="34" charset="0"/>
              </a:rPr>
              <a:t>glukoz</a:t>
            </a:r>
            <a:r>
              <a:rPr lang="tr-TR" altLang="tr-TR" sz="2200" dirty="0">
                <a:solidFill>
                  <a:schemeClr val="tx1"/>
                </a:solidFill>
                <a:latin typeface="Calibri" panose="020F0502020204030204" pitchFamily="34" charset="0"/>
              </a:rPr>
              <a:t> izlemi),</a:t>
            </a:r>
          </a:p>
          <a:p>
            <a:pPr lvl="1"/>
            <a:r>
              <a:rPr lang="tr-TR" altLang="tr-TR" sz="2200" dirty="0">
                <a:solidFill>
                  <a:schemeClr val="tx1"/>
                </a:solidFill>
                <a:latin typeface="Calibri" panose="020F0502020204030204" pitchFamily="34" charset="0"/>
              </a:rPr>
              <a:t>Şimdiki diyabet tedavisi (ilaçlar, öğün planı, evde ölçümleri),</a:t>
            </a:r>
          </a:p>
          <a:p>
            <a:pPr lvl="1"/>
            <a:r>
              <a:rPr lang="tr-TR" altLang="tr-TR" sz="2200" dirty="0" err="1">
                <a:solidFill>
                  <a:schemeClr val="tx1"/>
                </a:solidFill>
                <a:latin typeface="Calibri" panose="020F0502020204030204" pitchFamily="34" charset="0"/>
              </a:rPr>
              <a:t>Glukoz</a:t>
            </a:r>
            <a:r>
              <a:rPr lang="tr-TR" altLang="tr-TR" sz="2200" dirty="0">
                <a:solidFill>
                  <a:schemeClr val="tx1"/>
                </a:solidFill>
                <a:latin typeface="Calibri" panose="020F0502020204030204" pitchFamily="34" charset="0"/>
              </a:rPr>
              <a:t> düzeyini etkileyebilecek diğer ilaçlar,</a:t>
            </a:r>
          </a:p>
        </p:txBody>
      </p:sp>
    </p:spTree>
    <p:extLst>
      <p:ext uri="{BB962C8B-B14F-4D97-AF65-F5344CB8AC3E}">
        <p14:creationId xmlns:p14="http://schemas.microsoft.com/office/powerpoint/2010/main" val="3780835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8C060D-55D3-4422-BFB8-1102BD51A7B5}"/>
              </a:ext>
            </a:extLst>
          </p:cNvPr>
          <p:cNvSpPr>
            <a:spLocks noGrp="1"/>
          </p:cNvSpPr>
          <p:nvPr>
            <p:ph type="title"/>
          </p:nvPr>
        </p:nvSpPr>
        <p:spPr>
          <a:xfrm>
            <a:off x="1816311" y="495300"/>
            <a:ext cx="8911687" cy="1044889"/>
          </a:xfrm>
        </p:spPr>
        <p:txBody>
          <a:bodyPr>
            <a:normAutofit/>
          </a:bodyPr>
          <a:lstStyle/>
          <a:p>
            <a:pPr>
              <a:defRPr/>
            </a:pPr>
            <a:r>
              <a:rPr lang="tr-TR" sz="4000" dirty="0">
                <a:solidFill>
                  <a:schemeClr val="tx1"/>
                </a:solidFill>
                <a:latin typeface="Calibri" panose="020F0502020204030204" pitchFamily="34" charset="0"/>
              </a:rPr>
              <a:t>Diyabetli Hastaya Yaklaşım</a:t>
            </a:r>
          </a:p>
        </p:txBody>
      </p:sp>
      <p:sp>
        <p:nvSpPr>
          <p:cNvPr id="28675" name="İçerik Yer Tutucusu 2">
            <a:extLst>
              <a:ext uri="{FF2B5EF4-FFF2-40B4-BE49-F238E27FC236}">
                <a16:creationId xmlns:a16="http://schemas.microsoft.com/office/drawing/2014/main" id="{4BA61570-D6FD-43F5-90AF-B679A9D46692}"/>
              </a:ext>
            </a:extLst>
          </p:cNvPr>
          <p:cNvSpPr>
            <a:spLocks noGrp="1"/>
          </p:cNvSpPr>
          <p:nvPr>
            <p:ph idx="1"/>
          </p:nvPr>
        </p:nvSpPr>
        <p:spPr>
          <a:xfrm>
            <a:off x="1816310" y="1771649"/>
            <a:ext cx="9080289" cy="4399609"/>
          </a:xfrm>
        </p:spPr>
        <p:txBody>
          <a:bodyPr>
            <a:noAutofit/>
          </a:bodyPr>
          <a:lstStyle/>
          <a:p>
            <a:r>
              <a:rPr lang="tr-TR" altLang="tr-TR" sz="2600" dirty="0" err="1">
                <a:solidFill>
                  <a:schemeClr val="tx1"/>
                </a:solidFill>
                <a:latin typeface="Calibri" panose="020F0502020204030204" pitchFamily="34" charset="0"/>
              </a:rPr>
              <a:t>Anamnez</a:t>
            </a:r>
            <a:r>
              <a:rPr lang="tr-TR" altLang="tr-TR" sz="2600" dirty="0">
                <a:solidFill>
                  <a:schemeClr val="tx1"/>
                </a:solidFill>
                <a:latin typeface="Calibri" panose="020F0502020204030204" pitchFamily="34" charset="0"/>
              </a:rPr>
              <a:t>;</a:t>
            </a:r>
          </a:p>
          <a:p>
            <a:endParaRPr lang="tr-TR" altLang="tr-TR" sz="2600" dirty="0">
              <a:solidFill>
                <a:schemeClr val="tx1"/>
              </a:solidFill>
              <a:latin typeface="Calibri" panose="020F0502020204030204" pitchFamily="34" charset="0"/>
            </a:endParaRPr>
          </a:p>
          <a:p>
            <a:pPr lvl="1"/>
            <a:r>
              <a:rPr lang="tr-TR" altLang="tr-TR" sz="2200" dirty="0">
                <a:solidFill>
                  <a:schemeClr val="tx1"/>
                </a:solidFill>
                <a:latin typeface="Calibri" panose="020F0502020204030204" pitchFamily="34" charset="0"/>
              </a:rPr>
              <a:t>Akut komplikasyon (DKA, hipoglisemi) sıklığı, derecesi ve nedenleri,</a:t>
            </a:r>
          </a:p>
          <a:p>
            <a:pPr lvl="1"/>
            <a:r>
              <a:rPr lang="tr-TR" altLang="tr-TR" sz="2200" dirty="0">
                <a:solidFill>
                  <a:schemeClr val="tx1"/>
                </a:solidFill>
                <a:latin typeface="Calibri" panose="020F0502020204030204" pitchFamily="34" charset="0"/>
              </a:rPr>
              <a:t>Daha önceki veya şimdiki enfeksiyonlar (cilt, ayak, diş, </a:t>
            </a:r>
            <a:r>
              <a:rPr lang="tr-TR" altLang="tr-TR" sz="2200" dirty="0" err="1">
                <a:solidFill>
                  <a:schemeClr val="tx1"/>
                </a:solidFill>
                <a:latin typeface="Calibri" panose="020F0502020204030204" pitchFamily="34" charset="0"/>
              </a:rPr>
              <a:t>genitoüriner</a:t>
            </a:r>
            <a:r>
              <a:rPr lang="tr-TR" altLang="tr-TR" sz="2200" dirty="0">
                <a:solidFill>
                  <a:schemeClr val="tx1"/>
                </a:solidFill>
                <a:latin typeface="Calibri" panose="020F0502020204030204" pitchFamily="34" charset="0"/>
              </a:rPr>
              <a:t>),</a:t>
            </a:r>
          </a:p>
          <a:p>
            <a:pPr lvl="1"/>
            <a:r>
              <a:rPr lang="tr-TR" altLang="tr-TR" sz="2200" dirty="0">
                <a:solidFill>
                  <a:schemeClr val="tx1"/>
                </a:solidFill>
                <a:latin typeface="Calibri" panose="020F0502020204030204" pitchFamily="34" charset="0"/>
              </a:rPr>
              <a:t>Kronik komplikasyonlarla (göz, böbrek, sinir, </a:t>
            </a:r>
            <a:r>
              <a:rPr lang="tr-TR" altLang="tr-TR" sz="2200" dirty="0" err="1">
                <a:solidFill>
                  <a:schemeClr val="tx1"/>
                </a:solidFill>
                <a:latin typeface="Calibri" panose="020F0502020204030204" pitchFamily="34" charset="0"/>
              </a:rPr>
              <a:t>genitoüriner</a:t>
            </a:r>
            <a:r>
              <a:rPr lang="tr-TR" altLang="tr-TR" sz="2200" dirty="0">
                <a:solidFill>
                  <a:schemeClr val="tx1"/>
                </a:solidFill>
                <a:latin typeface="Calibri" panose="020F0502020204030204" pitchFamily="34" charset="0"/>
              </a:rPr>
              <a:t>, </a:t>
            </a:r>
            <a:r>
              <a:rPr lang="tr-TR" altLang="tr-TR" sz="2200" dirty="0" err="1">
                <a:solidFill>
                  <a:schemeClr val="tx1"/>
                </a:solidFill>
                <a:latin typeface="Calibri" panose="020F0502020204030204" pitchFamily="34" charset="0"/>
              </a:rPr>
              <a:t>gastrointestinal</a:t>
            </a:r>
            <a:r>
              <a:rPr lang="tr-TR" altLang="tr-TR" sz="2200" dirty="0">
                <a:solidFill>
                  <a:schemeClr val="tx1"/>
                </a:solidFill>
                <a:latin typeface="Calibri" panose="020F0502020204030204" pitchFamily="34" charset="0"/>
              </a:rPr>
              <a:t>, kalp, </a:t>
            </a:r>
            <a:r>
              <a:rPr lang="tr-TR" altLang="tr-TR" sz="2200" dirty="0" err="1">
                <a:solidFill>
                  <a:schemeClr val="tx1"/>
                </a:solidFill>
                <a:latin typeface="Calibri" panose="020F0502020204030204" pitchFamily="34" charset="0"/>
              </a:rPr>
              <a:t>vasküler</a:t>
            </a:r>
            <a:r>
              <a:rPr lang="tr-TR" altLang="tr-TR" sz="2200" dirty="0">
                <a:solidFill>
                  <a:schemeClr val="tx1"/>
                </a:solidFill>
                <a:latin typeface="Calibri" panose="020F0502020204030204" pitchFamily="34" charset="0"/>
              </a:rPr>
              <a:t> hastalık, diyabetik ayak, </a:t>
            </a:r>
            <a:r>
              <a:rPr lang="tr-TR" altLang="tr-TR" sz="2200" dirty="0" err="1">
                <a:solidFill>
                  <a:schemeClr val="tx1"/>
                </a:solidFill>
                <a:latin typeface="Calibri" panose="020F0502020204030204" pitchFamily="34" charset="0"/>
              </a:rPr>
              <a:t>serebrovasküler</a:t>
            </a:r>
            <a:r>
              <a:rPr lang="tr-TR" altLang="tr-TR" sz="2200" dirty="0">
                <a:solidFill>
                  <a:schemeClr val="tx1"/>
                </a:solidFill>
                <a:latin typeface="Calibri" panose="020F0502020204030204" pitchFamily="34" charset="0"/>
              </a:rPr>
              <a:t> olay) ilişkili belirtiler ve tedavi detayları,</a:t>
            </a:r>
          </a:p>
          <a:p>
            <a:pPr lvl="1"/>
            <a:r>
              <a:rPr lang="tr-TR" altLang="tr-TR" sz="2200" dirty="0" err="1">
                <a:solidFill>
                  <a:schemeClr val="tx1"/>
                </a:solidFill>
                <a:latin typeface="Calibri" panose="020F0502020204030204" pitchFamily="34" charset="0"/>
              </a:rPr>
              <a:t>Ateroskleroz</a:t>
            </a:r>
            <a:r>
              <a:rPr lang="tr-TR" altLang="tr-TR" sz="2200" dirty="0">
                <a:solidFill>
                  <a:schemeClr val="tx1"/>
                </a:solidFill>
                <a:latin typeface="Calibri" panose="020F0502020204030204" pitchFamily="34" charset="0"/>
              </a:rPr>
              <a:t> risk faktörleri (sigara, HT, </a:t>
            </a:r>
            <a:r>
              <a:rPr lang="tr-TR" altLang="tr-TR" sz="2200" dirty="0" err="1">
                <a:solidFill>
                  <a:schemeClr val="tx1"/>
                </a:solidFill>
                <a:latin typeface="Calibri" panose="020F0502020204030204" pitchFamily="34" charset="0"/>
              </a:rPr>
              <a:t>obezite</a:t>
            </a:r>
            <a:r>
              <a:rPr lang="tr-TR" altLang="tr-TR" sz="2200" dirty="0">
                <a:solidFill>
                  <a:schemeClr val="tx1"/>
                </a:solidFill>
                <a:latin typeface="Calibri" panose="020F0502020204030204" pitchFamily="34" charset="0"/>
              </a:rPr>
              <a:t>, </a:t>
            </a:r>
            <a:r>
              <a:rPr lang="tr-TR" altLang="tr-TR" sz="2200" dirty="0" err="1">
                <a:solidFill>
                  <a:schemeClr val="tx1"/>
                </a:solidFill>
                <a:latin typeface="Calibri" panose="020F0502020204030204" pitchFamily="34" charset="0"/>
              </a:rPr>
              <a:t>dislipidemi</a:t>
            </a:r>
            <a:r>
              <a:rPr lang="tr-TR" altLang="tr-TR" sz="2200" dirty="0">
                <a:solidFill>
                  <a:schemeClr val="tx1"/>
                </a:solidFill>
                <a:latin typeface="Calibri" panose="020F0502020204030204" pitchFamily="34" charset="0"/>
              </a:rPr>
              <a:t>, aile öyküsü),</a:t>
            </a:r>
          </a:p>
        </p:txBody>
      </p:sp>
    </p:spTree>
    <p:extLst>
      <p:ext uri="{BB962C8B-B14F-4D97-AF65-F5344CB8AC3E}">
        <p14:creationId xmlns:p14="http://schemas.microsoft.com/office/powerpoint/2010/main" val="3721625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B0CAC9-014F-4901-A2B0-F01684556010}"/>
              </a:ext>
            </a:extLst>
          </p:cNvPr>
          <p:cNvSpPr>
            <a:spLocks noGrp="1"/>
          </p:cNvSpPr>
          <p:nvPr>
            <p:ph type="title"/>
          </p:nvPr>
        </p:nvSpPr>
        <p:spPr>
          <a:xfrm>
            <a:off x="1728629" y="649162"/>
            <a:ext cx="8911687" cy="1160588"/>
          </a:xfrm>
        </p:spPr>
        <p:txBody>
          <a:bodyPr>
            <a:normAutofit/>
          </a:bodyPr>
          <a:lstStyle/>
          <a:p>
            <a:pPr>
              <a:defRPr/>
            </a:pPr>
            <a:r>
              <a:rPr lang="tr-TR" sz="4000" dirty="0">
                <a:latin typeface="Calibri" panose="020F0502020204030204" pitchFamily="34" charset="0"/>
              </a:rPr>
              <a:t>Diyabetli Hastaya Yaklaşım</a:t>
            </a:r>
          </a:p>
        </p:txBody>
      </p:sp>
      <p:sp>
        <p:nvSpPr>
          <p:cNvPr id="29699" name="İçerik Yer Tutucusu 2">
            <a:extLst>
              <a:ext uri="{FF2B5EF4-FFF2-40B4-BE49-F238E27FC236}">
                <a16:creationId xmlns:a16="http://schemas.microsoft.com/office/drawing/2014/main" id="{D27A60E2-4B2B-4CD9-8937-601CD8FC86EF}"/>
              </a:ext>
            </a:extLst>
          </p:cNvPr>
          <p:cNvSpPr>
            <a:spLocks noGrp="1"/>
          </p:cNvSpPr>
          <p:nvPr>
            <p:ph idx="1"/>
          </p:nvPr>
        </p:nvSpPr>
        <p:spPr>
          <a:xfrm>
            <a:off x="1728628" y="1943099"/>
            <a:ext cx="9148921" cy="4086226"/>
          </a:xfrm>
        </p:spPr>
        <p:txBody>
          <a:bodyPr>
            <a:normAutofit/>
          </a:bodyPr>
          <a:lstStyle/>
          <a:p>
            <a:r>
              <a:rPr lang="tr-TR" altLang="tr-TR" sz="2600" dirty="0" err="1">
                <a:solidFill>
                  <a:schemeClr val="tx1"/>
                </a:solidFill>
                <a:latin typeface="Calibri" panose="020F0502020204030204" pitchFamily="34" charset="0"/>
              </a:rPr>
              <a:t>Anamnez</a:t>
            </a:r>
            <a:r>
              <a:rPr lang="tr-TR" altLang="tr-TR" sz="2600" dirty="0">
                <a:solidFill>
                  <a:schemeClr val="tx1"/>
                </a:solidFill>
                <a:latin typeface="Calibri" panose="020F0502020204030204" pitchFamily="34" charset="0"/>
              </a:rPr>
              <a:t> ;</a:t>
            </a:r>
          </a:p>
          <a:p>
            <a:pPr marL="0" indent="0">
              <a:buNone/>
            </a:pPr>
            <a:endParaRPr lang="tr-TR" altLang="tr-TR" sz="2600" dirty="0">
              <a:solidFill>
                <a:schemeClr val="tx1"/>
              </a:solidFill>
              <a:latin typeface="Calibri" panose="020F0502020204030204" pitchFamily="34" charset="0"/>
            </a:endParaRPr>
          </a:p>
          <a:p>
            <a:pPr lvl="1"/>
            <a:r>
              <a:rPr lang="tr-TR" altLang="tr-TR" sz="2200" dirty="0">
                <a:solidFill>
                  <a:schemeClr val="tx1"/>
                </a:solidFill>
                <a:latin typeface="Calibri" panose="020F0502020204030204" pitchFamily="34" charset="0"/>
              </a:rPr>
              <a:t>Endokrin ve yeme davranışları ile ilgili diğer hastalıklar,</a:t>
            </a:r>
          </a:p>
          <a:p>
            <a:pPr lvl="1"/>
            <a:r>
              <a:rPr lang="tr-TR" altLang="tr-TR" sz="2200" dirty="0">
                <a:solidFill>
                  <a:schemeClr val="tx1"/>
                </a:solidFill>
                <a:latin typeface="Calibri" panose="020F0502020204030204" pitchFamily="34" charset="0"/>
              </a:rPr>
              <a:t>Diyabet takip ve tedavisini etkileyebilecek (yaşam tarzı, kültürel, </a:t>
            </a:r>
            <a:r>
              <a:rPr lang="tr-TR" altLang="tr-TR" sz="2200" dirty="0" err="1">
                <a:solidFill>
                  <a:schemeClr val="tx1"/>
                </a:solidFill>
                <a:latin typeface="Calibri" panose="020F0502020204030204" pitchFamily="34" charset="0"/>
              </a:rPr>
              <a:t>psikososyal</a:t>
            </a:r>
            <a:r>
              <a:rPr lang="tr-TR" altLang="tr-TR" sz="2200" dirty="0">
                <a:solidFill>
                  <a:schemeClr val="tx1"/>
                </a:solidFill>
                <a:latin typeface="Calibri" panose="020F0502020204030204" pitchFamily="34" charset="0"/>
              </a:rPr>
              <a:t>, eğitim ve ekonomik) faktörler,</a:t>
            </a:r>
          </a:p>
          <a:p>
            <a:pPr lvl="1"/>
            <a:r>
              <a:rPr lang="tr-TR" altLang="tr-TR" sz="2200" dirty="0">
                <a:solidFill>
                  <a:schemeClr val="tx1"/>
                </a:solidFill>
                <a:latin typeface="Calibri" panose="020F0502020204030204" pitchFamily="34" charset="0"/>
              </a:rPr>
              <a:t>Sigara ve alkol alışkanlığı, madde bağımlılığı,</a:t>
            </a:r>
          </a:p>
          <a:p>
            <a:pPr lvl="1"/>
            <a:r>
              <a:rPr lang="tr-TR" altLang="tr-TR" sz="2200" dirty="0">
                <a:solidFill>
                  <a:schemeClr val="tx1"/>
                </a:solidFill>
                <a:latin typeface="Calibri" panose="020F0502020204030204" pitchFamily="34" charset="0"/>
              </a:rPr>
              <a:t>Gebelik isteği, aile planlaması</a:t>
            </a:r>
          </a:p>
          <a:p>
            <a:pPr lvl="1"/>
            <a:r>
              <a:rPr lang="tr-TR" altLang="tr-TR" sz="2200" dirty="0">
                <a:solidFill>
                  <a:schemeClr val="tx1"/>
                </a:solidFill>
                <a:latin typeface="Calibri" panose="020F0502020204030204" pitchFamily="34" charset="0"/>
              </a:rPr>
              <a:t>Ailede diyabet ve diğer endokrin hastalıklar sorgulanmalıdır.</a:t>
            </a:r>
          </a:p>
          <a:p>
            <a:endParaRPr lang="tr-TR" altLang="tr-TR" dirty="0"/>
          </a:p>
          <a:p>
            <a:endParaRPr lang="tr-TR" altLang="tr-TR" dirty="0"/>
          </a:p>
        </p:txBody>
      </p:sp>
    </p:spTree>
    <p:extLst>
      <p:ext uri="{BB962C8B-B14F-4D97-AF65-F5344CB8AC3E}">
        <p14:creationId xmlns:p14="http://schemas.microsoft.com/office/powerpoint/2010/main" val="14869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4CCC4A-2BA0-4F63-85F3-A8320DFB8672}"/>
              </a:ext>
            </a:extLst>
          </p:cNvPr>
          <p:cNvSpPr>
            <a:spLocks noGrp="1"/>
          </p:cNvSpPr>
          <p:nvPr>
            <p:ph type="title"/>
          </p:nvPr>
        </p:nvSpPr>
        <p:spPr>
          <a:xfrm>
            <a:off x="1877817" y="682725"/>
            <a:ext cx="8911687" cy="1280890"/>
          </a:xfrm>
        </p:spPr>
        <p:txBody>
          <a:bodyPr>
            <a:normAutofit/>
          </a:bodyPr>
          <a:lstStyle/>
          <a:p>
            <a:pPr>
              <a:defRPr/>
            </a:pPr>
            <a:r>
              <a:rPr lang="tr-TR" dirty="0">
                <a:solidFill>
                  <a:schemeClr val="tx1"/>
                </a:solidFill>
                <a:latin typeface="Calibri" panose="020F0502020204030204" pitchFamily="34" charset="0"/>
                <a:cs typeface="Times New Roman" panose="02020603050405020304" pitchFamily="18" charset="0"/>
              </a:rPr>
              <a:t>Öğrenim Hedefleri</a:t>
            </a:r>
          </a:p>
        </p:txBody>
      </p:sp>
      <p:sp>
        <p:nvSpPr>
          <p:cNvPr id="4099" name="İçerik Yer Tutucusu 2">
            <a:extLst>
              <a:ext uri="{FF2B5EF4-FFF2-40B4-BE49-F238E27FC236}">
                <a16:creationId xmlns:a16="http://schemas.microsoft.com/office/drawing/2014/main" id="{FF496ACA-C707-4E40-9CE0-35E0FD673D85}"/>
              </a:ext>
            </a:extLst>
          </p:cNvPr>
          <p:cNvSpPr>
            <a:spLocks noGrp="1"/>
          </p:cNvSpPr>
          <p:nvPr>
            <p:ph idx="1"/>
          </p:nvPr>
        </p:nvSpPr>
        <p:spPr>
          <a:xfrm>
            <a:off x="1769329" y="2397653"/>
            <a:ext cx="8915400" cy="3777622"/>
          </a:xfrm>
        </p:spPr>
        <p:txBody>
          <a:bodyPr/>
          <a:lstStyle/>
          <a:p>
            <a:pPr>
              <a:buFont typeface="Arial" panose="020B0604020202020204" pitchFamily="34" charset="0"/>
              <a:buChar char="•"/>
            </a:pPr>
            <a:r>
              <a:rPr lang="tr-TR" altLang="tr-TR" sz="2400" dirty="0">
                <a:solidFill>
                  <a:schemeClr val="tx1"/>
                </a:solidFill>
                <a:latin typeface="Calibri" panose="020F0502020204030204" pitchFamily="34" charset="0"/>
                <a:cs typeface="Times New Roman" panose="02020603050405020304" pitchFamily="18" charset="0"/>
              </a:rPr>
              <a:t>DM tarama </a:t>
            </a:r>
            <a:r>
              <a:rPr lang="tr-TR" altLang="tr-TR" sz="2400" dirty="0" err="1">
                <a:solidFill>
                  <a:schemeClr val="tx1"/>
                </a:solidFill>
                <a:latin typeface="Calibri" panose="020F0502020204030204" pitchFamily="34" charset="0"/>
                <a:cs typeface="Times New Roman" panose="02020603050405020304" pitchFamily="18" charset="0"/>
              </a:rPr>
              <a:t>endikasyonlarını</a:t>
            </a:r>
            <a:r>
              <a:rPr lang="tr-TR" altLang="tr-TR" sz="2400" dirty="0">
                <a:solidFill>
                  <a:schemeClr val="tx1"/>
                </a:solidFill>
                <a:latin typeface="Calibri" panose="020F0502020204030204" pitchFamily="34" charset="0"/>
                <a:cs typeface="Times New Roman" panose="02020603050405020304" pitchFamily="18" charset="0"/>
              </a:rPr>
              <a:t> sayabilmek</a:t>
            </a:r>
          </a:p>
          <a:p>
            <a:pPr>
              <a:buFont typeface="Arial" panose="020B0604020202020204" pitchFamily="34" charset="0"/>
              <a:buChar char="•"/>
            </a:pPr>
            <a:r>
              <a:rPr lang="tr-TR" altLang="tr-TR" sz="2400" dirty="0">
                <a:solidFill>
                  <a:schemeClr val="tx1"/>
                </a:solidFill>
                <a:latin typeface="Calibri" panose="020F0502020204030204" pitchFamily="34" charset="0"/>
                <a:cs typeface="Times New Roman" panose="02020603050405020304" pitchFamily="18" charset="0"/>
              </a:rPr>
              <a:t>DM tanısını koyabilmek</a:t>
            </a:r>
          </a:p>
          <a:p>
            <a:pPr>
              <a:buFont typeface="Arial" panose="020B0604020202020204" pitchFamily="34" charset="0"/>
              <a:buChar char="•"/>
            </a:pPr>
            <a:r>
              <a:rPr lang="tr-TR" altLang="tr-TR" sz="2400" dirty="0">
                <a:latin typeface="Calibri" panose="020F0502020204030204" pitchFamily="34" charset="0"/>
                <a:cs typeface="Times New Roman" panose="02020603050405020304" pitchFamily="18" charset="0"/>
              </a:rPr>
              <a:t>Diyabetin önlenmesinde ve tedavisinde tıbbi beslenme tedavisini açıklayabilmek</a:t>
            </a:r>
            <a:endParaRPr lang="tr-TR" altLang="tr-TR" sz="2400" dirty="0">
              <a:solidFill>
                <a:schemeClr val="tx1"/>
              </a:solidFill>
              <a:latin typeface="Calibri" panose="020F0502020204030204" pitchFamily="34" charset="0"/>
              <a:cs typeface="Times New Roman" panose="02020603050405020304" pitchFamily="18" charset="0"/>
            </a:endParaRPr>
          </a:p>
          <a:p>
            <a:pPr>
              <a:buFont typeface="Arial" panose="020B0604020202020204" pitchFamily="34" charset="0"/>
              <a:buChar char="•"/>
            </a:pPr>
            <a:r>
              <a:rPr lang="tr-TR" altLang="tr-TR" sz="2400" dirty="0">
                <a:solidFill>
                  <a:schemeClr val="tx1"/>
                </a:solidFill>
                <a:latin typeface="Calibri" panose="020F0502020204030204" pitchFamily="34" charset="0"/>
                <a:cs typeface="Times New Roman" panose="02020603050405020304" pitchFamily="18" charset="0"/>
              </a:rPr>
              <a:t>Oral </a:t>
            </a:r>
            <a:r>
              <a:rPr lang="tr-TR" altLang="tr-TR" sz="2400" dirty="0" err="1">
                <a:solidFill>
                  <a:schemeClr val="tx1"/>
                </a:solidFill>
                <a:latin typeface="Calibri" panose="020F0502020204030204" pitchFamily="34" charset="0"/>
                <a:cs typeface="Times New Roman" panose="02020603050405020304" pitchFamily="18" charset="0"/>
              </a:rPr>
              <a:t>antidiyabetik</a:t>
            </a:r>
            <a:r>
              <a:rPr lang="tr-TR" altLang="tr-TR" sz="2400" dirty="0">
                <a:solidFill>
                  <a:schemeClr val="tx1"/>
                </a:solidFill>
                <a:latin typeface="Calibri" panose="020F0502020204030204" pitchFamily="34" charset="0"/>
                <a:cs typeface="Times New Roman" panose="02020603050405020304" pitchFamily="18" charset="0"/>
              </a:rPr>
              <a:t> gruplarını sayabilmek</a:t>
            </a:r>
          </a:p>
          <a:p>
            <a:endParaRPr lang="tr-TR" altLang="tr-TR" sz="2400" dirty="0">
              <a:solidFill>
                <a:schemeClr val="tx1"/>
              </a:solidFill>
              <a:latin typeface="Calibri" panose="020F0502020204030204" pitchFamily="34" charset="0"/>
              <a:cs typeface="Times New Roman" panose="02020603050405020304" pitchFamily="18" charset="0"/>
            </a:endParaRPr>
          </a:p>
          <a:p>
            <a:endParaRPr lang="tr-TR" altLang="tr-TR" sz="2800" dirty="0"/>
          </a:p>
          <a:p>
            <a:endParaRPr lang="tr-TR" altLang="tr-TR" sz="2600" dirty="0"/>
          </a:p>
        </p:txBody>
      </p:sp>
    </p:spTree>
    <p:extLst>
      <p:ext uri="{BB962C8B-B14F-4D97-AF65-F5344CB8AC3E}">
        <p14:creationId xmlns:p14="http://schemas.microsoft.com/office/powerpoint/2010/main" val="2415072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43D4B8-3D58-49A6-B724-03058D3A8ABF}"/>
              </a:ext>
            </a:extLst>
          </p:cNvPr>
          <p:cNvSpPr>
            <a:spLocks noGrp="1"/>
          </p:cNvSpPr>
          <p:nvPr>
            <p:ph type="title"/>
          </p:nvPr>
        </p:nvSpPr>
        <p:spPr>
          <a:xfrm>
            <a:off x="1916520" y="624110"/>
            <a:ext cx="8911687" cy="916078"/>
          </a:xfrm>
        </p:spPr>
        <p:txBody>
          <a:bodyPr>
            <a:normAutofit/>
          </a:bodyPr>
          <a:lstStyle/>
          <a:p>
            <a:pPr>
              <a:defRPr/>
            </a:pPr>
            <a:r>
              <a:rPr lang="tr-TR" sz="4000" dirty="0">
                <a:solidFill>
                  <a:schemeClr val="tx1"/>
                </a:solidFill>
                <a:latin typeface="Calibri" panose="020F0502020204030204" pitchFamily="34" charset="0"/>
              </a:rPr>
              <a:t>Diyabetli Hastaya Yaklaşım</a:t>
            </a:r>
          </a:p>
        </p:txBody>
      </p:sp>
      <p:sp>
        <p:nvSpPr>
          <p:cNvPr id="3" name="İçerik Yer Tutucusu 2">
            <a:extLst>
              <a:ext uri="{FF2B5EF4-FFF2-40B4-BE49-F238E27FC236}">
                <a16:creationId xmlns:a16="http://schemas.microsoft.com/office/drawing/2014/main" id="{87690059-BF83-485A-884A-1A0BD9E5531D}"/>
              </a:ext>
            </a:extLst>
          </p:cNvPr>
          <p:cNvSpPr>
            <a:spLocks noGrp="1"/>
          </p:cNvSpPr>
          <p:nvPr>
            <p:ph idx="1"/>
          </p:nvPr>
        </p:nvSpPr>
        <p:spPr>
          <a:xfrm>
            <a:off x="1912807" y="1800225"/>
            <a:ext cx="8764718" cy="4650678"/>
          </a:xfrm>
        </p:spPr>
        <p:txBody>
          <a:bodyPr rtlCol="0">
            <a:normAutofit/>
          </a:bodyPr>
          <a:lstStyle/>
          <a:p>
            <a:pPr>
              <a:defRPr/>
            </a:pPr>
            <a:r>
              <a:rPr lang="tr-TR" sz="2800" dirty="0">
                <a:solidFill>
                  <a:schemeClr val="tx1"/>
                </a:solidFill>
                <a:latin typeface="Calibri" panose="020F0502020204030204" pitchFamily="34" charset="0"/>
              </a:rPr>
              <a:t>Fizik muayene;</a:t>
            </a:r>
          </a:p>
          <a:p>
            <a:pPr marL="640080" lvl="1">
              <a:defRPr/>
            </a:pPr>
            <a:r>
              <a:rPr lang="tr-TR" sz="2200" dirty="0">
                <a:solidFill>
                  <a:schemeClr val="tx1"/>
                </a:solidFill>
                <a:latin typeface="Calibri" panose="020F0502020204030204" pitchFamily="34" charset="0"/>
              </a:rPr>
              <a:t>Boy, kilo ölçümleri (çocuk ve </a:t>
            </a:r>
            <a:r>
              <a:rPr lang="tr-TR" sz="2200" dirty="0" err="1">
                <a:solidFill>
                  <a:schemeClr val="tx1"/>
                </a:solidFill>
                <a:latin typeface="Calibri" panose="020F0502020204030204" pitchFamily="34" charset="0"/>
              </a:rPr>
              <a:t>adolesanda</a:t>
            </a:r>
            <a:r>
              <a:rPr lang="tr-TR" sz="2200" dirty="0">
                <a:solidFill>
                  <a:schemeClr val="tx1"/>
                </a:solidFill>
                <a:latin typeface="Calibri" panose="020F0502020204030204" pitchFamily="34" charset="0"/>
              </a:rPr>
              <a:t> büyüme eğrileri ile mukayese)</a:t>
            </a:r>
          </a:p>
          <a:p>
            <a:pPr marL="640080" lvl="1">
              <a:defRPr/>
            </a:pPr>
            <a:r>
              <a:rPr lang="tr-TR" sz="2200" dirty="0">
                <a:solidFill>
                  <a:schemeClr val="tx1"/>
                </a:solidFill>
                <a:latin typeface="Calibri" panose="020F0502020204030204" pitchFamily="34" charset="0"/>
              </a:rPr>
              <a:t>Bel çevresi ölçümü</a:t>
            </a:r>
          </a:p>
          <a:p>
            <a:pPr marL="640080" lvl="1">
              <a:defRPr/>
            </a:pPr>
            <a:r>
              <a:rPr lang="tr-TR" sz="2200" dirty="0" err="1">
                <a:solidFill>
                  <a:schemeClr val="tx1"/>
                </a:solidFill>
                <a:latin typeface="Calibri" panose="020F0502020204030204" pitchFamily="34" charset="0"/>
              </a:rPr>
              <a:t>Puberte</a:t>
            </a:r>
            <a:r>
              <a:rPr lang="tr-TR" sz="2200" dirty="0">
                <a:solidFill>
                  <a:schemeClr val="tx1"/>
                </a:solidFill>
                <a:latin typeface="Calibri" panose="020F0502020204030204" pitchFamily="34" charset="0"/>
              </a:rPr>
              <a:t> evresi</a:t>
            </a:r>
          </a:p>
          <a:p>
            <a:pPr marL="640080" lvl="1">
              <a:defRPr/>
            </a:pPr>
            <a:r>
              <a:rPr lang="tr-TR" sz="2200" dirty="0">
                <a:solidFill>
                  <a:schemeClr val="tx1"/>
                </a:solidFill>
                <a:latin typeface="Calibri" panose="020F0502020204030204" pitchFamily="34" charset="0"/>
              </a:rPr>
              <a:t>Kan basıncı</a:t>
            </a:r>
          </a:p>
          <a:p>
            <a:pPr marL="640080" lvl="1">
              <a:defRPr/>
            </a:pPr>
            <a:r>
              <a:rPr lang="tr-TR" sz="2200" dirty="0">
                <a:solidFill>
                  <a:schemeClr val="tx1"/>
                </a:solidFill>
                <a:latin typeface="Calibri" panose="020F0502020204030204" pitchFamily="34" charset="0"/>
              </a:rPr>
              <a:t>Göz dibi muayenesi</a:t>
            </a:r>
          </a:p>
          <a:p>
            <a:pPr marL="640080" lvl="1">
              <a:defRPr/>
            </a:pPr>
            <a:r>
              <a:rPr lang="tr-TR" sz="2200" dirty="0">
                <a:solidFill>
                  <a:schemeClr val="tx1"/>
                </a:solidFill>
                <a:latin typeface="Calibri" panose="020F0502020204030204" pitchFamily="34" charset="0"/>
              </a:rPr>
              <a:t>Ağız içi muayenesi</a:t>
            </a:r>
          </a:p>
          <a:p>
            <a:pPr marL="640080" lvl="1">
              <a:defRPr/>
            </a:pPr>
            <a:r>
              <a:rPr lang="tr-TR" sz="2200" dirty="0" err="1">
                <a:solidFill>
                  <a:schemeClr val="tx1"/>
                </a:solidFill>
                <a:latin typeface="Calibri" panose="020F0502020204030204" pitchFamily="34" charset="0"/>
              </a:rPr>
              <a:t>Tiroid</a:t>
            </a:r>
            <a:r>
              <a:rPr lang="tr-TR" sz="2200" dirty="0">
                <a:solidFill>
                  <a:schemeClr val="tx1"/>
                </a:solidFill>
                <a:latin typeface="Calibri" panose="020F0502020204030204" pitchFamily="34" charset="0"/>
              </a:rPr>
              <a:t> </a:t>
            </a:r>
            <a:r>
              <a:rPr lang="tr-TR" sz="2200" dirty="0" err="1">
                <a:solidFill>
                  <a:schemeClr val="tx1"/>
                </a:solidFill>
                <a:latin typeface="Calibri" panose="020F0502020204030204" pitchFamily="34" charset="0"/>
              </a:rPr>
              <a:t>palpasyonu</a:t>
            </a:r>
            <a:endParaRPr lang="tr-TR" sz="2200" dirty="0">
              <a:solidFill>
                <a:schemeClr val="tx1"/>
              </a:solidFill>
              <a:latin typeface="Calibri" panose="020F0502020204030204" pitchFamily="34" charset="0"/>
            </a:endParaRPr>
          </a:p>
          <a:p>
            <a:pPr marL="640080" lvl="1">
              <a:defRPr/>
            </a:pPr>
            <a:r>
              <a:rPr lang="tr-TR" sz="2200" dirty="0">
                <a:solidFill>
                  <a:schemeClr val="tx1"/>
                </a:solidFill>
                <a:latin typeface="Calibri" panose="020F0502020204030204" pitchFamily="34" charset="0"/>
              </a:rPr>
              <a:t>Kardiyak muayene</a:t>
            </a:r>
          </a:p>
          <a:p>
            <a:pPr marL="640080" lvl="1">
              <a:defRPr/>
            </a:pPr>
            <a:r>
              <a:rPr lang="tr-TR" sz="2200" dirty="0">
                <a:solidFill>
                  <a:schemeClr val="tx1"/>
                </a:solidFill>
                <a:latin typeface="Calibri" panose="020F0502020204030204" pitchFamily="34" charset="0"/>
              </a:rPr>
              <a:t>Nabız muayenesi </a:t>
            </a:r>
          </a:p>
          <a:p>
            <a:pPr marL="640080" lvl="1">
              <a:defRPr/>
            </a:pPr>
            <a:endParaRPr lang="tr-TR" dirty="0"/>
          </a:p>
        </p:txBody>
      </p:sp>
    </p:spTree>
    <p:extLst>
      <p:ext uri="{BB962C8B-B14F-4D97-AF65-F5344CB8AC3E}">
        <p14:creationId xmlns:p14="http://schemas.microsoft.com/office/powerpoint/2010/main" val="2677356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247A9D-A97A-4133-81D9-C13BD4D976D8}"/>
              </a:ext>
            </a:extLst>
          </p:cNvPr>
          <p:cNvSpPr>
            <a:spLocks noGrp="1"/>
          </p:cNvSpPr>
          <p:nvPr>
            <p:ph type="title"/>
          </p:nvPr>
        </p:nvSpPr>
        <p:spPr>
          <a:xfrm>
            <a:off x="1640157" y="649162"/>
            <a:ext cx="8761144" cy="891026"/>
          </a:xfrm>
        </p:spPr>
        <p:txBody>
          <a:bodyPr>
            <a:normAutofit/>
          </a:bodyPr>
          <a:lstStyle/>
          <a:p>
            <a:pPr>
              <a:defRPr/>
            </a:pPr>
            <a:r>
              <a:rPr lang="tr-TR" sz="4000" dirty="0">
                <a:solidFill>
                  <a:schemeClr val="tx1"/>
                </a:solidFill>
                <a:latin typeface="Calibri" panose="020F0502020204030204" pitchFamily="34" charset="0"/>
              </a:rPr>
              <a:t>Diyabetli Hastaya Yaklaşım</a:t>
            </a:r>
            <a:endParaRPr lang="tr-TR" sz="4000" dirty="0"/>
          </a:p>
        </p:txBody>
      </p:sp>
      <p:sp>
        <p:nvSpPr>
          <p:cNvPr id="3" name="İçerik Yer Tutucusu 2">
            <a:extLst>
              <a:ext uri="{FF2B5EF4-FFF2-40B4-BE49-F238E27FC236}">
                <a16:creationId xmlns:a16="http://schemas.microsoft.com/office/drawing/2014/main" id="{21B5A776-6840-4C9D-9AC1-B7939B57D892}"/>
              </a:ext>
            </a:extLst>
          </p:cNvPr>
          <p:cNvSpPr>
            <a:spLocks noGrp="1"/>
          </p:cNvSpPr>
          <p:nvPr>
            <p:ph idx="1"/>
          </p:nvPr>
        </p:nvSpPr>
        <p:spPr>
          <a:xfrm>
            <a:off x="1476528" y="1990724"/>
            <a:ext cx="10182072" cy="4385023"/>
          </a:xfrm>
        </p:spPr>
        <p:txBody>
          <a:bodyPr rtlCol="0">
            <a:normAutofit/>
          </a:bodyPr>
          <a:lstStyle/>
          <a:p>
            <a:pPr>
              <a:defRPr/>
            </a:pPr>
            <a:r>
              <a:rPr lang="tr-TR" sz="2600" dirty="0">
                <a:solidFill>
                  <a:schemeClr val="tx1"/>
                </a:solidFill>
                <a:latin typeface="Calibri" panose="020F0502020204030204" pitchFamily="34" charset="0"/>
              </a:rPr>
              <a:t>Fizik muayene;</a:t>
            </a:r>
          </a:p>
          <a:p>
            <a:pPr marL="640080" lvl="1">
              <a:defRPr/>
            </a:pPr>
            <a:endParaRPr lang="tr-TR" sz="2600" dirty="0">
              <a:latin typeface="Calibri" panose="020F0502020204030204" pitchFamily="34" charset="0"/>
            </a:endParaRPr>
          </a:p>
          <a:p>
            <a:pPr marL="640080" lvl="1">
              <a:defRPr/>
            </a:pPr>
            <a:r>
              <a:rPr lang="tr-TR" sz="2200" dirty="0" err="1">
                <a:solidFill>
                  <a:schemeClr val="tx1"/>
                </a:solidFill>
                <a:latin typeface="Calibri" panose="020F0502020204030204" pitchFamily="34" charset="0"/>
              </a:rPr>
              <a:t>Abdominal</a:t>
            </a:r>
            <a:r>
              <a:rPr lang="tr-TR" sz="2200" dirty="0">
                <a:solidFill>
                  <a:schemeClr val="tx1"/>
                </a:solidFill>
                <a:latin typeface="Calibri" panose="020F0502020204030204" pitchFamily="34" charset="0"/>
              </a:rPr>
              <a:t> muayene </a:t>
            </a:r>
          </a:p>
          <a:p>
            <a:pPr marL="640080" lvl="1">
              <a:defRPr/>
            </a:pPr>
            <a:r>
              <a:rPr lang="tr-TR" sz="2200" dirty="0">
                <a:solidFill>
                  <a:schemeClr val="tx1"/>
                </a:solidFill>
                <a:latin typeface="Calibri" panose="020F0502020204030204" pitchFamily="34" charset="0"/>
              </a:rPr>
              <a:t>Ayak muayenesi </a:t>
            </a:r>
          </a:p>
          <a:p>
            <a:pPr marL="640080" lvl="1">
              <a:defRPr/>
            </a:pPr>
            <a:r>
              <a:rPr lang="tr-TR" sz="2200" dirty="0">
                <a:solidFill>
                  <a:schemeClr val="tx1"/>
                </a:solidFill>
                <a:latin typeface="Calibri" panose="020F0502020204030204" pitchFamily="34" charset="0"/>
              </a:rPr>
              <a:t>Cilt muayenesi </a:t>
            </a:r>
          </a:p>
          <a:p>
            <a:pPr marL="640080" lvl="1">
              <a:defRPr/>
            </a:pPr>
            <a:r>
              <a:rPr lang="tr-TR" sz="2200" dirty="0">
                <a:solidFill>
                  <a:schemeClr val="tx1"/>
                </a:solidFill>
                <a:latin typeface="Calibri" panose="020F0502020204030204" pitchFamily="34" charset="0"/>
              </a:rPr>
              <a:t>Nörolojik muayene</a:t>
            </a:r>
          </a:p>
          <a:p>
            <a:pPr marL="640080" lvl="1">
              <a:defRPr/>
            </a:pPr>
            <a:r>
              <a:rPr lang="tr-TR" sz="2200" dirty="0" err="1">
                <a:solidFill>
                  <a:schemeClr val="tx1"/>
                </a:solidFill>
                <a:latin typeface="Calibri" panose="020F0502020204030204" pitchFamily="34" charset="0"/>
              </a:rPr>
              <a:t>Sekonder</a:t>
            </a:r>
            <a:r>
              <a:rPr lang="tr-TR" sz="2200" dirty="0">
                <a:solidFill>
                  <a:schemeClr val="tx1"/>
                </a:solidFill>
                <a:latin typeface="Calibri" panose="020F0502020204030204" pitchFamily="34" charset="0"/>
              </a:rPr>
              <a:t> diyabet nedeni olabilecek hastalık/durumlara ilişkin bulgular</a:t>
            </a:r>
          </a:p>
          <a:p>
            <a:pPr>
              <a:defRPr/>
            </a:pPr>
            <a:endParaRPr lang="tr-TR" dirty="0"/>
          </a:p>
        </p:txBody>
      </p:sp>
    </p:spTree>
    <p:extLst>
      <p:ext uri="{BB962C8B-B14F-4D97-AF65-F5344CB8AC3E}">
        <p14:creationId xmlns:p14="http://schemas.microsoft.com/office/powerpoint/2010/main" val="478072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2D7F7D-2D72-4943-A291-E572E5941316}"/>
              </a:ext>
            </a:extLst>
          </p:cNvPr>
          <p:cNvSpPr>
            <a:spLocks noGrp="1"/>
          </p:cNvSpPr>
          <p:nvPr>
            <p:ph type="title"/>
          </p:nvPr>
        </p:nvSpPr>
        <p:spPr>
          <a:xfrm>
            <a:off x="1861912" y="344467"/>
            <a:ext cx="8911687" cy="795402"/>
          </a:xfrm>
        </p:spPr>
        <p:txBody>
          <a:bodyPr>
            <a:normAutofit/>
          </a:bodyPr>
          <a:lstStyle/>
          <a:p>
            <a:pPr>
              <a:defRPr/>
            </a:pPr>
            <a:r>
              <a:rPr lang="tr-TR" sz="4000" dirty="0">
                <a:solidFill>
                  <a:schemeClr val="tx1"/>
                </a:solidFill>
                <a:latin typeface="Calibri" panose="020F0502020204030204" pitchFamily="34" charset="0"/>
              </a:rPr>
              <a:t>Diyabetli Hastaya Yaklaşım</a:t>
            </a:r>
            <a:endParaRPr lang="tr-TR" sz="4000" dirty="0"/>
          </a:p>
        </p:txBody>
      </p:sp>
      <p:sp>
        <p:nvSpPr>
          <p:cNvPr id="32771" name="İçerik Yer Tutucusu 2">
            <a:extLst>
              <a:ext uri="{FF2B5EF4-FFF2-40B4-BE49-F238E27FC236}">
                <a16:creationId xmlns:a16="http://schemas.microsoft.com/office/drawing/2014/main" id="{01043E5F-A243-4381-BD1A-CA47AF76E9EB}"/>
              </a:ext>
            </a:extLst>
          </p:cNvPr>
          <p:cNvSpPr>
            <a:spLocks noGrp="1"/>
          </p:cNvSpPr>
          <p:nvPr>
            <p:ph idx="1"/>
          </p:nvPr>
        </p:nvSpPr>
        <p:spPr>
          <a:xfrm>
            <a:off x="1636443" y="1524000"/>
            <a:ext cx="9755457" cy="4701435"/>
          </a:xfrm>
        </p:spPr>
        <p:txBody>
          <a:bodyPr>
            <a:normAutofit/>
          </a:bodyPr>
          <a:lstStyle/>
          <a:p>
            <a:r>
              <a:rPr lang="tr-TR" altLang="tr-TR" sz="2600" dirty="0" err="1">
                <a:solidFill>
                  <a:schemeClr val="tx1"/>
                </a:solidFill>
                <a:latin typeface="Calibri" panose="020F0502020204030204" pitchFamily="34" charset="0"/>
              </a:rPr>
              <a:t>Labaratuvar</a:t>
            </a:r>
            <a:r>
              <a:rPr lang="tr-TR" altLang="tr-TR" sz="2600" dirty="0">
                <a:solidFill>
                  <a:schemeClr val="tx1"/>
                </a:solidFill>
                <a:latin typeface="Calibri" panose="020F0502020204030204" pitchFamily="34" charset="0"/>
              </a:rPr>
              <a:t> incelemeleri;</a:t>
            </a:r>
          </a:p>
          <a:p>
            <a:pPr marL="0" indent="0">
              <a:buNone/>
            </a:pPr>
            <a:endParaRPr lang="tr-TR" altLang="tr-TR" sz="2600" dirty="0">
              <a:solidFill>
                <a:schemeClr val="tx1"/>
              </a:solidFill>
              <a:latin typeface="Calibri" panose="020F0502020204030204" pitchFamily="34" charset="0"/>
            </a:endParaRPr>
          </a:p>
          <a:p>
            <a:pPr lvl="1"/>
            <a:r>
              <a:rPr lang="tr-TR" altLang="tr-TR" sz="2400" dirty="0">
                <a:solidFill>
                  <a:schemeClr val="tx1"/>
                </a:solidFill>
                <a:latin typeface="Calibri" panose="020F0502020204030204" pitchFamily="34" charset="0"/>
              </a:rPr>
              <a:t>A1C </a:t>
            </a:r>
          </a:p>
          <a:p>
            <a:pPr lvl="2"/>
            <a:r>
              <a:rPr lang="tr-TR" altLang="tr-TR" dirty="0">
                <a:solidFill>
                  <a:schemeClr val="tx1"/>
                </a:solidFill>
                <a:latin typeface="Calibri" panose="020F0502020204030204" pitchFamily="34" charset="0"/>
              </a:rPr>
              <a:t>3-6 ayda bir</a:t>
            </a:r>
          </a:p>
          <a:p>
            <a:pPr lvl="1"/>
            <a:r>
              <a:rPr lang="tr-TR" altLang="tr-TR" sz="2400" dirty="0">
                <a:solidFill>
                  <a:schemeClr val="tx1"/>
                </a:solidFill>
                <a:latin typeface="Calibri" panose="020F0502020204030204" pitchFamily="34" charset="0"/>
              </a:rPr>
              <a:t>Açlık </a:t>
            </a:r>
            <a:r>
              <a:rPr lang="tr-TR" altLang="tr-TR" sz="2400" dirty="0" err="1">
                <a:solidFill>
                  <a:schemeClr val="tx1"/>
                </a:solidFill>
                <a:latin typeface="Calibri" panose="020F0502020204030204" pitchFamily="34" charset="0"/>
              </a:rPr>
              <a:t>lipid</a:t>
            </a:r>
            <a:r>
              <a:rPr lang="tr-TR" altLang="tr-TR" sz="2400" dirty="0">
                <a:solidFill>
                  <a:schemeClr val="tx1"/>
                </a:solidFill>
                <a:latin typeface="Calibri" panose="020F0502020204030204" pitchFamily="34" charset="0"/>
              </a:rPr>
              <a:t> profili </a:t>
            </a:r>
            <a:endParaRPr lang="tr-TR" altLang="tr-TR" dirty="0">
              <a:latin typeface="Calibri" panose="020F0502020204030204" pitchFamily="34" charset="0"/>
            </a:endParaRPr>
          </a:p>
          <a:p>
            <a:pPr lvl="2"/>
            <a:r>
              <a:rPr lang="tr-TR" altLang="tr-TR" dirty="0">
                <a:solidFill>
                  <a:schemeClr val="tx1"/>
                </a:solidFill>
                <a:latin typeface="Calibri" panose="020F0502020204030204" pitchFamily="34" charset="0"/>
              </a:rPr>
              <a:t>Yılda bir</a:t>
            </a:r>
          </a:p>
          <a:p>
            <a:pPr lvl="1"/>
            <a:r>
              <a:rPr lang="tr-TR" altLang="tr-TR" sz="2400" dirty="0" err="1">
                <a:solidFill>
                  <a:schemeClr val="tx1"/>
                </a:solidFill>
                <a:latin typeface="Calibri" panose="020F0502020204030204" pitchFamily="34" charset="0"/>
              </a:rPr>
              <a:t>Mikroalbuminüri</a:t>
            </a:r>
            <a:endParaRPr lang="tr-TR" altLang="tr-TR" sz="2400" dirty="0">
              <a:solidFill>
                <a:schemeClr val="tx1"/>
              </a:solidFill>
              <a:latin typeface="Calibri" panose="020F0502020204030204" pitchFamily="34" charset="0"/>
            </a:endParaRPr>
          </a:p>
          <a:p>
            <a:pPr lvl="2"/>
            <a:r>
              <a:rPr lang="tr-TR" altLang="tr-TR" dirty="0">
                <a:solidFill>
                  <a:schemeClr val="tx1"/>
                </a:solidFill>
                <a:latin typeface="Calibri" panose="020F0502020204030204" pitchFamily="34" charset="0"/>
              </a:rPr>
              <a:t>Yılda bir</a:t>
            </a:r>
          </a:p>
          <a:p>
            <a:pPr lvl="1"/>
            <a:r>
              <a:rPr lang="tr-TR" altLang="tr-TR" sz="2400" dirty="0">
                <a:solidFill>
                  <a:schemeClr val="tx1"/>
                </a:solidFill>
                <a:latin typeface="Calibri" panose="020F0502020204030204" pitchFamily="34" charset="0"/>
              </a:rPr>
              <a:t>Serum </a:t>
            </a:r>
            <a:r>
              <a:rPr lang="tr-TR" altLang="tr-TR" sz="2400" dirty="0" err="1">
                <a:solidFill>
                  <a:schemeClr val="tx1"/>
                </a:solidFill>
                <a:latin typeface="Calibri" panose="020F0502020204030204" pitchFamily="34" charset="0"/>
              </a:rPr>
              <a:t>kreatinin</a:t>
            </a:r>
            <a:endParaRPr lang="tr-TR" altLang="tr-TR" sz="2400" dirty="0">
              <a:solidFill>
                <a:schemeClr val="tx1"/>
              </a:solidFill>
              <a:latin typeface="Calibri" panose="020F0502020204030204" pitchFamily="34" charset="0"/>
            </a:endParaRPr>
          </a:p>
          <a:p>
            <a:pPr lvl="2"/>
            <a:r>
              <a:rPr lang="tr-TR" altLang="tr-TR" dirty="0">
                <a:solidFill>
                  <a:schemeClr val="tx1"/>
                </a:solidFill>
                <a:latin typeface="Calibri" panose="020F0502020204030204" pitchFamily="34" charset="0"/>
              </a:rPr>
              <a:t>Erişkinde (çocukta </a:t>
            </a:r>
            <a:r>
              <a:rPr lang="tr-TR" altLang="tr-TR" dirty="0" err="1">
                <a:solidFill>
                  <a:schemeClr val="tx1"/>
                </a:solidFill>
                <a:latin typeface="Calibri" panose="020F0502020204030204" pitchFamily="34" charset="0"/>
              </a:rPr>
              <a:t>proteinüri</a:t>
            </a:r>
            <a:r>
              <a:rPr lang="tr-TR" altLang="tr-TR" dirty="0">
                <a:solidFill>
                  <a:schemeClr val="tx1"/>
                </a:solidFill>
                <a:latin typeface="Calibri" panose="020F0502020204030204" pitchFamily="34" charset="0"/>
              </a:rPr>
              <a:t> varsa) yılda bir</a:t>
            </a:r>
          </a:p>
          <a:p>
            <a:endParaRPr lang="tr-TR" altLang="tr-TR" dirty="0"/>
          </a:p>
        </p:txBody>
      </p:sp>
    </p:spTree>
    <p:extLst>
      <p:ext uri="{BB962C8B-B14F-4D97-AF65-F5344CB8AC3E}">
        <p14:creationId xmlns:p14="http://schemas.microsoft.com/office/powerpoint/2010/main" val="3397593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2D7F7D-2D72-4943-A291-E572E5941316}"/>
              </a:ext>
            </a:extLst>
          </p:cNvPr>
          <p:cNvSpPr>
            <a:spLocks noGrp="1"/>
          </p:cNvSpPr>
          <p:nvPr>
            <p:ph type="title"/>
          </p:nvPr>
        </p:nvSpPr>
        <p:spPr>
          <a:xfrm>
            <a:off x="1861912" y="344467"/>
            <a:ext cx="8911687" cy="795402"/>
          </a:xfrm>
        </p:spPr>
        <p:txBody>
          <a:bodyPr>
            <a:normAutofit/>
          </a:bodyPr>
          <a:lstStyle/>
          <a:p>
            <a:pPr>
              <a:defRPr/>
            </a:pPr>
            <a:r>
              <a:rPr lang="tr-TR" sz="4000" dirty="0">
                <a:solidFill>
                  <a:schemeClr val="tx1"/>
                </a:solidFill>
                <a:latin typeface="Calibri" panose="020F0502020204030204" pitchFamily="34" charset="0"/>
              </a:rPr>
              <a:t>Diyabetli Hastaya Yaklaşım</a:t>
            </a:r>
            <a:endParaRPr lang="tr-TR" sz="4000" dirty="0"/>
          </a:p>
        </p:txBody>
      </p:sp>
      <p:sp>
        <p:nvSpPr>
          <p:cNvPr id="32771" name="İçerik Yer Tutucusu 2">
            <a:extLst>
              <a:ext uri="{FF2B5EF4-FFF2-40B4-BE49-F238E27FC236}">
                <a16:creationId xmlns:a16="http://schemas.microsoft.com/office/drawing/2014/main" id="{01043E5F-A243-4381-BD1A-CA47AF76E9EB}"/>
              </a:ext>
            </a:extLst>
          </p:cNvPr>
          <p:cNvSpPr>
            <a:spLocks noGrp="1"/>
          </p:cNvSpPr>
          <p:nvPr>
            <p:ph idx="1"/>
          </p:nvPr>
        </p:nvSpPr>
        <p:spPr>
          <a:xfrm>
            <a:off x="1636443" y="1524000"/>
            <a:ext cx="9755457" cy="4701435"/>
          </a:xfrm>
        </p:spPr>
        <p:txBody>
          <a:bodyPr>
            <a:normAutofit/>
          </a:bodyPr>
          <a:lstStyle/>
          <a:p>
            <a:r>
              <a:rPr lang="tr-TR" altLang="tr-TR" sz="2600" dirty="0" err="1">
                <a:solidFill>
                  <a:schemeClr val="tx1"/>
                </a:solidFill>
                <a:latin typeface="Calibri" panose="020F0502020204030204" pitchFamily="34" charset="0"/>
              </a:rPr>
              <a:t>Labaratuvar</a:t>
            </a:r>
            <a:r>
              <a:rPr lang="tr-TR" altLang="tr-TR" sz="2600" dirty="0">
                <a:solidFill>
                  <a:schemeClr val="tx1"/>
                </a:solidFill>
                <a:latin typeface="Calibri" panose="020F0502020204030204" pitchFamily="34" charset="0"/>
              </a:rPr>
              <a:t> incelemeleri;</a:t>
            </a:r>
          </a:p>
          <a:p>
            <a:pPr lvl="1"/>
            <a:r>
              <a:rPr lang="tr-TR" altLang="tr-TR" sz="2400" dirty="0">
                <a:solidFill>
                  <a:schemeClr val="tx1"/>
                </a:solidFill>
                <a:latin typeface="Calibri" panose="020F0502020204030204" pitchFamily="34" charset="0"/>
              </a:rPr>
              <a:t>TSH </a:t>
            </a:r>
          </a:p>
          <a:p>
            <a:pPr lvl="2"/>
            <a:r>
              <a:rPr lang="tr-TR" altLang="tr-TR" dirty="0">
                <a:solidFill>
                  <a:schemeClr val="tx1"/>
                </a:solidFill>
                <a:latin typeface="Calibri" panose="020F0502020204030204" pitchFamily="34" charset="0"/>
              </a:rPr>
              <a:t>Tip 1 diyabetli hastaların tümünde ve gerekirse tip 2 diyabet hastalarında bakılmalıdır, normal ise 1-2 yılda bir tekrarlanabilir.</a:t>
            </a:r>
          </a:p>
          <a:p>
            <a:pPr lvl="1"/>
            <a:r>
              <a:rPr lang="tr-TR" altLang="tr-TR" sz="2400" dirty="0">
                <a:solidFill>
                  <a:schemeClr val="tx1"/>
                </a:solidFill>
                <a:latin typeface="Calibri" panose="020F0502020204030204" pitchFamily="34" charset="0"/>
              </a:rPr>
              <a:t>Erişkinde EKG</a:t>
            </a:r>
            <a:endParaRPr lang="tr-TR" altLang="tr-TR" dirty="0">
              <a:latin typeface="Calibri" panose="020F0502020204030204" pitchFamily="34" charset="0"/>
            </a:endParaRPr>
          </a:p>
          <a:p>
            <a:pPr lvl="2"/>
            <a:r>
              <a:rPr lang="tr-TR" altLang="tr-TR" dirty="0">
                <a:solidFill>
                  <a:schemeClr val="tx1"/>
                </a:solidFill>
                <a:latin typeface="Calibri" panose="020F0502020204030204" pitchFamily="34" charset="0"/>
              </a:rPr>
              <a:t>Her yıl</a:t>
            </a:r>
          </a:p>
          <a:p>
            <a:pPr lvl="1"/>
            <a:r>
              <a:rPr lang="nb-NO" altLang="tr-TR" sz="2400" dirty="0">
                <a:solidFill>
                  <a:schemeClr val="tx1"/>
                </a:solidFill>
                <a:latin typeface="Calibri" panose="020F0502020204030204" pitchFamily="34" charset="0"/>
              </a:rPr>
              <a:t>İdrar incelemesi (keton, protein, sediment)</a:t>
            </a:r>
            <a:endParaRPr lang="tr-TR" altLang="tr-TR" sz="2400" dirty="0">
              <a:solidFill>
                <a:schemeClr val="tx1"/>
              </a:solidFill>
              <a:latin typeface="Calibri" panose="020F0502020204030204" pitchFamily="34" charset="0"/>
            </a:endParaRPr>
          </a:p>
          <a:p>
            <a:pPr lvl="2"/>
            <a:r>
              <a:rPr lang="nb-NO" altLang="tr-TR" dirty="0">
                <a:solidFill>
                  <a:schemeClr val="tx1"/>
                </a:solidFill>
                <a:latin typeface="Calibri" panose="020F0502020204030204" pitchFamily="34" charset="0"/>
              </a:rPr>
              <a:t>Her vizitte</a:t>
            </a:r>
            <a:endParaRPr lang="tr-TR" altLang="tr-TR" dirty="0">
              <a:solidFill>
                <a:schemeClr val="tx1"/>
              </a:solidFill>
              <a:latin typeface="Calibri" panose="020F0502020204030204" pitchFamily="34" charset="0"/>
            </a:endParaRPr>
          </a:p>
          <a:p>
            <a:pPr lvl="1"/>
            <a:r>
              <a:rPr lang="tr-TR" altLang="tr-TR" sz="2400" dirty="0">
                <a:solidFill>
                  <a:schemeClr val="tx1"/>
                </a:solidFill>
                <a:latin typeface="Calibri" panose="020F0502020204030204" pitchFamily="34" charset="0"/>
              </a:rPr>
              <a:t>Özellikle </a:t>
            </a:r>
            <a:r>
              <a:rPr lang="tr-TR" altLang="tr-TR" sz="2400" dirty="0" err="1">
                <a:solidFill>
                  <a:schemeClr val="tx1"/>
                </a:solidFill>
                <a:latin typeface="Calibri" panose="020F0502020204030204" pitchFamily="34" charset="0"/>
              </a:rPr>
              <a:t>metformin</a:t>
            </a:r>
            <a:r>
              <a:rPr lang="tr-TR" altLang="tr-TR" sz="2400" dirty="0">
                <a:solidFill>
                  <a:schemeClr val="tx1"/>
                </a:solidFill>
                <a:latin typeface="Calibri" panose="020F0502020204030204" pitchFamily="34" charset="0"/>
              </a:rPr>
              <a:t> kullanan erişkinlerde ve </a:t>
            </a:r>
            <a:r>
              <a:rPr lang="tr-TR" altLang="tr-TR" sz="2400" dirty="0" err="1">
                <a:solidFill>
                  <a:schemeClr val="tx1"/>
                </a:solidFill>
                <a:latin typeface="Calibri" panose="020F0502020204030204" pitchFamily="34" charset="0"/>
              </a:rPr>
              <a:t>pernisiyöz</a:t>
            </a:r>
            <a:r>
              <a:rPr lang="tr-TR" altLang="tr-TR" sz="2400" dirty="0">
                <a:solidFill>
                  <a:schemeClr val="tx1"/>
                </a:solidFill>
                <a:latin typeface="Calibri" panose="020F0502020204030204" pitchFamily="34" charset="0"/>
              </a:rPr>
              <a:t> anemi kuşkusu olan bireylerde </a:t>
            </a:r>
          </a:p>
          <a:p>
            <a:pPr lvl="2"/>
            <a:r>
              <a:rPr lang="tr-TR" altLang="tr-TR" dirty="0">
                <a:solidFill>
                  <a:schemeClr val="tx1"/>
                </a:solidFill>
                <a:latin typeface="Calibri" panose="020F0502020204030204" pitchFamily="34" charset="0"/>
              </a:rPr>
              <a:t>gerektiğinde vitamin B12 düzeyi</a:t>
            </a:r>
            <a:endParaRPr lang="tr-TR" altLang="tr-TR" dirty="0"/>
          </a:p>
        </p:txBody>
      </p:sp>
    </p:spTree>
    <p:extLst>
      <p:ext uri="{BB962C8B-B14F-4D97-AF65-F5344CB8AC3E}">
        <p14:creationId xmlns:p14="http://schemas.microsoft.com/office/powerpoint/2010/main" val="4260747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34C093E-A011-4D01-B347-DA6DB606DABB}"/>
              </a:ext>
            </a:extLst>
          </p:cNvPr>
          <p:cNvSpPr>
            <a:spLocks noGrp="1"/>
          </p:cNvSpPr>
          <p:nvPr>
            <p:ph type="title"/>
          </p:nvPr>
        </p:nvSpPr>
        <p:spPr>
          <a:xfrm>
            <a:off x="1891468" y="586532"/>
            <a:ext cx="8911687" cy="841435"/>
          </a:xfrm>
        </p:spPr>
        <p:txBody>
          <a:bodyPr>
            <a:normAutofit/>
          </a:bodyPr>
          <a:lstStyle/>
          <a:p>
            <a:r>
              <a:rPr lang="tr-TR" sz="4000" dirty="0" err="1">
                <a:solidFill>
                  <a:schemeClr val="tx1"/>
                </a:solidFill>
                <a:latin typeface="Calibri" panose="020F0502020204030204" pitchFamily="34" charset="0"/>
              </a:rPr>
              <a:t>Diyabetes</a:t>
            </a:r>
            <a:r>
              <a:rPr lang="tr-TR" sz="4000" dirty="0">
                <a:solidFill>
                  <a:schemeClr val="tx1"/>
                </a:solidFill>
                <a:latin typeface="Calibri" panose="020F0502020204030204" pitchFamily="34" charset="0"/>
              </a:rPr>
              <a:t> </a:t>
            </a:r>
            <a:r>
              <a:rPr lang="tr-TR" sz="4000" dirty="0" err="1">
                <a:solidFill>
                  <a:schemeClr val="tx1"/>
                </a:solidFill>
                <a:latin typeface="Calibri" panose="020F0502020204030204" pitchFamily="34" charset="0"/>
              </a:rPr>
              <a:t>Mellitus</a:t>
            </a:r>
            <a:r>
              <a:rPr lang="tr-TR" sz="4000" dirty="0">
                <a:solidFill>
                  <a:schemeClr val="tx1"/>
                </a:solidFill>
                <a:latin typeface="Calibri" panose="020F0502020204030204" pitchFamily="34" charset="0"/>
              </a:rPr>
              <a:t> Tedavisi </a:t>
            </a:r>
          </a:p>
        </p:txBody>
      </p:sp>
      <p:sp>
        <p:nvSpPr>
          <p:cNvPr id="3" name="İçerik Yer Tutucusu 2">
            <a:extLst>
              <a:ext uri="{FF2B5EF4-FFF2-40B4-BE49-F238E27FC236}">
                <a16:creationId xmlns:a16="http://schemas.microsoft.com/office/drawing/2014/main" id="{9B3F0CE6-5EA8-471B-B8A1-4EAD393F9162}"/>
              </a:ext>
            </a:extLst>
          </p:cNvPr>
          <p:cNvSpPr>
            <a:spLocks noGrp="1"/>
          </p:cNvSpPr>
          <p:nvPr>
            <p:ph idx="1"/>
          </p:nvPr>
        </p:nvSpPr>
        <p:spPr>
          <a:xfrm>
            <a:off x="1809750" y="1762124"/>
            <a:ext cx="8743950" cy="4029075"/>
          </a:xfrm>
        </p:spPr>
        <p:txBody>
          <a:bodyPr>
            <a:normAutofit fontScale="92500"/>
          </a:bodyPr>
          <a:lstStyle/>
          <a:p>
            <a:pPr>
              <a:buFont typeface="Arial" panose="020B0604020202020204" pitchFamily="34" charset="0"/>
              <a:buChar char="•"/>
            </a:pPr>
            <a:r>
              <a:rPr lang="tr-TR" sz="2400" dirty="0">
                <a:solidFill>
                  <a:schemeClr val="tx1"/>
                </a:solidFill>
                <a:latin typeface="Calibri" panose="020F0502020204030204" pitchFamily="34" charset="0"/>
              </a:rPr>
              <a:t>Hedef;</a:t>
            </a:r>
          </a:p>
          <a:p>
            <a:pPr lvl="1"/>
            <a:r>
              <a:rPr lang="tr-TR" sz="2000" dirty="0">
                <a:latin typeface="Calibri" panose="020F0502020204030204" pitchFamily="34" charset="0"/>
              </a:rPr>
              <a:t>K</a:t>
            </a:r>
            <a:r>
              <a:rPr lang="tr-TR" sz="2000" dirty="0">
                <a:solidFill>
                  <a:schemeClr val="tx1"/>
                </a:solidFill>
                <a:latin typeface="Calibri" panose="020F0502020204030204" pitchFamily="34" charset="0"/>
              </a:rPr>
              <a:t>an </a:t>
            </a:r>
            <a:r>
              <a:rPr lang="tr-TR" sz="2000" dirty="0" err="1">
                <a:solidFill>
                  <a:schemeClr val="tx1"/>
                </a:solidFill>
                <a:latin typeface="Calibri" panose="020F0502020204030204" pitchFamily="34" charset="0"/>
              </a:rPr>
              <a:t>glukozunun</a:t>
            </a:r>
            <a:r>
              <a:rPr lang="tr-TR" sz="2000" dirty="0">
                <a:solidFill>
                  <a:schemeClr val="tx1"/>
                </a:solidFill>
                <a:latin typeface="Calibri" panose="020F0502020204030204" pitchFamily="34" charset="0"/>
              </a:rPr>
              <a:t> normal düzeylere indirilmesi </a:t>
            </a:r>
          </a:p>
          <a:p>
            <a:pPr lvl="1"/>
            <a:r>
              <a:rPr lang="tr-TR" sz="2000" dirty="0">
                <a:latin typeface="Calibri" panose="020F0502020204030204" pitchFamily="34" charset="0"/>
              </a:rPr>
              <a:t>M</a:t>
            </a:r>
            <a:r>
              <a:rPr lang="tr-TR" sz="2000" dirty="0">
                <a:solidFill>
                  <a:schemeClr val="tx1"/>
                </a:solidFill>
                <a:latin typeface="Calibri" panose="020F0502020204030204" pitchFamily="34" charset="0"/>
              </a:rPr>
              <a:t>ikro ve </a:t>
            </a:r>
            <a:r>
              <a:rPr lang="tr-TR" sz="2000" dirty="0" err="1">
                <a:solidFill>
                  <a:schemeClr val="tx1"/>
                </a:solidFill>
                <a:latin typeface="Calibri" panose="020F0502020204030204" pitchFamily="34" charset="0"/>
              </a:rPr>
              <a:t>makrovasküler</a:t>
            </a:r>
            <a:r>
              <a:rPr lang="tr-TR" sz="2000" dirty="0">
                <a:solidFill>
                  <a:schemeClr val="tx1"/>
                </a:solidFill>
                <a:latin typeface="Calibri" panose="020F0502020204030204" pitchFamily="34" charset="0"/>
              </a:rPr>
              <a:t> komplikasyonların ve </a:t>
            </a:r>
            <a:r>
              <a:rPr lang="tr-TR" sz="2000" dirty="0" err="1">
                <a:solidFill>
                  <a:schemeClr val="tx1"/>
                </a:solidFill>
                <a:latin typeface="Calibri" panose="020F0502020204030204" pitchFamily="34" charset="0"/>
              </a:rPr>
              <a:t>kardiyovasküler</a:t>
            </a:r>
            <a:r>
              <a:rPr lang="tr-TR" sz="2000" dirty="0">
                <a:solidFill>
                  <a:schemeClr val="tx1"/>
                </a:solidFill>
                <a:latin typeface="Calibri" panose="020F0502020204030204" pitchFamily="34" charset="0"/>
              </a:rPr>
              <a:t> risk faktörlerinin kontrol altına alınması</a:t>
            </a:r>
          </a:p>
          <a:p>
            <a:endParaRPr lang="tr-TR" sz="2400" dirty="0">
              <a:solidFill>
                <a:schemeClr val="tx1"/>
              </a:solidFill>
              <a:latin typeface="Calibri" panose="020F0502020204030204" pitchFamily="34" charset="0"/>
            </a:endParaRPr>
          </a:p>
          <a:p>
            <a:pPr>
              <a:buFont typeface="Arial" panose="020B0604020202020204" pitchFamily="34" charset="0"/>
              <a:buChar char="•"/>
            </a:pPr>
            <a:r>
              <a:rPr lang="tr-TR" sz="2400" dirty="0">
                <a:solidFill>
                  <a:schemeClr val="tx1"/>
                </a:solidFill>
                <a:latin typeface="Calibri" panose="020F0502020204030204" pitchFamily="34" charset="0"/>
              </a:rPr>
              <a:t>Kilo kontrolü, kan basıncı ve </a:t>
            </a:r>
            <a:r>
              <a:rPr lang="tr-TR" sz="2400" dirty="0" err="1">
                <a:solidFill>
                  <a:schemeClr val="tx1"/>
                </a:solidFill>
                <a:latin typeface="Calibri" panose="020F0502020204030204" pitchFamily="34" charset="0"/>
              </a:rPr>
              <a:t>lipid</a:t>
            </a:r>
            <a:r>
              <a:rPr lang="tr-TR" sz="2400" dirty="0">
                <a:solidFill>
                  <a:schemeClr val="tx1"/>
                </a:solidFill>
                <a:latin typeface="Calibri" panose="020F0502020204030204" pitchFamily="34" charset="0"/>
              </a:rPr>
              <a:t> düzeyleri gibi diğer bilinen risk faktörlerinin de kontrol edilmesi gerekli</a:t>
            </a:r>
          </a:p>
          <a:p>
            <a:endParaRPr lang="tr-TR" sz="2400" dirty="0">
              <a:solidFill>
                <a:schemeClr val="tx1"/>
              </a:solidFill>
              <a:latin typeface="Calibri" panose="020F0502020204030204" pitchFamily="34" charset="0"/>
            </a:endParaRPr>
          </a:p>
          <a:p>
            <a:pPr>
              <a:buFont typeface="Arial" panose="020B0604020202020204" pitchFamily="34" charset="0"/>
              <a:buChar char="•"/>
            </a:pPr>
            <a:r>
              <a:rPr lang="tr-TR" sz="2400" dirty="0">
                <a:solidFill>
                  <a:schemeClr val="tx1"/>
                </a:solidFill>
                <a:latin typeface="Calibri" panose="020F0502020204030204" pitchFamily="34" charset="0"/>
              </a:rPr>
              <a:t>Tip 2 diyabetli bireylerde herhangi bir </a:t>
            </a:r>
            <a:r>
              <a:rPr lang="tr-TR" sz="2400" dirty="0" err="1">
                <a:solidFill>
                  <a:schemeClr val="tx1"/>
                </a:solidFill>
                <a:latin typeface="Calibri" panose="020F0502020204030204" pitchFamily="34" charset="0"/>
              </a:rPr>
              <a:t>kontrendikasyon</a:t>
            </a:r>
            <a:r>
              <a:rPr lang="tr-TR" sz="2400" dirty="0">
                <a:solidFill>
                  <a:schemeClr val="tx1"/>
                </a:solidFill>
                <a:latin typeface="Calibri" panose="020F0502020204030204" pitchFamily="34" charset="0"/>
              </a:rPr>
              <a:t> yoksa ve </a:t>
            </a:r>
            <a:r>
              <a:rPr lang="tr-TR" sz="2400" dirty="0" err="1">
                <a:solidFill>
                  <a:schemeClr val="tx1"/>
                </a:solidFill>
                <a:latin typeface="Calibri" panose="020F0502020204030204" pitchFamily="34" charset="0"/>
              </a:rPr>
              <a:t>tolere</a:t>
            </a:r>
            <a:r>
              <a:rPr lang="tr-TR" sz="2400" dirty="0">
                <a:solidFill>
                  <a:schemeClr val="tx1"/>
                </a:solidFill>
                <a:latin typeface="Calibri" panose="020F0502020204030204" pitchFamily="34" charset="0"/>
              </a:rPr>
              <a:t> edilebilirse </a:t>
            </a:r>
            <a:r>
              <a:rPr lang="tr-TR" sz="2400" dirty="0" err="1">
                <a:solidFill>
                  <a:schemeClr val="tx1"/>
                </a:solidFill>
                <a:latin typeface="Calibri" panose="020F0502020204030204" pitchFamily="34" charset="0"/>
              </a:rPr>
              <a:t>metformin</a:t>
            </a:r>
            <a:r>
              <a:rPr lang="tr-TR" sz="2400" dirty="0">
                <a:solidFill>
                  <a:schemeClr val="tx1"/>
                </a:solidFill>
                <a:latin typeface="Calibri" panose="020F0502020204030204" pitchFamily="34" charset="0"/>
              </a:rPr>
              <a:t> tercih edilmesi gereken ilk OAD seçeneğidir.</a:t>
            </a:r>
          </a:p>
        </p:txBody>
      </p:sp>
    </p:spTree>
    <p:extLst>
      <p:ext uri="{BB962C8B-B14F-4D97-AF65-F5344CB8AC3E}">
        <p14:creationId xmlns:p14="http://schemas.microsoft.com/office/powerpoint/2010/main" val="2130119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C75A65A-EB7A-4F0C-ACC6-816AA00CBE1C}"/>
              </a:ext>
            </a:extLst>
          </p:cNvPr>
          <p:cNvSpPr>
            <a:spLocks noGrp="1"/>
          </p:cNvSpPr>
          <p:nvPr>
            <p:ph type="title"/>
          </p:nvPr>
        </p:nvSpPr>
        <p:spPr/>
        <p:txBody>
          <a:bodyPr/>
          <a:lstStyle/>
          <a:p>
            <a:r>
              <a:rPr lang="tr-TR" sz="5400" b="1" dirty="0" err="1">
                <a:latin typeface="Calibri" panose="020F0502020204030204" pitchFamily="34" charset="0"/>
                <a:cs typeface="Calibri" panose="020F0502020204030204" pitchFamily="34" charset="0"/>
              </a:rPr>
              <a:t>Diyabetes</a:t>
            </a:r>
            <a:r>
              <a:rPr lang="tr-TR" sz="5400" b="1" dirty="0">
                <a:latin typeface="Calibri" panose="020F0502020204030204" pitchFamily="34" charset="0"/>
                <a:cs typeface="Calibri" panose="020F0502020204030204" pitchFamily="34" charset="0"/>
              </a:rPr>
              <a:t> </a:t>
            </a:r>
            <a:r>
              <a:rPr lang="tr-TR" sz="5400" b="1" dirty="0" err="1">
                <a:latin typeface="Calibri" panose="020F0502020204030204" pitchFamily="34" charset="0"/>
                <a:cs typeface="Calibri" panose="020F0502020204030204" pitchFamily="34" charset="0"/>
              </a:rPr>
              <a:t>Mellitus</a:t>
            </a:r>
            <a:r>
              <a:rPr lang="tr-TR" sz="5400" b="1" dirty="0">
                <a:latin typeface="Calibri" panose="020F0502020204030204" pitchFamily="34" charset="0"/>
                <a:cs typeface="Calibri" panose="020F0502020204030204" pitchFamily="34" charset="0"/>
              </a:rPr>
              <a:t> Tedavisi- Tıbbi Beslenme Tedavisi</a:t>
            </a:r>
            <a:endParaRPr lang="tr-TR" dirty="0"/>
          </a:p>
        </p:txBody>
      </p:sp>
      <p:pic>
        <p:nvPicPr>
          <p:cNvPr id="4" name="videoplayback">
            <a:hlinkClick r:id="" action="ppaction://media"/>
            <a:extLst>
              <a:ext uri="{FF2B5EF4-FFF2-40B4-BE49-F238E27FC236}">
                <a16:creationId xmlns:a16="http://schemas.microsoft.com/office/drawing/2014/main" id="{0CA2C16A-613E-4767-8B88-2497E28DFCB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08225" y="2286000"/>
            <a:ext cx="7151688" cy="4022725"/>
          </a:xfrm>
        </p:spPr>
      </p:pic>
    </p:spTree>
    <p:extLst>
      <p:ext uri="{BB962C8B-B14F-4D97-AF65-F5344CB8AC3E}">
        <p14:creationId xmlns:p14="http://schemas.microsoft.com/office/powerpoint/2010/main" val="76432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D29AD91-351A-4EED-81A0-244571FA4281}"/>
              </a:ext>
            </a:extLst>
          </p:cNvPr>
          <p:cNvSpPr>
            <a:spLocks noGrp="1"/>
          </p:cNvSpPr>
          <p:nvPr>
            <p:ph type="title"/>
          </p:nvPr>
        </p:nvSpPr>
        <p:spPr>
          <a:xfrm>
            <a:off x="838200" y="466726"/>
            <a:ext cx="10515600" cy="971550"/>
          </a:xfrm>
        </p:spPr>
        <p:txBody>
          <a:bodyPr>
            <a:normAutofit fontScale="90000"/>
          </a:bodyPr>
          <a:lstStyle/>
          <a:p>
            <a:r>
              <a:rPr lang="tr-TR" sz="4000" b="1" dirty="0" err="1">
                <a:latin typeface="Calibri" panose="020F0502020204030204" pitchFamily="34" charset="0"/>
                <a:cs typeface="Calibri" panose="020F0502020204030204" pitchFamily="34" charset="0"/>
              </a:rPr>
              <a:t>Diyabetes</a:t>
            </a:r>
            <a:r>
              <a:rPr lang="tr-TR" sz="4000" b="1" dirty="0">
                <a:latin typeface="Calibri" panose="020F0502020204030204" pitchFamily="34" charset="0"/>
                <a:cs typeface="Calibri" panose="020F0502020204030204" pitchFamily="34" charset="0"/>
              </a:rPr>
              <a:t> </a:t>
            </a:r>
            <a:r>
              <a:rPr lang="tr-TR" sz="4000" b="1" dirty="0" err="1">
                <a:latin typeface="Calibri" panose="020F0502020204030204" pitchFamily="34" charset="0"/>
                <a:cs typeface="Calibri" panose="020F0502020204030204" pitchFamily="34" charset="0"/>
              </a:rPr>
              <a:t>Mellitus</a:t>
            </a:r>
            <a:r>
              <a:rPr lang="tr-TR" sz="4000" b="1" dirty="0">
                <a:latin typeface="Calibri" panose="020F0502020204030204" pitchFamily="34" charset="0"/>
                <a:cs typeface="Calibri" panose="020F0502020204030204" pitchFamily="34" charset="0"/>
              </a:rPr>
              <a:t> Tedavisi- Tıbbi Beslenme Tedavisi</a:t>
            </a:r>
            <a:br>
              <a:rPr lang="tr-TR" dirty="0"/>
            </a:br>
            <a:endParaRPr lang="tr-TR" dirty="0"/>
          </a:p>
        </p:txBody>
      </p:sp>
      <p:sp>
        <p:nvSpPr>
          <p:cNvPr id="3" name="İçerik Yer Tutucusu 2">
            <a:extLst>
              <a:ext uri="{FF2B5EF4-FFF2-40B4-BE49-F238E27FC236}">
                <a16:creationId xmlns:a16="http://schemas.microsoft.com/office/drawing/2014/main" id="{555D6CBA-3405-464D-BD1D-B8EBD0715214}"/>
              </a:ext>
            </a:extLst>
          </p:cNvPr>
          <p:cNvSpPr>
            <a:spLocks noGrp="1"/>
          </p:cNvSpPr>
          <p:nvPr>
            <p:ph idx="1"/>
          </p:nvPr>
        </p:nvSpPr>
        <p:spPr/>
        <p:txBody>
          <a:bodyPr/>
          <a:lstStyle/>
          <a:p>
            <a:pPr>
              <a:buFont typeface="Wingdings" panose="05000000000000000000" pitchFamily="2" charset="2"/>
              <a:buChar char="Ø"/>
            </a:pPr>
            <a:r>
              <a:rPr lang="tr-TR" dirty="0">
                <a:latin typeface="Calibri" panose="020F0502020204030204" pitchFamily="34" charset="0"/>
                <a:cs typeface="Calibri" panose="020F0502020204030204" pitchFamily="34" charset="0"/>
              </a:rPr>
              <a:t>Enerji gereksiniminin </a:t>
            </a:r>
          </a:p>
          <a:p>
            <a:pPr lvl="1"/>
            <a:r>
              <a:rPr lang="tr-TR" dirty="0">
                <a:latin typeface="Calibri" panose="020F0502020204030204" pitchFamily="34" charset="0"/>
                <a:cs typeface="Calibri" panose="020F0502020204030204" pitchFamily="34" charset="0"/>
              </a:rPr>
              <a:t>%45-60’ı </a:t>
            </a:r>
            <a:r>
              <a:rPr lang="tr-TR" dirty="0" err="1">
                <a:latin typeface="Calibri" panose="020F0502020204030204" pitchFamily="34" charset="0"/>
                <a:cs typeface="Calibri" panose="020F0502020204030204" pitchFamily="34" charset="0"/>
              </a:rPr>
              <a:t>KH’lerden</a:t>
            </a:r>
            <a:r>
              <a:rPr lang="tr-TR" dirty="0">
                <a:latin typeface="Calibri" panose="020F0502020204030204" pitchFamily="34" charset="0"/>
                <a:cs typeface="Calibri" panose="020F0502020204030204" pitchFamily="34" charset="0"/>
              </a:rPr>
              <a:t>, </a:t>
            </a:r>
          </a:p>
          <a:p>
            <a:pPr lvl="1"/>
            <a:r>
              <a:rPr lang="tr-TR" dirty="0">
                <a:latin typeface="Calibri" panose="020F0502020204030204" pitchFamily="34" charset="0"/>
                <a:cs typeface="Calibri" panose="020F0502020204030204" pitchFamily="34" charset="0"/>
              </a:rPr>
              <a:t>%10-20’si proteinlerden, </a:t>
            </a:r>
          </a:p>
          <a:p>
            <a:pPr lvl="1"/>
            <a:r>
              <a:rPr lang="tr-TR" dirty="0">
                <a:latin typeface="Calibri" panose="020F0502020204030204" pitchFamily="34" charset="0"/>
                <a:cs typeface="Calibri" panose="020F0502020204030204" pitchFamily="34" charset="0"/>
              </a:rPr>
              <a:t>%20-35’i yağlardan karşılanabilir. </a:t>
            </a:r>
          </a:p>
          <a:p>
            <a:pPr>
              <a:buFont typeface="Wingdings" panose="05000000000000000000" pitchFamily="2" charset="2"/>
              <a:buChar char="Ø"/>
            </a:pPr>
            <a:r>
              <a:rPr lang="tr-TR" dirty="0">
                <a:latin typeface="Calibri" panose="020F0502020204030204" pitchFamily="34" charset="0"/>
                <a:cs typeface="Calibri" panose="020F0502020204030204" pitchFamily="34" charset="0"/>
              </a:rPr>
              <a:t>Enerjinin &lt;%30 unun yağlardan, &lt;%7’sinin doymuş yağlardan sağlanması ve trans yağ alımının &lt;%1 olması kalp damar hastalıklarının önlenmesinde önemlidir. </a:t>
            </a:r>
          </a:p>
          <a:p>
            <a:pPr>
              <a:buFont typeface="Wingdings" panose="05000000000000000000" pitchFamily="2" charset="2"/>
              <a:buChar char="Ø"/>
            </a:pPr>
            <a:r>
              <a:rPr lang="tr-TR" dirty="0">
                <a:latin typeface="Calibri" panose="020F0502020204030204" pitchFamily="34" charset="0"/>
                <a:cs typeface="Calibri" panose="020F0502020204030204" pitchFamily="34" charset="0"/>
              </a:rPr>
              <a:t>Çok düşük </a:t>
            </a:r>
            <a:r>
              <a:rPr lang="tr-TR" dirty="0" err="1">
                <a:latin typeface="Calibri" panose="020F0502020204030204" pitchFamily="34" charset="0"/>
                <a:cs typeface="Calibri" panose="020F0502020204030204" pitchFamily="34" charset="0"/>
              </a:rPr>
              <a:t>KH’li</a:t>
            </a:r>
            <a:r>
              <a:rPr lang="tr-TR" dirty="0">
                <a:latin typeface="Calibri" panose="020F0502020204030204" pitchFamily="34" charset="0"/>
                <a:cs typeface="Calibri" panose="020F0502020204030204" pitchFamily="34" charset="0"/>
              </a:rPr>
              <a:t> diyetler;</a:t>
            </a:r>
          </a:p>
          <a:p>
            <a:pPr lvl="1"/>
            <a:r>
              <a:rPr lang="tr-TR" dirty="0">
                <a:latin typeface="Calibri" panose="020F0502020204030204" pitchFamily="34" charset="0"/>
                <a:cs typeface="Calibri" panose="020F0502020204030204" pitchFamily="34" charset="0"/>
              </a:rPr>
              <a:t>Vitamin, mineral, posa ve enerji kaynağı olan çok fazla sayıda besinin tüketimini sınırlandırdığı için önerilmez.</a:t>
            </a:r>
          </a:p>
        </p:txBody>
      </p:sp>
    </p:spTree>
    <p:extLst>
      <p:ext uri="{BB962C8B-B14F-4D97-AF65-F5344CB8AC3E}">
        <p14:creationId xmlns:p14="http://schemas.microsoft.com/office/powerpoint/2010/main" val="662597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65A2EF5-6199-41CA-8B29-CEC6751D903B}"/>
              </a:ext>
            </a:extLst>
          </p:cNvPr>
          <p:cNvSpPr>
            <a:spLocks noGrp="1"/>
          </p:cNvSpPr>
          <p:nvPr>
            <p:ph type="title"/>
          </p:nvPr>
        </p:nvSpPr>
        <p:spPr>
          <a:xfrm>
            <a:off x="838200" y="552451"/>
            <a:ext cx="10515600" cy="1028700"/>
          </a:xfrm>
        </p:spPr>
        <p:txBody>
          <a:bodyPr>
            <a:normAutofit fontScale="90000"/>
          </a:bodyPr>
          <a:lstStyle/>
          <a:p>
            <a:r>
              <a:rPr lang="tr-TR" sz="4000" b="1" dirty="0" err="1">
                <a:latin typeface="Calibri" panose="020F0502020204030204" pitchFamily="34" charset="0"/>
                <a:cs typeface="Calibri" panose="020F0502020204030204" pitchFamily="34" charset="0"/>
              </a:rPr>
              <a:t>Diyabetes</a:t>
            </a:r>
            <a:r>
              <a:rPr lang="tr-TR" sz="4000" b="1" dirty="0">
                <a:latin typeface="Calibri" panose="020F0502020204030204" pitchFamily="34" charset="0"/>
                <a:cs typeface="Calibri" panose="020F0502020204030204" pitchFamily="34" charset="0"/>
              </a:rPr>
              <a:t> </a:t>
            </a:r>
            <a:r>
              <a:rPr lang="tr-TR" sz="4000" b="1" dirty="0" err="1">
                <a:latin typeface="Calibri" panose="020F0502020204030204" pitchFamily="34" charset="0"/>
                <a:cs typeface="Calibri" panose="020F0502020204030204" pitchFamily="34" charset="0"/>
              </a:rPr>
              <a:t>Mellitus</a:t>
            </a:r>
            <a:r>
              <a:rPr lang="tr-TR" sz="4000" b="1" dirty="0">
                <a:latin typeface="Calibri" panose="020F0502020204030204" pitchFamily="34" charset="0"/>
                <a:cs typeface="Calibri" panose="020F0502020204030204" pitchFamily="34" charset="0"/>
              </a:rPr>
              <a:t> Tedavisi- Tıbbi Beslenme Tedavisi</a:t>
            </a:r>
            <a:br>
              <a:rPr lang="tr-TR" dirty="0"/>
            </a:br>
            <a:endParaRPr lang="tr-TR" dirty="0"/>
          </a:p>
        </p:txBody>
      </p:sp>
      <p:sp>
        <p:nvSpPr>
          <p:cNvPr id="3" name="İçerik Yer Tutucusu 2">
            <a:extLst>
              <a:ext uri="{FF2B5EF4-FFF2-40B4-BE49-F238E27FC236}">
                <a16:creationId xmlns:a16="http://schemas.microsoft.com/office/drawing/2014/main" id="{D7970044-3692-460E-935F-50621ED420B6}"/>
              </a:ext>
            </a:extLst>
          </p:cNvPr>
          <p:cNvSpPr>
            <a:spLocks noGrp="1"/>
          </p:cNvSpPr>
          <p:nvPr>
            <p:ph idx="1"/>
          </p:nvPr>
        </p:nvSpPr>
        <p:spPr>
          <a:xfrm>
            <a:off x="838200" y="1781175"/>
            <a:ext cx="10515600" cy="4395788"/>
          </a:xfrm>
        </p:spPr>
        <p:txBody>
          <a:bodyPr>
            <a:normAutofit/>
          </a:bodyPr>
          <a:lstStyle/>
          <a:p>
            <a:r>
              <a:rPr lang="tr-TR" b="1" dirty="0">
                <a:latin typeface="Calibri" panose="020F0502020204030204" pitchFamily="34" charset="0"/>
                <a:cs typeface="Calibri" panose="020F0502020204030204" pitchFamily="34" charset="0"/>
              </a:rPr>
              <a:t>Karbonhidratlar</a:t>
            </a:r>
          </a:p>
          <a:p>
            <a:pPr marL="0" indent="0">
              <a:buNone/>
            </a:pPr>
            <a:endParaRPr lang="tr-TR" b="1"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tr-TR" sz="2400" dirty="0">
                <a:latin typeface="Calibri" panose="020F0502020204030204" pitchFamily="34" charset="0"/>
                <a:cs typeface="Calibri" panose="020F0502020204030204" pitchFamily="34" charset="0"/>
              </a:rPr>
              <a:t>Diyabet tedavisinde, günlük KH alımını 130 g’ın altında tutan düşük </a:t>
            </a:r>
            <a:r>
              <a:rPr lang="tr-TR" sz="2400" dirty="0" err="1">
                <a:latin typeface="Calibri" panose="020F0502020204030204" pitchFamily="34" charset="0"/>
                <a:cs typeface="Calibri" panose="020F0502020204030204" pitchFamily="34" charset="0"/>
              </a:rPr>
              <a:t>KH’lı</a:t>
            </a:r>
            <a:r>
              <a:rPr lang="tr-TR" sz="2400" dirty="0">
                <a:latin typeface="Calibri" panose="020F0502020204030204" pitchFamily="34" charset="0"/>
                <a:cs typeface="Calibri" panose="020F0502020204030204" pitchFamily="34" charset="0"/>
              </a:rPr>
              <a:t> diyetler önerilmez.</a:t>
            </a:r>
          </a:p>
          <a:p>
            <a:pPr algn="just">
              <a:buFont typeface="Wingdings" panose="05000000000000000000" pitchFamily="2" charset="2"/>
              <a:buChar char="Ø"/>
            </a:pPr>
            <a:r>
              <a:rPr lang="tr-TR" sz="2400" dirty="0">
                <a:latin typeface="Calibri" panose="020F0502020204030204" pitchFamily="34" charset="0"/>
                <a:cs typeface="Calibri" panose="020F0502020204030204" pitchFamily="34" charset="0"/>
              </a:rPr>
              <a:t>Sadece TBT alan veya TBT ile birlikte OAD veya insülin kullanan bireylerde KH alımı; </a:t>
            </a:r>
          </a:p>
          <a:p>
            <a:pPr lvl="1" algn="just"/>
            <a:r>
              <a:rPr lang="tr-TR" sz="2000" dirty="0">
                <a:latin typeface="Calibri" panose="020F0502020204030204" pitchFamily="34" charset="0"/>
                <a:cs typeface="Calibri" panose="020F0502020204030204" pitchFamily="34" charset="0"/>
              </a:rPr>
              <a:t>öğün ve ara öğünlere dağıtılmalı, günden güne değişmemeli ve benzer miktarlarda olmalı</a:t>
            </a:r>
          </a:p>
          <a:p>
            <a:pPr>
              <a:buFont typeface="Wingdings" panose="05000000000000000000" pitchFamily="2" charset="2"/>
              <a:buChar char="Ø"/>
            </a:pPr>
            <a:r>
              <a:rPr lang="tr-TR" sz="2400" dirty="0">
                <a:latin typeface="Calibri" panose="020F0502020204030204" pitchFamily="34" charset="0"/>
                <a:cs typeface="Calibri" panose="020F0502020204030204" pitchFamily="34" charset="0"/>
              </a:rPr>
              <a:t>Alınan günlük toplam KH miktarı yanında, </a:t>
            </a:r>
            <a:r>
              <a:rPr lang="tr-TR" sz="2400" dirty="0" err="1">
                <a:latin typeface="Calibri" panose="020F0502020204030204" pitchFamily="34" charset="0"/>
                <a:cs typeface="Calibri" panose="020F0502020204030204" pitchFamily="34" charset="0"/>
              </a:rPr>
              <a:t>KH’lerin</a:t>
            </a:r>
            <a:r>
              <a:rPr lang="tr-TR" sz="2400" dirty="0">
                <a:latin typeface="Calibri" panose="020F0502020204030204" pitchFamily="34" charset="0"/>
                <a:cs typeface="Calibri" panose="020F0502020204030204" pitchFamily="34" charset="0"/>
              </a:rPr>
              <a:t> </a:t>
            </a:r>
            <a:r>
              <a:rPr lang="tr-TR" sz="2400" dirty="0" err="1">
                <a:latin typeface="Calibri" panose="020F0502020204030204" pitchFamily="34" charset="0"/>
                <a:cs typeface="Calibri" panose="020F0502020204030204" pitchFamily="34" charset="0"/>
              </a:rPr>
              <a:t>glisemik</a:t>
            </a:r>
            <a:r>
              <a:rPr lang="tr-TR" sz="2400" dirty="0">
                <a:latin typeface="Calibri" panose="020F0502020204030204" pitchFamily="34" charset="0"/>
                <a:cs typeface="Calibri" panose="020F0502020204030204" pitchFamily="34" charset="0"/>
              </a:rPr>
              <a:t> indeks ve </a:t>
            </a:r>
            <a:r>
              <a:rPr lang="tr-TR" sz="2400" dirty="0" err="1">
                <a:latin typeface="Calibri" panose="020F0502020204030204" pitchFamily="34" charset="0"/>
                <a:cs typeface="Calibri" panose="020F0502020204030204" pitchFamily="34" charset="0"/>
              </a:rPr>
              <a:t>glisemik</a:t>
            </a:r>
            <a:r>
              <a:rPr lang="tr-TR" sz="2400" dirty="0">
                <a:latin typeface="Calibri" panose="020F0502020204030204" pitchFamily="34" charset="0"/>
                <a:cs typeface="Calibri" panose="020F0502020204030204" pitchFamily="34" charset="0"/>
              </a:rPr>
              <a:t> yükünün dikkate alınması </a:t>
            </a:r>
            <a:r>
              <a:rPr lang="tr-TR" sz="2400" dirty="0" err="1">
                <a:latin typeface="Calibri" panose="020F0502020204030204" pitchFamily="34" charset="0"/>
                <a:cs typeface="Calibri" panose="020F0502020204030204" pitchFamily="34" charset="0"/>
              </a:rPr>
              <a:t>glisemik</a:t>
            </a:r>
            <a:r>
              <a:rPr lang="tr-TR" sz="2400" dirty="0">
                <a:latin typeface="Calibri" panose="020F0502020204030204" pitchFamily="34" charset="0"/>
                <a:cs typeface="Calibri" panose="020F0502020204030204" pitchFamily="34" charset="0"/>
              </a:rPr>
              <a:t> kontrolde ek yarar sağlayabilir</a:t>
            </a:r>
          </a:p>
          <a:p>
            <a:endParaRPr lang="tr-TR" dirty="0"/>
          </a:p>
        </p:txBody>
      </p:sp>
      <p:pic>
        <p:nvPicPr>
          <p:cNvPr id="4" name="3 Resim" descr="lifli-gidalar.jpg">
            <a:extLst>
              <a:ext uri="{FF2B5EF4-FFF2-40B4-BE49-F238E27FC236}">
                <a16:creationId xmlns:a16="http://schemas.microsoft.com/office/drawing/2014/main" id="{F7C6BAEF-D28C-42E5-9779-B11DC434E1A1}"/>
              </a:ext>
            </a:extLst>
          </p:cNvPr>
          <p:cNvPicPr>
            <a:picLocks noChangeAspect="1"/>
          </p:cNvPicPr>
          <p:nvPr/>
        </p:nvPicPr>
        <p:blipFill>
          <a:blip r:embed="rId2" cstate="print"/>
          <a:stretch>
            <a:fillRect/>
          </a:stretch>
        </p:blipFill>
        <p:spPr>
          <a:xfrm>
            <a:off x="3842158" y="5534025"/>
            <a:ext cx="3508820" cy="1323975"/>
          </a:xfrm>
          <a:prstGeom prst="rect">
            <a:avLst/>
          </a:prstGeom>
        </p:spPr>
      </p:pic>
    </p:spTree>
    <p:extLst>
      <p:ext uri="{BB962C8B-B14F-4D97-AF65-F5344CB8AC3E}">
        <p14:creationId xmlns:p14="http://schemas.microsoft.com/office/powerpoint/2010/main" val="515883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4125951-226F-4F63-AFAE-B5B424B63195}"/>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2A94CAF5-3092-4345-B8CC-98A14AE30F8F}"/>
              </a:ext>
            </a:extLst>
          </p:cNvPr>
          <p:cNvPicPr>
            <a:picLocks noGrp="1" noChangeAspect="1"/>
          </p:cNvPicPr>
          <p:nvPr>
            <p:ph idx="1"/>
          </p:nvPr>
        </p:nvPicPr>
        <p:blipFill rotWithShape="1">
          <a:blip r:embed="rId2"/>
          <a:srcRect l="28821" t="15396" r="29807" b="10179"/>
          <a:stretch/>
        </p:blipFill>
        <p:spPr>
          <a:xfrm>
            <a:off x="2460029" y="138001"/>
            <a:ext cx="6626821" cy="6705714"/>
          </a:xfrm>
          <a:prstGeom prst="rect">
            <a:avLst/>
          </a:prstGeom>
        </p:spPr>
      </p:pic>
    </p:spTree>
    <p:extLst>
      <p:ext uri="{BB962C8B-B14F-4D97-AF65-F5344CB8AC3E}">
        <p14:creationId xmlns:p14="http://schemas.microsoft.com/office/powerpoint/2010/main" val="2560370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F9629A4-E8E9-4792-BD9A-3747C673E0D7}"/>
              </a:ext>
            </a:extLst>
          </p:cNvPr>
          <p:cNvSpPr>
            <a:spLocks noGrp="1"/>
          </p:cNvSpPr>
          <p:nvPr>
            <p:ph type="title"/>
          </p:nvPr>
        </p:nvSpPr>
        <p:spPr/>
        <p:txBody>
          <a:bodyPr>
            <a:normAutofit fontScale="90000"/>
          </a:bodyPr>
          <a:lstStyle/>
          <a:p>
            <a:r>
              <a:rPr lang="tr-TR" sz="4000" b="1" dirty="0" err="1">
                <a:latin typeface="Calibri" panose="020F0502020204030204" pitchFamily="34" charset="0"/>
                <a:cs typeface="Calibri" panose="020F0502020204030204" pitchFamily="34" charset="0"/>
              </a:rPr>
              <a:t>Diyabetes</a:t>
            </a:r>
            <a:r>
              <a:rPr lang="tr-TR" sz="4000" b="1" dirty="0">
                <a:latin typeface="Calibri" panose="020F0502020204030204" pitchFamily="34" charset="0"/>
                <a:cs typeface="Calibri" panose="020F0502020204030204" pitchFamily="34" charset="0"/>
              </a:rPr>
              <a:t> </a:t>
            </a:r>
            <a:r>
              <a:rPr lang="tr-TR" sz="4000" b="1" dirty="0" err="1">
                <a:latin typeface="Calibri" panose="020F0502020204030204" pitchFamily="34" charset="0"/>
                <a:cs typeface="Calibri" panose="020F0502020204030204" pitchFamily="34" charset="0"/>
              </a:rPr>
              <a:t>Mellitus</a:t>
            </a:r>
            <a:r>
              <a:rPr lang="tr-TR" sz="4000" b="1" dirty="0">
                <a:latin typeface="Calibri" panose="020F0502020204030204" pitchFamily="34" charset="0"/>
                <a:cs typeface="Calibri" panose="020F0502020204030204" pitchFamily="34" charset="0"/>
              </a:rPr>
              <a:t> Tedavisi- Tıbbi Beslenme Tedavisi</a:t>
            </a:r>
            <a:br>
              <a:rPr lang="tr-TR" dirty="0"/>
            </a:br>
            <a:endParaRPr lang="tr-TR" dirty="0"/>
          </a:p>
        </p:txBody>
      </p:sp>
      <p:sp>
        <p:nvSpPr>
          <p:cNvPr id="3" name="İçerik Yer Tutucusu 2">
            <a:extLst>
              <a:ext uri="{FF2B5EF4-FFF2-40B4-BE49-F238E27FC236}">
                <a16:creationId xmlns:a16="http://schemas.microsoft.com/office/drawing/2014/main" id="{53993509-56ED-4D77-B06F-54848C6B9687}"/>
              </a:ext>
            </a:extLst>
          </p:cNvPr>
          <p:cNvSpPr>
            <a:spLocks noGrp="1"/>
          </p:cNvSpPr>
          <p:nvPr>
            <p:ph idx="1"/>
          </p:nvPr>
        </p:nvSpPr>
        <p:spPr/>
        <p:txBody>
          <a:bodyPr/>
          <a:lstStyle/>
          <a:p>
            <a:r>
              <a:rPr lang="tr-TR" b="1" dirty="0">
                <a:latin typeface="Calibri" panose="020F0502020204030204" pitchFamily="34" charset="0"/>
                <a:cs typeface="Calibri" panose="020F0502020204030204" pitchFamily="34" charset="0"/>
              </a:rPr>
              <a:t>Karbonhidratlar</a:t>
            </a:r>
          </a:p>
          <a:p>
            <a:endParaRPr lang="tr-TR" b="1" dirty="0">
              <a:latin typeface="Calibri" panose="020F0502020204030204" pitchFamily="34" charset="0"/>
              <a:cs typeface="Calibri" panose="020F0502020204030204" pitchFamily="34" charset="0"/>
            </a:endParaRPr>
          </a:p>
          <a:p>
            <a:pPr>
              <a:buFont typeface="Arial" panose="020B0604020202020204" pitchFamily="34" charset="0"/>
              <a:buChar char="•"/>
            </a:pPr>
            <a:r>
              <a:rPr lang="tr-TR" dirty="0">
                <a:latin typeface="Calibri" panose="020F0502020204030204" pitchFamily="34" charset="0"/>
                <a:cs typeface="Calibri" panose="020F0502020204030204" pitchFamily="34" charset="0"/>
              </a:rPr>
              <a:t>Meyvelerde doğal olarak bulunan </a:t>
            </a:r>
            <a:r>
              <a:rPr lang="tr-TR" dirty="0" err="1">
                <a:latin typeface="Calibri" panose="020F0502020204030204" pitchFamily="34" charset="0"/>
                <a:cs typeface="Calibri" panose="020F0502020204030204" pitchFamily="34" charset="0"/>
              </a:rPr>
              <a:t>fruktoz</a:t>
            </a:r>
            <a:r>
              <a:rPr lang="tr-TR" dirty="0">
                <a:latin typeface="Calibri" panose="020F0502020204030204" pitchFamily="34" charset="0"/>
                <a:cs typeface="Calibri" panose="020F0502020204030204" pitchFamily="34" charset="0"/>
              </a:rPr>
              <a:t>, eşdeğer enerji veren </a:t>
            </a:r>
            <a:r>
              <a:rPr lang="tr-TR" dirty="0" err="1">
                <a:latin typeface="Calibri" panose="020F0502020204030204" pitchFamily="34" charset="0"/>
                <a:cs typeface="Calibri" panose="020F0502020204030204" pitchFamily="34" charset="0"/>
              </a:rPr>
              <a:t>sukroz</a:t>
            </a:r>
            <a:r>
              <a:rPr lang="tr-TR" dirty="0">
                <a:latin typeface="Calibri" panose="020F0502020204030204" pitchFamily="34" charset="0"/>
                <a:cs typeface="Calibri" panose="020F0502020204030204" pitchFamily="34" charset="0"/>
              </a:rPr>
              <a:t> veya nişasta tüketimine kıyasla daha iyi </a:t>
            </a:r>
            <a:r>
              <a:rPr lang="tr-TR" dirty="0" err="1">
                <a:latin typeface="Calibri" panose="020F0502020204030204" pitchFamily="34" charset="0"/>
                <a:cs typeface="Calibri" panose="020F0502020204030204" pitchFamily="34" charset="0"/>
              </a:rPr>
              <a:t>glisemik</a:t>
            </a:r>
            <a:r>
              <a:rPr lang="tr-TR" dirty="0">
                <a:latin typeface="Calibri" panose="020F0502020204030204" pitchFamily="34" charset="0"/>
                <a:cs typeface="Calibri" panose="020F0502020204030204" pitchFamily="34" charset="0"/>
              </a:rPr>
              <a:t> kontrol sağlayabilmektedir. </a:t>
            </a:r>
          </a:p>
          <a:p>
            <a:pPr lvl="1"/>
            <a:r>
              <a:rPr lang="tr-TR" dirty="0" err="1">
                <a:latin typeface="Calibri" panose="020F0502020204030204" pitchFamily="34" charset="0"/>
                <a:cs typeface="Calibri" panose="020F0502020204030204" pitchFamily="34" charset="0"/>
              </a:rPr>
              <a:t>Fruktoz</a:t>
            </a:r>
            <a:r>
              <a:rPr lang="tr-TR" dirty="0">
                <a:latin typeface="Calibri" panose="020F0502020204030204" pitchFamily="34" charset="0"/>
                <a:cs typeface="Calibri" panose="020F0502020204030204" pitchFamily="34" charset="0"/>
              </a:rPr>
              <a:t> &lt; günlük enerjinin %12’si olmalı. </a:t>
            </a:r>
            <a:r>
              <a:rPr lang="tr-TR" dirty="0" err="1">
                <a:latin typeface="Calibri" panose="020F0502020204030204" pitchFamily="34" charset="0"/>
                <a:cs typeface="Calibri" panose="020F0502020204030204" pitchFamily="34" charset="0"/>
              </a:rPr>
              <a:t>Trigliserid</a:t>
            </a:r>
            <a:r>
              <a:rPr lang="tr-TR" dirty="0">
                <a:latin typeface="Calibri" panose="020F0502020204030204" pitchFamily="34" charset="0"/>
                <a:cs typeface="Calibri" panose="020F0502020204030204" pitchFamily="34" charset="0"/>
              </a:rPr>
              <a:t>↑  </a:t>
            </a:r>
            <a:r>
              <a:rPr lang="tr-TR" b="1" dirty="0">
                <a:latin typeface="Calibri" panose="020F0502020204030204" pitchFamily="34" charset="0"/>
                <a:cs typeface="Calibri" panose="020F0502020204030204" pitchFamily="34" charset="0"/>
              </a:rPr>
              <a:t>!!!</a:t>
            </a:r>
          </a:p>
          <a:p>
            <a:pPr>
              <a:buFont typeface="Arial" panose="020B0604020202020204" pitchFamily="34" charset="0"/>
              <a:buChar char="•"/>
            </a:pPr>
            <a:r>
              <a:rPr lang="tr-TR" dirty="0">
                <a:latin typeface="Calibri" panose="020F0502020204030204" pitchFamily="34" charset="0"/>
                <a:cs typeface="Calibri" panose="020F0502020204030204" pitchFamily="34" charset="0"/>
              </a:rPr>
              <a:t>Posa tüketimi desteklenmelidir</a:t>
            </a:r>
          </a:p>
          <a:p>
            <a:pPr lvl="1"/>
            <a:r>
              <a:rPr lang="tr-TR" dirty="0">
                <a:latin typeface="Calibri" panose="020F0502020204030204" pitchFamily="34" charset="0"/>
                <a:cs typeface="Calibri" panose="020F0502020204030204" pitchFamily="34" charset="0"/>
              </a:rPr>
              <a:t>genel popülasyona önerilen  miktarda  (14 g/1000 </a:t>
            </a:r>
            <a:r>
              <a:rPr lang="tr-TR" dirty="0" err="1">
                <a:latin typeface="Calibri" panose="020F0502020204030204" pitchFamily="34" charset="0"/>
                <a:cs typeface="Calibri" panose="020F0502020204030204" pitchFamily="34" charset="0"/>
              </a:rPr>
              <a:t>kcal</a:t>
            </a:r>
            <a:r>
              <a:rPr lang="tr-TR" dirty="0">
                <a:latin typeface="Calibri" panose="020F0502020204030204" pitchFamily="34" charset="0"/>
                <a:cs typeface="Calibri" panose="020F0502020204030204" pitchFamily="34" charset="0"/>
              </a:rPr>
              <a:t>/gün, 7-13 g çözünür posa)</a:t>
            </a:r>
          </a:p>
        </p:txBody>
      </p:sp>
      <p:pic>
        <p:nvPicPr>
          <p:cNvPr id="5" name="Resim 4">
            <a:extLst>
              <a:ext uri="{FF2B5EF4-FFF2-40B4-BE49-F238E27FC236}">
                <a16:creationId xmlns:a16="http://schemas.microsoft.com/office/drawing/2014/main" id="{8BD8A249-6795-4108-87ED-E8CAAB621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9109" y="3702368"/>
            <a:ext cx="1947387" cy="1298258"/>
          </a:xfrm>
          <a:prstGeom prst="rect">
            <a:avLst/>
          </a:prstGeom>
        </p:spPr>
      </p:pic>
    </p:spTree>
    <p:extLst>
      <p:ext uri="{BB962C8B-B14F-4D97-AF65-F5344CB8AC3E}">
        <p14:creationId xmlns:p14="http://schemas.microsoft.com/office/powerpoint/2010/main" val="2466176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33C9E8-D915-431B-B4B6-3E1C6DD36335}"/>
              </a:ext>
            </a:extLst>
          </p:cNvPr>
          <p:cNvSpPr>
            <a:spLocks noGrp="1"/>
          </p:cNvSpPr>
          <p:nvPr>
            <p:ph type="title"/>
          </p:nvPr>
        </p:nvSpPr>
        <p:spPr>
          <a:xfrm>
            <a:off x="1540701" y="862105"/>
            <a:ext cx="8911687" cy="1280890"/>
          </a:xfrm>
        </p:spPr>
        <p:txBody>
          <a:bodyPr/>
          <a:lstStyle/>
          <a:p>
            <a:pPr>
              <a:defRPr/>
            </a:pPr>
            <a:r>
              <a:rPr lang="tr-TR" dirty="0">
                <a:solidFill>
                  <a:schemeClr val="tx1"/>
                </a:solidFill>
                <a:latin typeface="Calibri" panose="020F0502020204030204" pitchFamily="34" charset="0"/>
                <a:cs typeface="Times New Roman" panose="02020603050405020304" pitchFamily="18" charset="0"/>
              </a:rPr>
              <a:t>  DM-Tanım:</a:t>
            </a:r>
          </a:p>
        </p:txBody>
      </p:sp>
      <p:sp>
        <p:nvSpPr>
          <p:cNvPr id="3" name="İçerik Yer Tutucusu 2">
            <a:extLst>
              <a:ext uri="{FF2B5EF4-FFF2-40B4-BE49-F238E27FC236}">
                <a16:creationId xmlns:a16="http://schemas.microsoft.com/office/drawing/2014/main" id="{ED7D8E26-D650-48B5-98D3-4EED634BB4F0}"/>
              </a:ext>
            </a:extLst>
          </p:cNvPr>
          <p:cNvSpPr>
            <a:spLocks noGrp="1"/>
          </p:cNvSpPr>
          <p:nvPr>
            <p:ph idx="1"/>
          </p:nvPr>
        </p:nvSpPr>
        <p:spPr>
          <a:xfrm>
            <a:off x="1540701" y="2390774"/>
            <a:ext cx="9851199" cy="3291847"/>
          </a:xfrm>
        </p:spPr>
        <p:txBody>
          <a:bodyPr rtlCol="0">
            <a:normAutofit/>
          </a:bodyPr>
          <a:lstStyle/>
          <a:p>
            <a:pPr marL="0" indent="0">
              <a:buNone/>
              <a:defRPr/>
            </a:pPr>
            <a:r>
              <a:rPr lang="tr-TR" sz="2400" dirty="0">
                <a:solidFill>
                  <a:schemeClr val="tx1"/>
                </a:solidFill>
                <a:latin typeface="Times New Roman" panose="02020603050405020304" pitchFamily="18" charset="0"/>
                <a:cs typeface="Times New Roman" panose="02020603050405020304" pitchFamily="18" charset="0"/>
              </a:rPr>
              <a:t>    </a:t>
            </a:r>
            <a:r>
              <a:rPr lang="tr-TR" sz="2400" dirty="0">
                <a:solidFill>
                  <a:schemeClr val="tx1"/>
                </a:solidFill>
                <a:latin typeface="Calibri" panose="020F0502020204030204" pitchFamily="34" charset="0"/>
                <a:cs typeface="Times New Roman" panose="02020603050405020304" pitchFamily="18" charset="0"/>
              </a:rPr>
              <a:t>Diyabet;</a:t>
            </a:r>
          </a:p>
          <a:p>
            <a:pPr>
              <a:buFont typeface="Arial" panose="020B0604020202020204" pitchFamily="34" charset="0"/>
              <a:buChar char="•"/>
              <a:defRPr/>
            </a:pPr>
            <a:r>
              <a:rPr lang="tr-TR" sz="2400" dirty="0">
                <a:solidFill>
                  <a:schemeClr val="tx1"/>
                </a:solidFill>
                <a:latin typeface="Calibri" panose="020F0502020204030204" pitchFamily="34" charset="0"/>
                <a:cs typeface="Times New Roman" panose="02020603050405020304" pitchFamily="18" charset="0"/>
              </a:rPr>
              <a:t>İnsülin eksikliği ya da insülin etkisindeki </a:t>
            </a:r>
            <a:r>
              <a:rPr lang="tr-TR" sz="2400" dirty="0" err="1">
                <a:solidFill>
                  <a:schemeClr val="tx1"/>
                </a:solidFill>
                <a:latin typeface="Calibri" panose="020F0502020204030204" pitchFamily="34" charset="0"/>
                <a:cs typeface="Times New Roman" panose="02020603050405020304" pitchFamily="18" charset="0"/>
              </a:rPr>
              <a:t>defektler</a:t>
            </a:r>
            <a:r>
              <a:rPr lang="tr-TR" sz="2400" dirty="0">
                <a:solidFill>
                  <a:schemeClr val="tx1"/>
                </a:solidFill>
                <a:latin typeface="Calibri" panose="020F0502020204030204" pitchFamily="34" charset="0"/>
                <a:cs typeface="Times New Roman" panose="02020603050405020304" pitchFamily="18" charset="0"/>
              </a:rPr>
              <a:t> nedeniyle organizmanın karbonhidrat, yağ ve proteinlerden yeterince yararlanamadığı, </a:t>
            </a:r>
          </a:p>
          <a:p>
            <a:pPr>
              <a:buFont typeface="Arial" panose="020B0604020202020204" pitchFamily="34" charset="0"/>
              <a:buChar char="•"/>
              <a:defRPr/>
            </a:pPr>
            <a:r>
              <a:rPr lang="tr-TR" sz="2400" dirty="0">
                <a:solidFill>
                  <a:schemeClr val="tx1"/>
                </a:solidFill>
                <a:latin typeface="Calibri" panose="020F0502020204030204" pitchFamily="34" charset="0"/>
                <a:cs typeface="Times New Roman" panose="02020603050405020304" pitchFamily="18" charset="0"/>
              </a:rPr>
              <a:t>Sürekli tıbbi bakım gerektiren, </a:t>
            </a:r>
          </a:p>
          <a:p>
            <a:pPr>
              <a:buFont typeface="Arial" panose="020B0604020202020204" pitchFamily="34" charset="0"/>
              <a:buChar char="•"/>
              <a:defRPr/>
            </a:pPr>
            <a:r>
              <a:rPr lang="tr-TR" sz="2400" dirty="0">
                <a:solidFill>
                  <a:schemeClr val="tx1"/>
                </a:solidFill>
                <a:latin typeface="Calibri" panose="020F0502020204030204" pitchFamily="34" charset="0"/>
                <a:cs typeface="Times New Roman" panose="02020603050405020304" pitchFamily="18" charset="0"/>
              </a:rPr>
              <a:t>Kronik bir metabolizma hastalığıdır.</a:t>
            </a:r>
          </a:p>
          <a:p>
            <a:pPr>
              <a:defRPr/>
            </a:pPr>
            <a:endParaRPr lang="tr-TR" dirty="0"/>
          </a:p>
          <a:p>
            <a:pPr marL="0" indent="0">
              <a:buNone/>
              <a:defRPr/>
            </a:pPr>
            <a:endParaRPr lang="tr-TR" dirty="0"/>
          </a:p>
        </p:txBody>
      </p:sp>
    </p:spTree>
    <p:extLst>
      <p:ext uri="{BB962C8B-B14F-4D97-AF65-F5344CB8AC3E}">
        <p14:creationId xmlns:p14="http://schemas.microsoft.com/office/powerpoint/2010/main" val="2269289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35492D8-A60C-4B1E-A99C-93E8517F4C0C}"/>
              </a:ext>
            </a:extLst>
          </p:cNvPr>
          <p:cNvSpPr>
            <a:spLocks noGrp="1"/>
          </p:cNvSpPr>
          <p:nvPr>
            <p:ph type="title"/>
          </p:nvPr>
        </p:nvSpPr>
        <p:spPr>
          <a:xfrm>
            <a:off x="838200" y="342900"/>
            <a:ext cx="9744075" cy="1347788"/>
          </a:xfrm>
        </p:spPr>
        <p:txBody>
          <a:bodyPr>
            <a:normAutofit/>
          </a:bodyPr>
          <a:lstStyle/>
          <a:p>
            <a:r>
              <a:rPr lang="tr-TR" sz="3600" b="1" dirty="0" err="1">
                <a:latin typeface="Calibri" panose="020F0502020204030204" pitchFamily="34" charset="0"/>
                <a:cs typeface="Calibri" panose="020F0502020204030204" pitchFamily="34" charset="0"/>
              </a:rPr>
              <a:t>Diyabetes</a:t>
            </a:r>
            <a:r>
              <a:rPr lang="tr-TR" sz="3600" b="1" dirty="0">
                <a:latin typeface="Calibri" panose="020F0502020204030204" pitchFamily="34" charset="0"/>
                <a:cs typeface="Calibri" panose="020F0502020204030204" pitchFamily="34" charset="0"/>
              </a:rPr>
              <a:t> </a:t>
            </a:r>
            <a:r>
              <a:rPr lang="tr-TR" sz="3600" b="1" dirty="0" err="1">
                <a:latin typeface="Calibri" panose="020F0502020204030204" pitchFamily="34" charset="0"/>
                <a:cs typeface="Calibri" panose="020F0502020204030204" pitchFamily="34" charset="0"/>
              </a:rPr>
              <a:t>Mellitus</a:t>
            </a:r>
            <a:r>
              <a:rPr lang="tr-TR" sz="3600" b="1" dirty="0">
                <a:latin typeface="Calibri" panose="020F0502020204030204" pitchFamily="34" charset="0"/>
                <a:cs typeface="Calibri" panose="020F0502020204030204" pitchFamily="34" charset="0"/>
              </a:rPr>
              <a:t> Tedavisi- Tıbbi Beslenme Tedavisi</a:t>
            </a:r>
            <a:endParaRPr lang="tr-TR" sz="3600" dirty="0">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AA064CF9-4BA8-4F24-88A7-3C1723826CDD}"/>
              </a:ext>
            </a:extLst>
          </p:cNvPr>
          <p:cNvSpPr>
            <a:spLocks noGrp="1"/>
          </p:cNvSpPr>
          <p:nvPr>
            <p:ph idx="1"/>
          </p:nvPr>
        </p:nvSpPr>
        <p:spPr/>
        <p:txBody>
          <a:bodyPr/>
          <a:lstStyle/>
          <a:p>
            <a:r>
              <a:rPr lang="tr-TR" b="1" dirty="0">
                <a:latin typeface="Calibri" panose="020F0502020204030204" pitchFamily="34" charset="0"/>
                <a:cs typeface="Calibri" panose="020F0502020204030204" pitchFamily="34" charset="0"/>
              </a:rPr>
              <a:t>Yağ ve Kolesterol</a:t>
            </a:r>
          </a:p>
          <a:p>
            <a:pPr marL="0" indent="0">
              <a:buNone/>
            </a:pPr>
            <a:endParaRPr lang="tr-TR" b="1" dirty="0">
              <a:latin typeface="Calibri" panose="020F0502020204030204" pitchFamily="34" charset="0"/>
              <a:cs typeface="Calibri" panose="020F0502020204030204" pitchFamily="34" charset="0"/>
            </a:endParaRPr>
          </a:p>
          <a:p>
            <a:pPr>
              <a:buFont typeface="Arial" panose="020B0604020202020204" pitchFamily="34" charset="0"/>
              <a:buChar char="•"/>
            </a:pPr>
            <a:r>
              <a:rPr lang="tr-TR" dirty="0">
                <a:latin typeface="Calibri" panose="020F0502020204030204" pitchFamily="34" charset="0"/>
                <a:cs typeface="Calibri" panose="020F0502020204030204" pitchFamily="34" charset="0"/>
              </a:rPr>
              <a:t>Doymuş yağ alımı &lt; toplam kalorinin %7’si</a:t>
            </a:r>
          </a:p>
          <a:p>
            <a:pPr>
              <a:buFont typeface="Arial" panose="020B0604020202020204" pitchFamily="34" charset="0"/>
              <a:buChar char="•"/>
            </a:pPr>
            <a:r>
              <a:rPr lang="tr-TR" dirty="0">
                <a:latin typeface="Calibri" panose="020F0502020204030204" pitchFamily="34" charset="0"/>
                <a:cs typeface="Calibri" panose="020F0502020204030204" pitchFamily="34" charset="0"/>
              </a:rPr>
              <a:t>Haftada ≥2 porsiyon balık tüketimi</a:t>
            </a:r>
          </a:p>
          <a:p>
            <a:pPr>
              <a:buFont typeface="Arial" panose="020B0604020202020204" pitchFamily="34" charset="0"/>
              <a:buChar char="•"/>
            </a:pPr>
            <a:r>
              <a:rPr lang="tr-TR" dirty="0">
                <a:latin typeface="Calibri" panose="020F0502020204030204" pitchFamily="34" charset="0"/>
                <a:cs typeface="Calibri" panose="020F0502020204030204" pitchFamily="34" charset="0"/>
              </a:rPr>
              <a:t>Kolesterol alımı &lt;200 mg/gün </a:t>
            </a:r>
          </a:p>
          <a:p>
            <a:endParaRPr lang="tr-TR" dirty="0"/>
          </a:p>
        </p:txBody>
      </p:sp>
      <p:pic>
        <p:nvPicPr>
          <p:cNvPr id="5" name="Resim 4">
            <a:extLst>
              <a:ext uri="{FF2B5EF4-FFF2-40B4-BE49-F238E27FC236}">
                <a16:creationId xmlns:a16="http://schemas.microsoft.com/office/drawing/2014/main" id="{0DBCF22D-3ABC-44AC-B206-D5B58649E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137094"/>
            <a:ext cx="4181475" cy="3400425"/>
          </a:xfrm>
          <a:prstGeom prst="rect">
            <a:avLst/>
          </a:prstGeom>
        </p:spPr>
      </p:pic>
    </p:spTree>
    <p:extLst>
      <p:ext uri="{BB962C8B-B14F-4D97-AF65-F5344CB8AC3E}">
        <p14:creationId xmlns:p14="http://schemas.microsoft.com/office/powerpoint/2010/main" val="2774420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66FF52-4A43-4E30-BF08-69971BF8C171}"/>
              </a:ext>
            </a:extLst>
          </p:cNvPr>
          <p:cNvSpPr>
            <a:spLocks noGrp="1"/>
          </p:cNvSpPr>
          <p:nvPr>
            <p:ph type="title"/>
          </p:nvPr>
        </p:nvSpPr>
        <p:spPr/>
        <p:txBody>
          <a:bodyPr>
            <a:normAutofit/>
          </a:bodyPr>
          <a:lstStyle/>
          <a:p>
            <a:r>
              <a:rPr lang="tr-TR" sz="3600" b="1" dirty="0" err="1">
                <a:latin typeface="Calibri" panose="020F0502020204030204" pitchFamily="34" charset="0"/>
                <a:cs typeface="Calibri" panose="020F0502020204030204" pitchFamily="34" charset="0"/>
              </a:rPr>
              <a:t>Diyabetes</a:t>
            </a:r>
            <a:r>
              <a:rPr lang="tr-TR" sz="3600" b="1" dirty="0">
                <a:latin typeface="Calibri" panose="020F0502020204030204" pitchFamily="34" charset="0"/>
                <a:cs typeface="Calibri" panose="020F0502020204030204" pitchFamily="34" charset="0"/>
              </a:rPr>
              <a:t> </a:t>
            </a:r>
            <a:r>
              <a:rPr lang="tr-TR" sz="3600" b="1" dirty="0" err="1">
                <a:latin typeface="Calibri" panose="020F0502020204030204" pitchFamily="34" charset="0"/>
                <a:cs typeface="Calibri" panose="020F0502020204030204" pitchFamily="34" charset="0"/>
              </a:rPr>
              <a:t>Mellitus</a:t>
            </a:r>
            <a:r>
              <a:rPr lang="tr-TR" sz="3600" b="1" dirty="0">
                <a:latin typeface="Calibri" panose="020F0502020204030204" pitchFamily="34" charset="0"/>
                <a:cs typeface="Calibri" panose="020F0502020204030204" pitchFamily="34" charset="0"/>
              </a:rPr>
              <a:t> Tedavisi- Tıbbi Beslenme Tedavisi</a:t>
            </a:r>
            <a:endParaRPr lang="tr-TR" sz="3600" dirty="0">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F6E59C91-744E-4EED-825D-089E3441C770}"/>
              </a:ext>
            </a:extLst>
          </p:cNvPr>
          <p:cNvSpPr>
            <a:spLocks noGrp="1"/>
          </p:cNvSpPr>
          <p:nvPr>
            <p:ph idx="1"/>
          </p:nvPr>
        </p:nvSpPr>
        <p:spPr/>
        <p:txBody>
          <a:bodyPr/>
          <a:lstStyle/>
          <a:p>
            <a:r>
              <a:rPr lang="tr-TR" b="1" dirty="0">
                <a:latin typeface="Calibri" panose="020F0502020204030204" pitchFamily="34" charset="0"/>
                <a:cs typeface="Calibri" panose="020F0502020204030204" pitchFamily="34" charset="0"/>
              </a:rPr>
              <a:t>Protein</a:t>
            </a:r>
          </a:p>
          <a:p>
            <a:endParaRPr lang="tr-TR" b="1"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tr-TR" dirty="0">
                <a:latin typeface="Calibri" panose="020F0502020204030204" pitchFamily="34" charset="0"/>
                <a:cs typeface="Calibri" panose="020F0502020204030204" pitchFamily="34" charset="0"/>
              </a:rPr>
              <a:t>Günlük enerjinin %15-20’sinin (0.8-1 g/kg/gün) proteinlerden karşılanması </a:t>
            </a:r>
          </a:p>
          <a:p>
            <a:pPr lvl="1"/>
            <a:r>
              <a:rPr lang="tr-TR" dirty="0" err="1">
                <a:latin typeface="Calibri" panose="020F0502020204030204" pitchFamily="34" charset="0"/>
                <a:cs typeface="Calibri" panose="020F0502020204030204" pitchFamily="34" charset="0"/>
              </a:rPr>
              <a:t>Renal</a:t>
            </a:r>
            <a:r>
              <a:rPr lang="tr-TR" dirty="0">
                <a:latin typeface="Calibri" panose="020F0502020204030204" pitchFamily="34" charset="0"/>
                <a:cs typeface="Calibri" panose="020F0502020204030204" pitchFamily="34" charset="0"/>
              </a:rPr>
              <a:t> fonksiyonlar normal ise diyabetli bireylerde bu öneriyi </a:t>
            </a:r>
            <a:r>
              <a:rPr lang="tr-TR" dirty="0" err="1">
                <a:latin typeface="Calibri" panose="020F0502020204030204" pitchFamily="34" charset="0"/>
                <a:cs typeface="Calibri" panose="020F0502020204030204" pitchFamily="34" charset="0"/>
              </a:rPr>
              <a:t>modifiye</a:t>
            </a:r>
            <a:r>
              <a:rPr lang="tr-TR" dirty="0">
                <a:latin typeface="Calibri" panose="020F0502020204030204" pitchFamily="34" charset="0"/>
                <a:cs typeface="Calibri" panose="020F0502020204030204" pitchFamily="34" charset="0"/>
              </a:rPr>
              <a:t> etmeye gerek yok</a:t>
            </a:r>
          </a:p>
          <a:p>
            <a:pPr marL="128016" lvl="1" indent="0">
              <a:buNone/>
            </a:pPr>
            <a:endParaRPr lang="tr-TR"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tr-TR" dirty="0">
                <a:latin typeface="Calibri" panose="020F0502020204030204" pitchFamily="34" charset="0"/>
                <a:cs typeface="Calibri" panose="020F0502020204030204" pitchFamily="34" charset="0"/>
              </a:rPr>
              <a:t>Tip 2 diyabetli bireylerde proteinlerin sindirimi, kan </a:t>
            </a:r>
            <a:r>
              <a:rPr lang="tr-TR" dirty="0" err="1">
                <a:latin typeface="Calibri" panose="020F0502020204030204" pitchFamily="34" charset="0"/>
                <a:cs typeface="Calibri" panose="020F0502020204030204" pitchFamily="34" charset="0"/>
              </a:rPr>
              <a:t>glukoz</a:t>
            </a:r>
            <a:r>
              <a:rPr lang="tr-TR" dirty="0">
                <a:latin typeface="Calibri" panose="020F0502020204030204" pitchFamily="34" charset="0"/>
                <a:cs typeface="Calibri" panose="020F0502020204030204" pitchFamily="34" charset="0"/>
              </a:rPr>
              <a:t> konsantrasyonunu artırmaksızın insülin yanıtını artırabilir. </a:t>
            </a:r>
          </a:p>
          <a:p>
            <a:pPr lvl="1"/>
            <a:r>
              <a:rPr lang="tr-TR" dirty="0">
                <a:latin typeface="Calibri" panose="020F0502020204030204" pitchFamily="34" charset="0"/>
                <a:cs typeface="Calibri" panose="020F0502020204030204" pitchFamily="34" charset="0"/>
              </a:rPr>
              <a:t>Akut hipoglisemide veya gece hipoglisemilerinin tedavisinde kullanılmamalıdır.</a:t>
            </a:r>
          </a:p>
        </p:txBody>
      </p:sp>
    </p:spTree>
    <p:extLst>
      <p:ext uri="{BB962C8B-B14F-4D97-AF65-F5344CB8AC3E}">
        <p14:creationId xmlns:p14="http://schemas.microsoft.com/office/powerpoint/2010/main" val="3216693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9B10541-16AB-4C35-9DCE-1AECB03ED800}"/>
              </a:ext>
            </a:extLst>
          </p:cNvPr>
          <p:cNvSpPr>
            <a:spLocks noGrp="1"/>
          </p:cNvSpPr>
          <p:nvPr>
            <p:ph type="title"/>
          </p:nvPr>
        </p:nvSpPr>
        <p:spPr/>
        <p:txBody>
          <a:bodyPr>
            <a:normAutofit/>
          </a:bodyPr>
          <a:lstStyle/>
          <a:p>
            <a:r>
              <a:rPr lang="tr-TR" sz="3600" b="1" dirty="0" err="1">
                <a:latin typeface="Calibri" panose="020F0502020204030204" pitchFamily="34" charset="0"/>
                <a:cs typeface="Calibri" panose="020F0502020204030204" pitchFamily="34" charset="0"/>
              </a:rPr>
              <a:t>Diyabetes</a:t>
            </a:r>
            <a:r>
              <a:rPr lang="tr-TR" sz="3600" b="1" dirty="0">
                <a:latin typeface="Calibri" panose="020F0502020204030204" pitchFamily="34" charset="0"/>
                <a:cs typeface="Calibri" panose="020F0502020204030204" pitchFamily="34" charset="0"/>
              </a:rPr>
              <a:t> </a:t>
            </a:r>
            <a:r>
              <a:rPr lang="tr-TR" sz="3600" b="1" dirty="0" err="1">
                <a:latin typeface="Calibri" panose="020F0502020204030204" pitchFamily="34" charset="0"/>
                <a:cs typeface="Calibri" panose="020F0502020204030204" pitchFamily="34" charset="0"/>
              </a:rPr>
              <a:t>Mellitus</a:t>
            </a:r>
            <a:r>
              <a:rPr lang="tr-TR" sz="3600" b="1" dirty="0">
                <a:latin typeface="Calibri" panose="020F0502020204030204" pitchFamily="34" charset="0"/>
                <a:cs typeface="Calibri" panose="020F0502020204030204" pitchFamily="34" charset="0"/>
              </a:rPr>
              <a:t> Tedavisi- Tıbbi Beslenme Tedavisi</a:t>
            </a:r>
            <a:endParaRPr lang="tr-TR" sz="3600" dirty="0">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FA9DEB8A-6234-4384-973F-ACE70195878B}"/>
              </a:ext>
            </a:extLst>
          </p:cNvPr>
          <p:cNvSpPr>
            <a:spLocks noGrp="1"/>
          </p:cNvSpPr>
          <p:nvPr>
            <p:ph idx="1"/>
          </p:nvPr>
        </p:nvSpPr>
        <p:spPr/>
        <p:txBody>
          <a:bodyPr/>
          <a:lstStyle/>
          <a:p>
            <a:r>
              <a:rPr lang="tr-TR" b="1" dirty="0">
                <a:latin typeface="Calibri" panose="020F0502020204030204" pitchFamily="34" charset="0"/>
                <a:cs typeface="Calibri" panose="020F0502020204030204" pitchFamily="34" charset="0"/>
              </a:rPr>
              <a:t>Proteinler</a:t>
            </a:r>
          </a:p>
          <a:p>
            <a:pPr>
              <a:buFont typeface="Arial" panose="020B0604020202020204" pitchFamily="34" charset="0"/>
              <a:buChar char="•"/>
            </a:pPr>
            <a:r>
              <a:rPr lang="tr-TR" dirty="0">
                <a:latin typeface="Calibri" panose="020F0502020204030204" pitchFamily="34" charset="0"/>
                <a:cs typeface="Calibri" panose="020F0502020204030204" pitchFamily="34" charset="0"/>
              </a:rPr>
              <a:t>Kilo kaybı sağlamak için yüksek proteinli diyetler önerilmez</a:t>
            </a:r>
          </a:p>
          <a:p>
            <a:pPr>
              <a:buFont typeface="Arial" panose="020B0604020202020204" pitchFamily="34" charset="0"/>
              <a:buChar char="•"/>
            </a:pPr>
            <a:r>
              <a:rPr lang="tr-TR" dirty="0">
                <a:latin typeface="Calibri" panose="020F0502020204030204" pitchFamily="34" charset="0"/>
                <a:cs typeface="Calibri" panose="020F0502020204030204" pitchFamily="34" charset="0"/>
              </a:rPr>
              <a:t>Enerjinin %20’sinden fazla protein alımının diyabet tedavisi ve komplikasyonları üzerine etkisi bilinmemektedir. </a:t>
            </a:r>
          </a:p>
          <a:p>
            <a:pPr>
              <a:buFont typeface="Arial" panose="020B0604020202020204" pitchFamily="34" charset="0"/>
              <a:buChar char="•"/>
            </a:pPr>
            <a:r>
              <a:rPr lang="tr-TR" dirty="0">
                <a:latin typeface="Calibri" panose="020F0502020204030204" pitchFamily="34" charset="0"/>
                <a:cs typeface="Calibri" panose="020F0502020204030204" pitchFamily="34" charset="0"/>
              </a:rPr>
              <a:t>Bu tip diyetler kısa dönemde kilo kaybı sağlayabilir ve </a:t>
            </a:r>
            <a:r>
              <a:rPr lang="tr-TR" dirty="0" err="1">
                <a:latin typeface="Calibri" panose="020F0502020204030204" pitchFamily="34" charset="0"/>
                <a:cs typeface="Calibri" panose="020F0502020204030204" pitchFamily="34" charset="0"/>
              </a:rPr>
              <a:t>glisemiyi</a:t>
            </a:r>
            <a:r>
              <a:rPr lang="tr-TR" dirty="0">
                <a:latin typeface="Calibri" panose="020F0502020204030204" pitchFamily="34" charset="0"/>
                <a:cs typeface="Calibri" panose="020F0502020204030204" pitchFamily="34" charset="0"/>
              </a:rPr>
              <a:t> iyileştirebilir. </a:t>
            </a:r>
          </a:p>
          <a:p>
            <a:pPr lvl="1"/>
            <a:r>
              <a:rPr lang="tr-TR" dirty="0">
                <a:latin typeface="Calibri" panose="020F0502020204030204" pitchFamily="34" charset="0"/>
                <a:cs typeface="Calibri" panose="020F0502020204030204" pitchFamily="34" charset="0"/>
              </a:rPr>
              <a:t>Bu faydaların uzun dönemde de devam ettiği saptanmamıştır. </a:t>
            </a:r>
          </a:p>
          <a:p>
            <a:pPr lvl="1"/>
            <a:r>
              <a:rPr lang="tr-TR" dirty="0">
                <a:latin typeface="Calibri" panose="020F0502020204030204" pitchFamily="34" charset="0"/>
                <a:cs typeface="Calibri" panose="020F0502020204030204" pitchFamily="34" charset="0"/>
              </a:rPr>
              <a:t>Protein alımındaki artış doymuş yağ alımını da artırmaktadır.</a:t>
            </a:r>
          </a:p>
        </p:txBody>
      </p:sp>
      <p:pic>
        <p:nvPicPr>
          <p:cNvPr id="5" name="Resim 4">
            <a:extLst>
              <a:ext uri="{FF2B5EF4-FFF2-40B4-BE49-F238E27FC236}">
                <a16:creationId xmlns:a16="http://schemas.microsoft.com/office/drawing/2014/main" id="{CD0B5036-E37B-4ABF-A94B-49A64FCDA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122" y="1432779"/>
            <a:ext cx="3185977" cy="1654370"/>
          </a:xfrm>
          <a:prstGeom prst="rect">
            <a:avLst/>
          </a:prstGeom>
        </p:spPr>
      </p:pic>
    </p:spTree>
    <p:extLst>
      <p:ext uri="{BB962C8B-B14F-4D97-AF65-F5344CB8AC3E}">
        <p14:creationId xmlns:p14="http://schemas.microsoft.com/office/powerpoint/2010/main" val="2444985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8653725-A9B1-4AFB-A164-D4F3F4F763B9}"/>
              </a:ext>
            </a:extLst>
          </p:cNvPr>
          <p:cNvSpPr>
            <a:spLocks noGrp="1"/>
          </p:cNvSpPr>
          <p:nvPr>
            <p:ph type="title"/>
          </p:nvPr>
        </p:nvSpPr>
        <p:spPr/>
        <p:txBody>
          <a:bodyPr>
            <a:normAutofit/>
          </a:bodyPr>
          <a:lstStyle/>
          <a:p>
            <a:r>
              <a:rPr lang="tr-TR" sz="3600" b="1" dirty="0" err="1">
                <a:latin typeface="Calibri" panose="020F0502020204030204" pitchFamily="34" charset="0"/>
                <a:cs typeface="Calibri" panose="020F0502020204030204" pitchFamily="34" charset="0"/>
              </a:rPr>
              <a:t>Diyabetes</a:t>
            </a:r>
            <a:r>
              <a:rPr lang="tr-TR" sz="3600" b="1" dirty="0">
                <a:latin typeface="Calibri" panose="020F0502020204030204" pitchFamily="34" charset="0"/>
                <a:cs typeface="Calibri" panose="020F0502020204030204" pitchFamily="34" charset="0"/>
              </a:rPr>
              <a:t> </a:t>
            </a:r>
            <a:r>
              <a:rPr lang="tr-TR" sz="3600" b="1" dirty="0" err="1">
                <a:latin typeface="Calibri" panose="020F0502020204030204" pitchFamily="34" charset="0"/>
                <a:cs typeface="Calibri" panose="020F0502020204030204" pitchFamily="34" charset="0"/>
              </a:rPr>
              <a:t>Mellitus</a:t>
            </a:r>
            <a:r>
              <a:rPr lang="tr-TR" sz="3600" b="1" dirty="0">
                <a:latin typeface="Calibri" panose="020F0502020204030204" pitchFamily="34" charset="0"/>
                <a:cs typeface="Calibri" panose="020F0502020204030204" pitchFamily="34" charset="0"/>
              </a:rPr>
              <a:t> Tedavisi- Tıbbi Beslenme Tedavisi</a:t>
            </a:r>
            <a:endParaRPr lang="tr-TR" sz="3600" dirty="0">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A74E49DC-76A1-4296-953C-415BD6C785D1}"/>
              </a:ext>
            </a:extLst>
          </p:cNvPr>
          <p:cNvSpPr>
            <a:spLocks noGrp="1"/>
          </p:cNvSpPr>
          <p:nvPr>
            <p:ph idx="1"/>
          </p:nvPr>
        </p:nvSpPr>
        <p:spPr/>
        <p:txBody>
          <a:bodyPr>
            <a:normAutofit lnSpcReduction="10000"/>
          </a:bodyPr>
          <a:lstStyle/>
          <a:p>
            <a:r>
              <a:rPr lang="tr-TR" b="1" dirty="0">
                <a:latin typeface="Calibri" panose="020F0502020204030204" pitchFamily="34" charset="0"/>
                <a:cs typeface="Calibri" panose="020F0502020204030204" pitchFamily="34" charset="0"/>
              </a:rPr>
              <a:t>Mikro besin öğeleri</a:t>
            </a:r>
          </a:p>
          <a:p>
            <a:endParaRPr lang="tr-TR" b="1"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Vitamin ve mineral takviyesi </a:t>
            </a:r>
          </a:p>
          <a:p>
            <a:pPr lvl="1"/>
            <a:r>
              <a:rPr lang="tr-TR" dirty="0">
                <a:latin typeface="Calibri" panose="020F0502020204030204" pitchFamily="34" charset="0"/>
                <a:cs typeface="Calibri" panose="020F0502020204030204" pitchFamily="34" charset="0"/>
              </a:rPr>
              <a:t>Yetersizlik belirtileri olmadığı sürece gerek yok </a:t>
            </a:r>
          </a:p>
          <a:p>
            <a:r>
              <a:rPr lang="tr-TR" dirty="0">
                <a:latin typeface="Calibri" panose="020F0502020204030204" pitchFamily="34" charset="0"/>
                <a:cs typeface="Calibri" panose="020F0502020204030204" pitchFamily="34" charset="0"/>
              </a:rPr>
              <a:t>Vitamin E, C ve </a:t>
            </a:r>
            <a:r>
              <a:rPr lang="tr-TR" dirty="0" err="1">
                <a:latin typeface="Calibri" panose="020F0502020204030204" pitchFamily="34" charset="0"/>
                <a:cs typeface="Calibri" panose="020F0502020204030204" pitchFamily="34" charset="0"/>
              </a:rPr>
              <a:t>karoten</a:t>
            </a:r>
            <a:r>
              <a:rPr lang="tr-TR" dirty="0">
                <a:latin typeface="Calibri" panose="020F0502020204030204" pitchFamily="34" charset="0"/>
                <a:cs typeface="Calibri" panose="020F0502020204030204" pitchFamily="34" charset="0"/>
              </a:rPr>
              <a:t> gibi antioksidanlar</a:t>
            </a:r>
          </a:p>
          <a:p>
            <a:pPr lvl="1"/>
            <a:r>
              <a:rPr lang="tr-TR" dirty="0">
                <a:latin typeface="Calibri" panose="020F0502020204030204" pitchFamily="34" charset="0"/>
                <a:cs typeface="Calibri" panose="020F0502020204030204" pitchFamily="34" charset="0"/>
              </a:rPr>
              <a:t>Uzun dönem kullanımının güvenirliliği ve etkinliği ile ilişkili kanıtlar yetersiz </a:t>
            </a:r>
          </a:p>
          <a:p>
            <a:r>
              <a:rPr lang="tr-TR" dirty="0">
                <a:latin typeface="Calibri" panose="020F0502020204030204" pitchFamily="34" charset="0"/>
                <a:cs typeface="Calibri" panose="020F0502020204030204" pitchFamily="34" charset="0"/>
              </a:rPr>
              <a:t>Krom takviyesi</a:t>
            </a:r>
          </a:p>
          <a:p>
            <a:pPr lvl="1"/>
            <a:r>
              <a:rPr lang="tr-TR" dirty="0">
                <a:latin typeface="Calibri" panose="020F0502020204030204" pitchFamily="34" charset="0"/>
                <a:cs typeface="Calibri" panose="020F0502020204030204" pitchFamily="34" charset="0"/>
              </a:rPr>
              <a:t>Diyabetli bireylerde veya </a:t>
            </a:r>
            <a:r>
              <a:rPr lang="tr-TR" dirty="0" err="1">
                <a:latin typeface="Calibri" panose="020F0502020204030204" pitchFamily="34" charset="0"/>
                <a:cs typeface="Calibri" panose="020F0502020204030204" pitchFamily="34" charset="0"/>
              </a:rPr>
              <a:t>obezlerde</a:t>
            </a:r>
            <a:r>
              <a:rPr lang="tr-TR" dirty="0">
                <a:latin typeface="Calibri" panose="020F0502020204030204" pitchFamily="34" charset="0"/>
                <a:cs typeface="Calibri" panose="020F0502020204030204" pitchFamily="34" charset="0"/>
              </a:rPr>
              <a:t> faydaları açıkça kanıtlanmamıştır</a:t>
            </a:r>
          </a:p>
          <a:p>
            <a:r>
              <a:rPr lang="tr-TR" dirty="0">
                <a:latin typeface="Calibri" panose="020F0502020204030204" pitchFamily="34" charset="0"/>
                <a:cs typeface="Calibri" panose="020F0502020204030204" pitchFamily="34" charset="0"/>
              </a:rPr>
              <a:t>Tarçın ve diğer bitkisel desteklerin diyabet tedavisinde kullanılmasını destekleyen kanıtlar yetersizdir.</a:t>
            </a:r>
          </a:p>
        </p:txBody>
      </p:sp>
    </p:spTree>
    <p:extLst>
      <p:ext uri="{BB962C8B-B14F-4D97-AF65-F5344CB8AC3E}">
        <p14:creationId xmlns:p14="http://schemas.microsoft.com/office/powerpoint/2010/main" val="1768104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3DCA45E-F8EB-4D7A-A10D-EC9FD4B6E413}"/>
              </a:ext>
            </a:extLst>
          </p:cNvPr>
          <p:cNvSpPr>
            <a:spLocks noGrp="1"/>
          </p:cNvSpPr>
          <p:nvPr>
            <p:ph type="title"/>
          </p:nvPr>
        </p:nvSpPr>
        <p:spPr/>
        <p:txBody>
          <a:bodyPr>
            <a:normAutofit/>
          </a:bodyPr>
          <a:lstStyle/>
          <a:p>
            <a:r>
              <a:rPr lang="tr-TR" sz="4000" dirty="0">
                <a:latin typeface="Calibri" panose="020F0502020204030204" pitchFamily="34" charset="0"/>
                <a:cs typeface="Calibri" panose="020F0502020204030204" pitchFamily="34" charset="0"/>
              </a:rPr>
              <a:t>Tarçın </a:t>
            </a:r>
          </a:p>
        </p:txBody>
      </p:sp>
      <p:sp>
        <p:nvSpPr>
          <p:cNvPr id="3" name="İçerik Yer Tutucusu 2">
            <a:extLst>
              <a:ext uri="{FF2B5EF4-FFF2-40B4-BE49-F238E27FC236}">
                <a16:creationId xmlns:a16="http://schemas.microsoft.com/office/drawing/2014/main" id="{B40B2A50-C3E4-4E60-8713-2011785C9B1D}"/>
              </a:ext>
            </a:extLst>
          </p:cNvPr>
          <p:cNvSpPr>
            <a:spLocks noGrp="1"/>
          </p:cNvSpPr>
          <p:nvPr>
            <p:ph idx="1"/>
          </p:nvPr>
        </p:nvSpPr>
        <p:spPr/>
        <p:txBody>
          <a:bodyPr/>
          <a:lstStyle/>
          <a:p>
            <a:r>
              <a:rPr lang="tr-TR" dirty="0" err="1">
                <a:latin typeface="Calibri" panose="020F0502020204030204" pitchFamily="34" charset="0"/>
                <a:cs typeface="Calibri" panose="020F0502020204030204" pitchFamily="34" charset="0"/>
              </a:rPr>
              <a:t>Clinical</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Nutrition</a:t>
            </a:r>
            <a:r>
              <a:rPr lang="tr-TR" dirty="0">
                <a:latin typeface="Calibri" panose="020F0502020204030204" pitchFamily="34" charset="0"/>
                <a:cs typeface="Calibri" panose="020F0502020204030204" pitchFamily="34" charset="0"/>
              </a:rPr>
              <a:t>-Şubat 2019</a:t>
            </a:r>
          </a:p>
          <a:p>
            <a:r>
              <a:rPr lang="tr-TR" dirty="0">
                <a:latin typeface="Calibri" panose="020F0502020204030204" pitchFamily="34" charset="0"/>
                <a:cs typeface="Calibri" panose="020F0502020204030204" pitchFamily="34" charset="0"/>
              </a:rPr>
              <a:t>Tarçın Takviyesinin </a:t>
            </a:r>
            <a:r>
              <a:rPr lang="tr-TR" dirty="0" err="1">
                <a:latin typeface="Calibri" panose="020F0502020204030204" pitchFamily="34" charset="0"/>
                <a:cs typeface="Calibri" panose="020F0502020204030204" pitchFamily="34" charset="0"/>
              </a:rPr>
              <a:t>Obezitede</a:t>
            </a:r>
            <a:r>
              <a:rPr lang="tr-TR" dirty="0">
                <a:latin typeface="Calibri" panose="020F0502020204030204" pitchFamily="34" charset="0"/>
                <a:cs typeface="Calibri" panose="020F0502020204030204" pitchFamily="34" charset="0"/>
              </a:rPr>
              <a:t> Pozitif Etkileri-</a:t>
            </a:r>
            <a:r>
              <a:rPr lang="tr-TR" dirty="0" err="1">
                <a:latin typeface="Calibri" panose="020F0502020204030204" pitchFamily="34" charset="0"/>
                <a:cs typeface="Calibri" panose="020F0502020204030204" pitchFamily="34" charset="0"/>
              </a:rPr>
              <a:t>Metaanaliz</a:t>
            </a:r>
            <a:endParaRPr lang="tr-TR"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2006-2018 yılları arasında yapılan 12 </a:t>
            </a:r>
            <a:r>
              <a:rPr lang="tr-TR" dirty="0" err="1">
                <a:latin typeface="Calibri" panose="020F0502020204030204" pitchFamily="34" charset="0"/>
                <a:cs typeface="Calibri" panose="020F0502020204030204" pitchFamily="34" charset="0"/>
              </a:rPr>
              <a:t>randomize</a:t>
            </a:r>
            <a:r>
              <a:rPr lang="tr-TR" dirty="0">
                <a:latin typeface="Calibri" panose="020F0502020204030204" pitchFamily="34" charset="0"/>
                <a:cs typeface="Calibri" panose="020F0502020204030204" pitchFamily="34" charset="0"/>
              </a:rPr>
              <a:t> kontrollü çalışma-toplam 786 katılımcı dahil edilmiş</a:t>
            </a:r>
          </a:p>
          <a:p>
            <a:r>
              <a:rPr lang="tr-TR" dirty="0">
                <a:latin typeface="Calibri" panose="020F0502020204030204" pitchFamily="34" charset="0"/>
                <a:cs typeface="Calibri" panose="020F0502020204030204" pitchFamily="34" charset="0"/>
              </a:rPr>
              <a:t>Bulgular tarçın kullanımının beden ağırlığını, </a:t>
            </a:r>
            <a:r>
              <a:rPr lang="tr-TR" dirty="0" err="1">
                <a:latin typeface="Calibri" panose="020F0502020204030204" pitchFamily="34" charset="0"/>
                <a:cs typeface="Calibri" panose="020F0502020204030204" pitchFamily="34" charset="0"/>
              </a:rPr>
              <a:t>BKİ’ni</a:t>
            </a:r>
            <a:r>
              <a:rPr lang="tr-TR" dirty="0">
                <a:latin typeface="Calibri" panose="020F0502020204030204" pitchFamily="34" charset="0"/>
                <a:cs typeface="Calibri" panose="020F0502020204030204" pitchFamily="34" charset="0"/>
              </a:rPr>
              <a:t>, bel çevresi ve vücut yağ ağırlığını anlamlı olarak azalttığını göstermiştir. </a:t>
            </a:r>
          </a:p>
          <a:p>
            <a:r>
              <a:rPr lang="tr-TR" dirty="0">
                <a:latin typeface="Calibri" panose="020F0502020204030204" pitchFamily="34" charset="0"/>
                <a:cs typeface="Calibri" panose="020F0502020204030204" pitchFamily="34" charset="0"/>
              </a:rPr>
              <a:t>Bulgular özellikle &lt;50 yaş olan ve BKI≥30 olan kişilerde belirgindir. </a:t>
            </a:r>
          </a:p>
        </p:txBody>
      </p:sp>
      <p:sp>
        <p:nvSpPr>
          <p:cNvPr id="4" name="Metin kutusu 3">
            <a:extLst>
              <a:ext uri="{FF2B5EF4-FFF2-40B4-BE49-F238E27FC236}">
                <a16:creationId xmlns:a16="http://schemas.microsoft.com/office/drawing/2014/main" id="{1AF123DA-D4C6-4DEB-808B-AFE617770124}"/>
              </a:ext>
            </a:extLst>
          </p:cNvPr>
          <p:cNvSpPr txBox="1"/>
          <p:nvPr/>
        </p:nvSpPr>
        <p:spPr>
          <a:xfrm>
            <a:off x="1362075" y="5943600"/>
            <a:ext cx="8915400" cy="430887"/>
          </a:xfrm>
          <a:prstGeom prst="rect">
            <a:avLst/>
          </a:prstGeom>
          <a:noFill/>
        </p:spPr>
        <p:txBody>
          <a:bodyPr wrap="square" rtlCol="0">
            <a:spAutoFit/>
          </a:bodyPr>
          <a:lstStyle/>
          <a:p>
            <a:r>
              <a:rPr lang="tr-TR" sz="1100" dirty="0" err="1">
                <a:latin typeface="Calibri" panose="020F0502020204030204" pitchFamily="34" charset="0"/>
                <a:cs typeface="Calibri" panose="020F0502020204030204" pitchFamily="34" charset="0"/>
              </a:rPr>
              <a:t>Mousavi</a:t>
            </a:r>
            <a:r>
              <a:rPr lang="tr-TR" sz="1100" dirty="0">
                <a:latin typeface="Calibri" panose="020F0502020204030204" pitchFamily="34" charset="0"/>
                <a:cs typeface="Calibri" panose="020F0502020204030204" pitchFamily="34" charset="0"/>
              </a:rPr>
              <a:t>, S. M., Rahmani, J., </a:t>
            </a:r>
            <a:r>
              <a:rPr lang="tr-TR" sz="1100" dirty="0" err="1">
                <a:latin typeface="Calibri" panose="020F0502020204030204" pitchFamily="34" charset="0"/>
                <a:cs typeface="Calibri" panose="020F0502020204030204" pitchFamily="34" charset="0"/>
              </a:rPr>
              <a:t>Kord-Varkaneh</a:t>
            </a:r>
            <a:r>
              <a:rPr lang="tr-TR" sz="1100" dirty="0">
                <a:latin typeface="Calibri" panose="020F0502020204030204" pitchFamily="34" charset="0"/>
                <a:cs typeface="Calibri" panose="020F0502020204030204" pitchFamily="34" charset="0"/>
              </a:rPr>
              <a:t>, H., </a:t>
            </a:r>
            <a:r>
              <a:rPr lang="tr-TR" sz="1100" dirty="0" err="1">
                <a:latin typeface="Calibri" panose="020F0502020204030204" pitchFamily="34" charset="0"/>
                <a:cs typeface="Calibri" panose="020F0502020204030204" pitchFamily="34" charset="0"/>
              </a:rPr>
              <a:t>Sheikhi</a:t>
            </a:r>
            <a:r>
              <a:rPr lang="tr-TR" sz="1100" dirty="0">
                <a:latin typeface="Calibri" panose="020F0502020204030204" pitchFamily="34" charset="0"/>
                <a:cs typeface="Calibri" panose="020F0502020204030204" pitchFamily="34" charset="0"/>
              </a:rPr>
              <a:t>, A., </a:t>
            </a:r>
            <a:r>
              <a:rPr lang="tr-TR" sz="1100" dirty="0" err="1">
                <a:latin typeface="Calibri" panose="020F0502020204030204" pitchFamily="34" charset="0"/>
                <a:cs typeface="Calibri" panose="020F0502020204030204" pitchFamily="34" charset="0"/>
              </a:rPr>
              <a:t>Larijani</a:t>
            </a:r>
            <a:r>
              <a:rPr lang="tr-TR" sz="1100" dirty="0">
                <a:latin typeface="Calibri" panose="020F0502020204030204" pitchFamily="34" charset="0"/>
                <a:cs typeface="Calibri" panose="020F0502020204030204" pitchFamily="34" charset="0"/>
              </a:rPr>
              <a:t>, B., &amp; </a:t>
            </a:r>
            <a:r>
              <a:rPr lang="tr-TR" sz="1100" dirty="0" err="1">
                <a:latin typeface="Calibri" panose="020F0502020204030204" pitchFamily="34" charset="0"/>
                <a:cs typeface="Calibri" panose="020F0502020204030204" pitchFamily="34" charset="0"/>
              </a:rPr>
              <a:t>Esmaillzadeh</a:t>
            </a:r>
            <a:r>
              <a:rPr lang="tr-TR" sz="1100" dirty="0">
                <a:latin typeface="Calibri" panose="020F0502020204030204" pitchFamily="34" charset="0"/>
                <a:cs typeface="Calibri" panose="020F0502020204030204" pitchFamily="34" charset="0"/>
              </a:rPr>
              <a:t>, A. (2019). </a:t>
            </a:r>
            <a:r>
              <a:rPr lang="tr-TR" sz="1100" dirty="0" err="1">
                <a:latin typeface="Calibri" panose="020F0502020204030204" pitchFamily="34" charset="0"/>
                <a:cs typeface="Calibri" panose="020F0502020204030204" pitchFamily="34" charset="0"/>
              </a:rPr>
              <a:t>Cinnamon</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supplementation</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positively</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affects</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obesity</a:t>
            </a:r>
            <a:r>
              <a:rPr lang="tr-TR" sz="1100" dirty="0">
                <a:latin typeface="Calibri" panose="020F0502020204030204" pitchFamily="34" charset="0"/>
                <a:cs typeface="Calibri" panose="020F0502020204030204" pitchFamily="34" charset="0"/>
              </a:rPr>
              <a:t>: a </a:t>
            </a:r>
            <a:r>
              <a:rPr lang="tr-TR" sz="1100" dirty="0" err="1">
                <a:latin typeface="Calibri" panose="020F0502020204030204" pitchFamily="34" charset="0"/>
                <a:cs typeface="Calibri" panose="020F0502020204030204" pitchFamily="34" charset="0"/>
              </a:rPr>
              <a:t>systematic</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review</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and</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dose-response</a:t>
            </a:r>
            <a:r>
              <a:rPr lang="tr-TR" sz="1100" dirty="0">
                <a:latin typeface="Calibri" panose="020F0502020204030204" pitchFamily="34" charset="0"/>
                <a:cs typeface="Calibri" panose="020F0502020204030204" pitchFamily="34" charset="0"/>
              </a:rPr>
              <a:t> meta-</a:t>
            </a:r>
            <a:r>
              <a:rPr lang="tr-TR" sz="1100" dirty="0" err="1">
                <a:latin typeface="Calibri" panose="020F0502020204030204" pitchFamily="34" charset="0"/>
                <a:cs typeface="Calibri" panose="020F0502020204030204" pitchFamily="34" charset="0"/>
              </a:rPr>
              <a:t>analysis</a:t>
            </a:r>
            <a:r>
              <a:rPr lang="tr-TR" sz="1100" dirty="0">
                <a:latin typeface="Calibri" panose="020F0502020204030204" pitchFamily="34" charset="0"/>
                <a:cs typeface="Calibri" panose="020F0502020204030204" pitchFamily="34" charset="0"/>
              </a:rPr>
              <a:t> of </a:t>
            </a:r>
            <a:r>
              <a:rPr lang="tr-TR" sz="1100" dirty="0" err="1">
                <a:latin typeface="Calibri" panose="020F0502020204030204" pitchFamily="34" charset="0"/>
                <a:cs typeface="Calibri" panose="020F0502020204030204" pitchFamily="34" charset="0"/>
              </a:rPr>
              <a:t>randomized</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controlled</a:t>
            </a:r>
            <a:r>
              <a:rPr lang="tr-TR" sz="1100" dirty="0">
                <a:latin typeface="Calibri" panose="020F0502020204030204" pitchFamily="34" charset="0"/>
                <a:cs typeface="Calibri" panose="020F0502020204030204" pitchFamily="34" charset="0"/>
              </a:rPr>
              <a:t> </a:t>
            </a:r>
            <a:r>
              <a:rPr lang="tr-TR" sz="1100" dirty="0" err="1">
                <a:latin typeface="Calibri" panose="020F0502020204030204" pitchFamily="34" charset="0"/>
                <a:cs typeface="Calibri" panose="020F0502020204030204" pitchFamily="34" charset="0"/>
              </a:rPr>
              <a:t>trials</a:t>
            </a:r>
            <a:r>
              <a:rPr lang="tr-TR" sz="1100" dirty="0">
                <a:latin typeface="Calibri" panose="020F0502020204030204" pitchFamily="34" charset="0"/>
                <a:cs typeface="Calibri" panose="020F0502020204030204" pitchFamily="34" charset="0"/>
              </a:rPr>
              <a:t>. </a:t>
            </a:r>
            <a:r>
              <a:rPr lang="tr-TR" sz="1100" i="1" dirty="0" err="1">
                <a:latin typeface="Calibri" panose="020F0502020204030204" pitchFamily="34" charset="0"/>
                <a:cs typeface="Calibri" panose="020F0502020204030204" pitchFamily="34" charset="0"/>
              </a:rPr>
              <a:t>Clinical</a:t>
            </a:r>
            <a:r>
              <a:rPr lang="tr-TR" sz="1100" i="1" dirty="0">
                <a:latin typeface="Calibri" panose="020F0502020204030204" pitchFamily="34" charset="0"/>
                <a:cs typeface="Calibri" panose="020F0502020204030204" pitchFamily="34" charset="0"/>
              </a:rPr>
              <a:t> </a:t>
            </a:r>
            <a:r>
              <a:rPr lang="tr-TR" sz="1100" i="1" dirty="0" err="1">
                <a:latin typeface="Calibri" panose="020F0502020204030204" pitchFamily="34" charset="0"/>
                <a:cs typeface="Calibri" panose="020F0502020204030204" pitchFamily="34" charset="0"/>
              </a:rPr>
              <a:t>Nutrition</a:t>
            </a:r>
            <a:r>
              <a:rPr lang="tr-TR" sz="1100" dirty="0">
                <a:latin typeface="Calibri" panose="020F0502020204030204" pitchFamily="34" charset="0"/>
                <a:cs typeface="Calibri" panose="020F0502020204030204" pitchFamily="34" charset="0"/>
              </a:rPr>
              <a:t>.</a:t>
            </a:r>
          </a:p>
        </p:txBody>
      </p:sp>
      <p:pic>
        <p:nvPicPr>
          <p:cNvPr id="6" name="Resim 5">
            <a:extLst>
              <a:ext uri="{FF2B5EF4-FFF2-40B4-BE49-F238E27FC236}">
                <a16:creationId xmlns:a16="http://schemas.microsoft.com/office/drawing/2014/main" id="{7C4E975E-3226-4472-BD16-BE3AD5C860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6947" y="1006679"/>
            <a:ext cx="3834968" cy="2013358"/>
          </a:xfrm>
          <a:prstGeom prst="rect">
            <a:avLst/>
          </a:prstGeom>
        </p:spPr>
      </p:pic>
    </p:spTree>
    <p:extLst>
      <p:ext uri="{BB962C8B-B14F-4D97-AF65-F5344CB8AC3E}">
        <p14:creationId xmlns:p14="http://schemas.microsoft.com/office/powerpoint/2010/main" val="16896985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C5F2D20-39C2-4246-BB2F-D459C20A0FCD}"/>
              </a:ext>
            </a:extLst>
          </p:cNvPr>
          <p:cNvSpPr>
            <a:spLocks noGrp="1"/>
          </p:cNvSpPr>
          <p:nvPr>
            <p:ph type="title"/>
          </p:nvPr>
        </p:nvSpPr>
        <p:spPr/>
        <p:txBody>
          <a:bodyPr>
            <a:normAutofit/>
          </a:bodyPr>
          <a:lstStyle/>
          <a:p>
            <a:r>
              <a:rPr lang="tr-TR" sz="4000" dirty="0">
                <a:latin typeface="Calibri" panose="020F0502020204030204" pitchFamily="34" charset="0"/>
                <a:cs typeface="Calibri" panose="020F0502020204030204" pitchFamily="34" charset="0"/>
              </a:rPr>
              <a:t>Tarçın</a:t>
            </a:r>
          </a:p>
        </p:txBody>
      </p:sp>
      <p:sp>
        <p:nvSpPr>
          <p:cNvPr id="3" name="İçerik Yer Tutucusu 2">
            <a:extLst>
              <a:ext uri="{FF2B5EF4-FFF2-40B4-BE49-F238E27FC236}">
                <a16:creationId xmlns:a16="http://schemas.microsoft.com/office/drawing/2014/main" id="{AC2B5F7E-23E9-4CE9-8659-A099E55799FF}"/>
              </a:ext>
            </a:extLst>
          </p:cNvPr>
          <p:cNvSpPr>
            <a:spLocks noGrp="1"/>
          </p:cNvSpPr>
          <p:nvPr>
            <p:ph idx="1"/>
          </p:nvPr>
        </p:nvSpPr>
        <p:spPr/>
        <p:txBody>
          <a:bodyPr/>
          <a:lstStyle/>
          <a:p>
            <a:r>
              <a:rPr lang="tr-TR" dirty="0" err="1">
                <a:latin typeface="Calibri" panose="020F0502020204030204" pitchFamily="34" charset="0"/>
                <a:cs typeface="Calibri" panose="020F0502020204030204" pitchFamily="34" charset="0"/>
              </a:rPr>
              <a:t>Annals</a:t>
            </a:r>
            <a:r>
              <a:rPr lang="tr-TR" dirty="0">
                <a:latin typeface="Calibri" panose="020F0502020204030204" pitchFamily="34" charset="0"/>
                <a:cs typeface="Calibri" panose="020F0502020204030204" pitchFamily="34" charset="0"/>
              </a:rPr>
              <a:t> of </a:t>
            </a:r>
            <a:r>
              <a:rPr lang="tr-TR" dirty="0" err="1">
                <a:latin typeface="Calibri" panose="020F0502020204030204" pitchFamily="34" charset="0"/>
                <a:cs typeface="Calibri" panose="020F0502020204030204" pitchFamily="34" charset="0"/>
              </a:rPr>
              <a:t>Family</a:t>
            </a:r>
            <a:r>
              <a:rPr lang="tr-TR" dirty="0">
                <a:latin typeface="Calibri" panose="020F0502020204030204" pitchFamily="34" charset="0"/>
                <a:cs typeface="Calibri" panose="020F0502020204030204" pitchFamily="34" charset="0"/>
              </a:rPr>
              <a:t> Medicine-2013</a:t>
            </a:r>
          </a:p>
          <a:p>
            <a:r>
              <a:rPr lang="tr-TR" dirty="0">
                <a:latin typeface="Calibri" panose="020F0502020204030204" pitchFamily="34" charset="0"/>
                <a:cs typeface="Calibri" panose="020F0502020204030204" pitchFamily="34" charset="0"/>
              </a:rPr>
              <a:t>Tip 2 Diyabette Tarçın Kullanımı-</a:t>
            </a:r>
            <a:r>
              <a:rPr lang="tr-TR" dirty="0" err="1">
                <a:latin typeface="Calibri" panose="020F0502020204030204" pitchFamily="34" charset="0"/>
                <a:cs typeface="Calibri" panose="020F0502020204030204" pitchFamily="34" charset="0"/>
              </a:rPr>
              <a:t>Metaanaliz</a:t>
            </a:r>
            <a:endParaRPr lang="tr-TR" dirty="0">
              <a:latin typeface="Calibri" panose="020F0502020204030204" pitchFamily="34" charset="0"/>
              <a:cs typeface="Calibri" panose="020F0502020204030204" pitchFamily="34" charset="0"/>
            </a:endParaRPr>
          </a:p>
          <a:p>
            <a:r>
              <a:rPr lang="tr-TR" dirty="0">
                <a:latin typeface="Calibri" panose="020F0502020204030204" pitchFamily="34" charset="0"/>
                <a:cs typeface="Calibri" panose="020F0502020204030204" pitchFamily="34" charset="0"/>
              </a:rPr>
              <a:t>2012 yılına kadar olan 10 RKÇ-toplam 543 katılımcı dahil edilmiş.</a:t>
            </a:r>
          </a:p>
          <a:p>
            <a:r>
              <a:rPr lang="tr-TR" dirty="0">
                <a:latin typeface="Calibri" panose="020F0502020204030204" pitchFamily="34" charset="0"/>
                <a:cs typeface="Calibri" panose="020F0502020204030204" pitchFamily="34" charset="0"/>
              </a:rPr>
              <a:t>Bulgular tarçın kullanımının </a:t>
            </a:r>
            <a:r>
              <a:rPr lang="tr-TR" dirty="0" err="1">
                <a:latin typeface="Calibri" panose="020F0502020204030204" pitchFamily="34" charset="0"/>
                <a:cs typeface="Calibri" panose="020F0502020204030204" pitchFamily="34" charset="0"/>
              </a:rPr>
              <a:t>AKŞ’i</a:t>
            </a:r>
            <a:r>
              <a:rPr lang="tr-TR" dirty="0">
                <a:latin typeface="Calibri" panose="020F0502020204030204" pitchFamily="34" charset="0"/>
                <a:cs typeface="Calibri" panose="020F0502020204030204" pitchFamily="34" charset="0"/>
              </a:rPr>
              <a:t>, Total Kolesterol, LDL-K ,TG düzeyini düşürdüğünü, HDL-K düzeyini yükselttiğini gösterirken, HbA1C düzeyinde anlamlı düşüşü göstermedi.</a:t>
            </a:r>
          </a:p>
        </p:txBody>
      </p:sp>
      <p:sp>
        <p:nvSpPr>
          <p:cNvPr id="4" name="Metin kutusu 3">
            <a:extLst>
              <a:ext uri="{FF2B5EF4-FFF2-40B4-BE49-F238E27FC236}">
                <a16:creationId xmlns:a16="http://schemas.microsoft.com/office/drawing/2014/main" id="{B0BA9B60-78E5-4949-A78E-B3FBE68D9DB2}"/>
              </a:ext>
            </a:extLst>
          </p:cNvPr>
          <p:cNvSpPr txBox="1"/>
          <p:nvPr/>
        </p:nvSpPr>
        <p:spPr>
          <a:xfrm>
            <a:off x="1190625" y="5743575"/>
            <a:ext cx="9667875" cy="430887"/>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Allen, R. W., Schwartzman, E., Baker, W. L., Coleman, C. I., &amp; Phung, O. J. (2013). Cinnamon use in type 2 diabetes: an updated systematic review and meta-analysis. </a:t>
            </a:r>
            <a:r>
              <a:rPr lang="en-US" sz="1100" i="1" dirty="0">
                <a:latin typeface="Calibri" panose="020F0502020204030204" pitchFamily="34" charset="0"/>
                <a:cs typeface="Calibri" panose="020F0502020204030204" pitchFamily="34" charset="0"/>
              </a:rPr>
              <a:t>The Annals of Family Medicine</a:t>
            </a:r>
            <a:r>
              <a:rPr lang="en-US" sz="1100" dirty="0">
                <a:latin typeface="Calibri" panose="020F0502020204030204" pitchFamily="34" charset="0"/>
                <a:cs typeface="Calibri" panose="020F0502020204030204" pitchFamily="34" charset="0"/>
              </a:rPr>
              <a:t>, </a:t>
            </a:r>
            <a:r>
              <a:rPr lang="en-US" sz="1100" i="1" dirty="0">
                <a:latin typeface="Calibri" panose="020F0502020204030204" pitchFamily="34" charset="0"/>
                <a:cs typeface="Calibri" panose="020F0502020204030204" pitchFamily="34" charset="0"/>
              </a:rPr>
              <a:t>11</a:t>
            </a:r>
            <a:r>
              <a:rPr lang="en-US" sz="1100" dirty="0">
                <a:latin typeface="Calibri" panose="020F0502020204030204" pitchFamily="34" charset="0"/>
                <a:cs typeface="Calibri" panose="020F0502020204030204" pitchFamily="34" charset="0"/>
              </a:rPr>
              <a:t>(5), 452-459.</a:t>
            </a:r>
            <a:endParaRPr lang="tr-TR"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8190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1438394-172F-4646-8C52-52FFD0BD4EFD}"/>
              </a:ext>
            </a:extLst>
          </p:cNvPr>
          <p:cNvSpPr>
            <a:spLocks noGrp="1"/>
          </p:cNvSpPr>
          <p:nvPr>
            <p:ph type="title"/>
          </p:nvPr>
        </p:nvSpPr>
        <p:spPr/>
        <p:txBody>
          <a:bodyPr>
            <a:normAutofit/>
          </a:bodyPr>
          <a:lstStyle/>
          <a:p>
            <a:r>
              <a:rPr lang="tr-TR" sz="3600" b="1" dirty="0" err="1">
                <a:latin typeface="Calibri" panose="020F0502020204030204" pitchFamily="34" charset="0"/>
                <a:cs typeface="Calibri" panose="020F0502020204030204" pitchFamily="34" charset="0"/>
              </a:rPr>
              <a:t>Diyabetes</a:t>
            </a:r>
            <a:r>
              <a:rPr lang="tr-TR" sz="3600" b="1" dirty="0">
                <a:latin typeface="Calibri" panose="020F0502020204030204" pitchFamily="34" charset="0"/>
                <a:cs typeface="Calibri" panose="020F0502020204030204" pitchFamily="34" charset="0"/>
              </a:rPr>
              <a:t> </a:t>
            </a:r>
            <a:r>
              <a:rPr lang="tr-TR" sz="3600" b="1" dirty="0" err="1">
                <a:latin typeface="Calibri" panose="020F0502020204030204" pitchFamily="34" charset="0"/>
                <a:cs typeface="Calibri" panose="020F0502020204030204" pitchFamily="34" charset="0"/>
              </a:rPr>
              <a:t>Mellitus</a:t>
            </a:r>
            <a:r>
              <a:rPr lang="tr-TR" sz="3600" b="1" dirty="0">
                <a:latin typeface="Calibri" panose="020F0502020204030204" pitchFamily="34" charset="0"/>
                <a:cs typeface="Calibri" panose="020F0502020204030204" pitchFamily="34" charset="0"/>
              </a:rPr>
              <a:t> Tedavisi- Tıbbi Beslenme Tedavisi</a:t>
            </a:r>
            <a:endParaRPr lang="tr-TR" sz="3600" dirty="0">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DDC2B037-DCAA-4EDD-89F1-7DD664F5216B}"/>
              </a:ext>
            </a:extLst>
          </p:cNvPr>
          <p:cNvSpPr>
            <a:spLocks noGrp="1"/>
          </p:cNvSpPr>
          <p:nvPr>
            <p:ph idx="1"/>
          </p:nvPr>
        </p:nvSpPr>
        <p:spPr/>
        <p:txBody>
          <a:bodyPr>
            <a:normAutofit fontScale="85000" lnSpcReduction="20000"/>
          </a:bodyPr>
          <a:lstStyle/>
          <a:p>
            <a:r>
              <a:rPr lang="tr-TR" b="1" dirty="0"/>
              <a:t>Yapay Tatlandırıcılar</a:t>
            </a:r>
          </a:p>
          <a:p>
            <a:endParaRPr lang="tr-TR" dirty="0"/>
          </a:p>
          <a:p>
            <a:endParaRPr lang="tr-TR" dirty="0"/>
          </a:p>
          <a:p>
            <a:endParaRPr lang="tr-TR" dirty="0"/>
          </a:p>
          <a:p>
            <a:r>
              <a:rPr lang="tr-TR" dirty="0" err="1"/>
              <a:t>Fruktoz</a:t>
            </a:r>
            <a:r>
              <a:rPr lang="tr-TR" dirty="0"/>
              <a:t> içeren tatlandırıcılar fazla miktarda kullanılmamalı</a:t>
            </a:r>
          </a:p>
          <a:p>
            <a:pPr lvl="1"/>
            <a:r>
              <a:rPr lang="tr-TR" dirty="0"/>
              <a:t>TG↑</a:t>
            </a:r>
          </a:p>
          <a:p>
            <a:r>
              <a:rPr lang="tr-TR" dirty="0" err="1"/>
              <a:t>Mannitol</a:t>
            </a:r>
            <a:r>
              <a:rPr lang="tr-TR" dirty="0"/>
              <a:t> ve </a:t>
            </a:r>
            <a:r>
              <a:rPr lang="tr-TR" dirty="0" err="1"/>
              <a:t>sorbitol</a:t>
            </a:r>
            <a:r>
              <a:rPr lang="tr-TR" dirty="0"/>
              <a:t> </a:t>
            </a:r>
          </a:p>
          <a:p>
            <a:pPr lvl="1"/>
            <a:r>
              <a:rPr lang="tr-TR" dirty="0"/>
              <a:t>özellikle çocuklarda </a:t>
            </a:r>
            <a:r>
              <a:rPr lang="tr-TR" dirty="0" err="1"/>
              <a:t>diyare</a:t>
            </a:r>
            <a:r>
              <a:rPr lang="tr-TR" dirty="0"/>
              <a:t> ! </a:t>
            </a:r>
          </a:p>
          <a:p>
            <a:r>
              <a:rPr lang="tr-TR" dirty="0" err="1"/>
              <a:t>Aspartam</a:t>
            </a:r>
            <a:r>
              <a:rPr lang="tr-TR" dirty="0"/>
              <a:t>  </a:t>
            </a:r>
          </a:p>
          <a:p>
            <a:pPr lvl="1"/>
            <a:r>
              <a:rPr lang="tr-TR" dirty="0" err="1"/>
              <a:t>fenilketonürili</a:t>
            </a:r>
            <a:r>
              <a:rPr lang="tr-TR" dirty="0"/>
              <a:t> çocuklarda hastalığı alevlenmesi</a:t>
            </a:r>
          </a:p>
          <a:p>
            <a:r>
              <a:rPr lang="tr-TR" dirty="0"/>
              <a:t>Şeker alkolleri ve besin değeri olmayan tatlandırıcıların, FDA tarafından kullanımları onaylanmış sınırlar içinde tüketilmeleri emniyetlidir.</a:t>
            </a:r>
          </a:p>
          <a:p>
            <a:endParaRPr lang="tr-TR" dirty="0"/>
          </a:p>
        </p:txBody>
      </p:sp>
      <p:pic>
        <p:nvPicPr>
          <p:cNvPr id="4" name="Resim 3">
            <a:extLst>
              <a:ext uri="{FF2B5EF4-FFF2-40B4-BE49-F238E27FC236}">
                <a16:creationId xmlns:a16="http://schemas.microsoft.com/office/drawing/2014/main" id="{714DD893-F390-46B2-8922-241DA6BA999E}"/>
              </a:ext>
            </a:extLst>
          </p:cNvPr>
          <p:cNvPicPr>
            <a:picLocks noChangeAspect="1"/>
          </p:cNvPicPr>
          <p:nvPr/>
        </p:nvPicPr>
        <p:blipFill rotWithShape="1">
          <a:blip r:embed="rId2"/>
          <a:srcRect l="25704" t="36551" r="26675" b="50000"/>
          <a:stretch/>
        </p:blipFill>
        <p:spPr>
          <a:xfrm>
            <a:off x="1128903" y="2741919"/>
            <a:ext cx="7830105" cy="922340"/>
          </a:xfrm>
          <a:prstGeom prst="rect">
            <a:avLst/>
          </a:prstGeom>
        </p:spPr>
      </p:pic>
    </p:spTree>
    <p:extLst>
      <p:ext uri="{BB962C8B-B14F-4D97-AF65-F5344CB8AC3E}">
        <p14:creationId xmlns:p14="http://schemas.microsoft.com/office/powerpoint/2010/main" val="1995863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53C8327-3E95-4026-BF8D-39C414680F26}"/>
              </a:ext>
            </a:extLst>
          </p:cNvPr>
          <p:cNvSpPr>
            <a:spLocks noGrp="1"/>
          </p:cNvSpPr>
          <p:nvPr>
            <p:ph type="title"/>
          </p:nvPr>
        </p:nvSpPr>
        <p:spPr/>
        <p:txBody>
          <a:bodyPr>
            <a:normAutofit/>
          </a:bodyPr>
          <a:lstStyle/>
          <a:p>
            <a:r>
              <a:rPr lang="tr-TR" sz="3600" b="1" dirty="0" err="1">
                <a:latin typeface="Calibri" panose="020F0502020204030204" pitchFamily="34" charset="0"/>
                <a:cs typeface="Calibri" panose="020F0502020204030204" pitchFamily="34" charset="0"/>
              </a:rPr>
              <a:t>Diyabetes</a:t>
            </a:r>
            <a:r>
              <a:rPr lang="tr-TR" sz="3600" b="1" dirty="0">
                <a:latin typeface="Calibri" panose="020F0502020204030204" pitchFamily="34" charset="0"/>
                <a:cs typeface="Calibri" panose="020F0502020204030204" pitchFamily="34" charset="0"/>
              </a:rPr>
              <a:t> </a:t>
            </a:r>
            <a:r>
              <a:rPr lang="tr-TR" sz="3600" b="1" dirty="0" err="1">
                <a:latin typeface="Calibri" panose="020F0502020204030204" pitchFamily="34" charset="0"/>
                <a:cs typeface="Calibri" panose="020F0502020204030204" pitchFamily="34" charset="0"/>
              </a:rPr>
              <a:t>Mellitus</a:t>
            </a:r>
            <a:r>
              <a:rPr lang="tr-TR" sz="3600" b="1" dirty="0">
                <a:latin typeface="Calibri" panose="020F0502020204030204" pitchFamily="34" charset="0"/>
                <a:cs typeface="Calibri" panose="020F0502020204030204" pitchFamily="34" charset="0"/>
              </a:rPr>
              <a:t> Tedavisi- Tıbbi Beslenme Tedavisi</a:t>
            </a:r>
            <a:endParaRPr lang="tr-TR" sz="3600" dirty="0">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5E5845B2-18D9-4EEF-BD2A-71DF02900548}"/>
              </a:ext>
            </a:extLst>
          </p:cNvPr>
          <p:cNvSpPr>
            <a:spLocks noGrp="1"/>
          </p:cNvSpPr>
          <p:nvPr>
            <p:ph idx="1"/>
          </p:nvPr>
        </p:nvSpPr>
        <p:spPr/>
        <p:txBody>
          <a:bodyPr>
            <a:normAutofit/>
          </a:bodyPr>
          <a:lstStyle/>
          <a:p>
            <a:r>
              <a:rPr lang="tr-TR" b="1" dirty="0">
                <a:latin typeface="Calibri" panose="020F0502020204030204" pitchFamily="34" charset="0"/>
                <a:cs typeface="Calibri" panose="020F0502020204030204" pitchFamily="34" charset="0"/>
              </a:rPr>
              <a:t>Alkol</a:t>
            </a:r>
          </a:p>
          <a:p>
            <a:pPr>
              <a:buFont typeface="Wingdings" panose="05000000000000000000" pitchFamily="2" charset="2"/>
              <a:buChar char="Ø"/>
            </a:pPr>
            <a:r>
              <a:rPr lang="tr-TR" dirty="0">
                <a:latin typeface="Calibri" panose="020F0502020204030204" pitchFamily="34" charset="0"/>
                <a:cs typeface="Calibri" panose="020F0502020204030204" pitchFamily="34" charset="0"/>
              </a:rPr>
              <a:t>Diyabetli bireylerin alkol kullanması tercih edilmez. </a:t>
            </a:r>
          </a:p>
          <a:p>
            <a:pPr>
              <a:buFont typeface="Wingdings" panose="05000000000000000000" pitchFamily="2" charset="2"/>
              <a:buChar char="Ø"/>
            </a:pPr>
            <a:r>
              <a:rPr lang="tr-TR" dirty="0">
                <a:latin typeface="Calibri" panose="020F0502020204030204" pitchFamily="34" charset="0"/>
                <a:cs typeface="Calibri" panose="020F0502020204030204" pitchFamily="34" charset="0"/>
              </a:rPr>
              <a:t>Ağır hipoglisemi, </a:t>
            </a:r>
            <a:r>
              <a:rPr lang="tr-TR" dirty="0" err="1">
                <a:latin typeface="Calibri" panose="020F0502020204030204" pitchFamily="34" charset="0"/>
                <a:cs typeface="Calibri" panose="020F0502020204030204" pitchFamily="34" charset="0"/>
              </a:rPr>
              <a:t>ketoz</a:t>
            </a:r>
            <a:r>
              <a:rPr lang="tr-TR" dirty="0">
                <a:latin typeface="Calibri" panose="020F0502020204030204" pitchFamily="34" charset="0"/>
                <a:cs typeface="Calibri" panose="020F0502020204030204" pitchFamily="34" charset="0"/>
              </a:rPr>
              <a:t>, akut KV olaylar, </a:t>
            </a:r>
            <a:r>
              <a:rPr lang="tr-TR" dirty="0" err="1">
                <a:latin typeface="Calibri" panose="020F0502020204030204" pitchFamily="34" charset="0"/>
                <a:cs typeface="Calibri" panose="020F0502020204030204" pitchFamily="34" charset="0"/>
              </a:rPr>
              <a:t>pankreatit</a:t>
            </a:r>
            <a:r>
              <a:rPr lang="tr-TR" dirty="0">
                <a:latin typeface="Calibri" panose="020F0502020204030204" pitchFamily="34" charset="0"/>
                <a:cs typeface="Calibri" panose="020F0502020204030204" pitchFamily="34" charset="0"/>
              </a:rPr>
              <a:t>, karaciğer yağlanması </a:t>
            </a:r>
            <a:r>
              <a:rPr lang="tr-TR" b="1" dirty="0">
                <a:latin typeface="Calibri" panose="020F0502020204030204" pitchFamily="34" charset="0"/>
                <a:cs typeface="Calibri" panose="020F0502020204030204" pitchFamily="34" charset="0"/>
              </a:rPr>
              <a:t>!!!</a:t>
            </a:r>
          </a:p>
          <a:p>
            <a:pPr lvl="1"/>
            <a:r>
              <a:rPr lang="tr-TR" dirty="0">
                <a:latin typeface="Calibri" panose="020F0502020204030204" pitchFamily="34" charset="0"/>
                <a:cs typeface="Calibri" panose="020F0502020204030204" pitchFamily="34" charset="0"/>
              </a:rPr>
              <a:t>Özellikle </a:t>
            </a:r>
            <a:r>
              <a:rPr lang="tr-TR" dirty="0" err="1">
                <a:latin typeface="Calibri" panose="020F0502020204030204" pitchFamily="34" charset="0"/>
                <a:cs typeface="Calibri" panose="020F0502020204030204" pitchFamily="34" charset="0"/>
              </a:rPr>
              <a:t>glisemik</a:t>
            </a:r>
            <a:r>
              <a:rPr lang="tr-TR" dirty="0">
                <a:latin typeface="Calibri" panose="020F0502020204030204" pitchFamily="34" charset="0"/>
                <a:cs typeface="Calibri" panose="020F0502020204030204" pitchFamily="34" charset="0"/>
              </a:rPr>
              <a:t> kontrolü kötü, hipoglisemi riski yüksek, kontrolsüz </a:t>
            </a:r>
            <a:r>
              <a:rPr lang="tr-TR" dirty="0" err="1">
                <a:latin typeface="Calibri" panose="020F0502020204030204" pitchFamily="34" charset="0"/>
                <a:cs typeface="Calibri" panose="020F0502020204030204" pitchFamily="34" charset="0"/>
              </a:rPr>
              <a:t>hiperlipidemisi</a:t>
            </a:r>
            <a:r>
              <a:rPr lang="tr-TR" dirty="0">
                <a:latin typeface="Calibri" panose="020F0502020204030204" pitchFamily="34" charset="0"/>
                <a:cs typeface="Calibri" panose="020F0502020204030204" pitchFamily="34" charset="0"/>
              </a:rPr>
              <a:t> olanlarda</a:t>
            </a:r>
          </a:p>
        </p:txBody>
      </p:sp>
    </p:spTree>
    <p:extLst>
      <p:ext uri="{BB962C8B-B14F-4D97-AF65-F5344CB8AC3E}">
        <p14:creationId xmlns:p14="http://schemas.microsoft.com/office/powerpoint/2010/main" val="2429775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1B277D-EA82-47CF-AA5A-5F46159967D4}"/>
              </a:ext>
            </a:extLst>
          </p:cNvPr>
          <p:cNvSpPr>
            <a:spLocks noGrp="1"/>
          </p:cNvSpPr>
          <p:nvPr>
            <p:ph type="title"/>
          </p:nvPr>
        </p:nvSpPr>
        <p:spPr>
          <a:xfrm>
            <a:off x="1640156" y="437557"/>
            <a:ext cx="8911687" cy="1280890"/>
          </a:xfrm>
        </p:spPr>
        <p:txBody>
          <a:bodyPr>
            <a:normAutofit/>
          </a:bodyPr>
          <a:lstStyle/>
          <a:p>
            <a:pPr>
              <a:defRPr/>
            </a:pPr>
            <a:r>
              <a:rPr lang="tr-TR" sz="4000" dirty="0" err="1">
                <a:solidFill>
                  <a:schemeClr val="tx1"/>
                </a:solidFill>
                <a:latin typeface="Calibri" panose="020F0502020204030204" pitchFamily="34" charset="0"/>
              </a:rPr>
              <a:t>Diyabetes</a:t>
            </a:r>
            <a:r>
              <a:rPr lang="tr-TR" sz="4000" dirty="0">
                <a:solidFill>
                  <a:schemeClr val="tx1"/>
                </a:solidFill>
                <a:latin typeface="Calibri" panose="020F0502020204030204" pitchFamily="34" charset="0"/>
              </a:rPr>
              <a:t> </a:t>
            </a:r>
            <a:r>
              <a:rPr lang="tr-TR" sz="4000" dirty="0" err="1">
                <a:solidFill>
                  <a:schemeClr val="tx1"/>
                </a:solidFill>
                <a:latin typeface="Calibri" panose="020F0502020204030204" pitchFamily="34" charset="0"/>
              </a:rPr>
              <a:t>Mellitus</a:t>
            </a:r>
            <a:r>
              <a:rPr lang="tr-TR" sz="4000" dirty="0">
                <a:solidFill>
                  <a:schemeClr val="tx1"/>
                </a:solidFill>
                <a:latin typeface="Calibri" panose="020F0502020204030204" pitchFamily="34" charset="0"/>
              </a:rPr>
              <a:t> Tedavisi </a:t>
            </a:r>
          </a:p>
        </p:txBody>
      </p:sp>
      <p:sp>
        <p:nvSpPr>
          <p:cNvPr id="3" name="İçerik Yer Tutucusu 2">
            <a:extLst>
              <a:ext uri="{FF2B5EF4-FFF2-40B4-BE49-F238E27FC236}">
                <a16:creationId xmlns:a16="http://schemas.microsoft.com/office/drawing/2014/main" id="{D3492C12-8F68-4513-BF6E-651FD5C66524}"/>
              </a:ext>
            </a:extLst>
          </p:cNvPr>
          <p:cNvSpPr>
            <a:spLocks noGrp="1"/>
          </p:cNvSpPr>
          <p:nvPr>
            <p:ph idx="1"/>
          </p:nvPr>
        </p:nvSpPr>
        <p:spPr>
          <a:xfrm>
            <a:off x="1400288" y="4885150"/>
            <a:ext cx="8915400" cy="1535293"/>
          </a:xfrm>
        </p:spPr>
        <p:txBody>
          <a:bodyPr rtlCol="0">
            <a:normAutofit/>
          </a:bodyPr>
          <a:lstStyle/>
          <a:p>
            <a:pPr marL="0" indent="0">
              <a:buNone/>
              <a:defRPr/>
            </a:pPr>
            <a:r>
              <a:rPr lang="tr-TR" sz="2400" dirty="0"/>
              <a:t>    </a:t>
            </a:r>
          </a:p>
        </p:txBody>
      </p:sp>
      <p:pic>
        <p:nvPicPr>
          <p:cNvPr id="4" name="Resim 3">
            <a:extLst>
              <a:ext uri="{FF2B5EF4-FFF2-40B4-BE49-F238E27FC236}">
                <a16:creationId xmlns:a16="http://schemas.microsoft.com/office/drawing/2014/main" id="{B2FCE500-67E7-4B52-BA7A-8BBF08947CAB}"/>
              </a:ext>
            </a:extLst>
          </p:cNvPr>
          <p:cNvPicPr>
            <a:picLocks noChangeAspect="1"/>
          </p:cNvPicPr>
          <p:nvPr/>
        </p:nvPicPr>
        <p:blipFill rotWithShape="1">
          <a:blip r:embed="rId2"/>
          <a:srcRect l="15389" t="23889" r="17422" b="17777"/>
          <a:stretch/>
        </p:blipFill>
        <p:spPr>
          <a:xfrm>
            <a:off x="1564252" y="1638300"/>
            <a:ext cx="8503674" cy="4152900"/>
          </a:xfrm>
          <a:prstGeom prst="rect">
            <a:avLst/>
          </a:prstGeom>
        </p:spPr>
      </p:pic>
    </p:spTree>
    <p:extLst>
      <p:ext uri="{BB962C8B-B14F-4D97-AF65-F5344CB8AC3E}">
        <p14:creationId xmlns:p14="http://schemas.microsoft.com/office/powerpoint/2010/main" val="1926300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AF9EBEE-F095-4159-AB7F-054CBFE8F851}"/>
              </a:ext>
            </a:extLst>
          </p:cNvPr>
          <p:cNvSpPr>
            <a:spLocks noGrp="1"/>
          </p:cNvSpPr>
          <p:nvPr>
            <p:ph type="title"/>
          </p:nvPr>
        </p:nvSpPr>
        <p:spPr>
          <a:xfrm>
            <a:off x="1941571" y="661688"/>
            <a:ext cx="8911687" cy="1280890"/>
          </a:xfrm>
        </p:spPr>
        <p:txBody>
          <a:bodyPr/>
          <a:lstStyle/>
          <a:p>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endParaRPr lang="tr-TR" dirty="0"/>
          </a:p>
        </p:txBody>
      </p:sp>
      <p:sp>
        <p:nvSpPr>
          <p:cNvPr id="3" name="İçerik Yer Tutucusu 2">
            <a:extLst>
              <a:ext uri="{FF2B5EF4-FFF2-40B4-BE49-F238E27FC236}">
                <a16:creationId xmlns:a16="http://schemas.microsoft.com/office/drawing/2014/main" id="{4126F60B-41A2-4843-9B57-AC79459EF8C5}"/>
              </a:ext>
            </a:extLst>
          </p:cNvPr>
          <p:cNvSpPr>
            <a:spLocks noGrp="1"/>
          </p:cNvSpPr>
          <p:nvPr>
            <p:ph idx="1"/>
          </p:nvPr>
        </p:nvSpPr>
        <p:spPr>
          <a:xfrm>
            <a:off x="1937858" y="2076449"/>
            <a:ext cx="8653942" cy="3141153"/>
          </a:xfrm>
        </p:spPr>
        <p:txBody>
          <a:bodyPr/>
          <a:lstStyle/>
          <a:p>
            <a:pPr>
              <a:defRPr/>
            </a:pPr>
            <a:endParaRPr lang="tr-TR" sz="2400" dirty="0">
              <a:solidFill>
                <a:schemeClr val="tx1"/>
              </a:solidFill>
              <a:latin typeface="Calibri" panose="020F0502020204030204" pitchFamily="34" charset="0"/>
            </a:endParaRPr>
          </a:p>
          <a:p>
            <a:pPr>
              <a:buFont typeface="Arial" panose="020B0604020202020204" pitchFamily="34" charset="0"/>
              <a:buChar char="•"/>
              <a:defRPr/>
            </a:pPr>
            <a:r>
              <a:rPr lang="tr-TR" sz="2400" dirty="0" err="1">
                <a:solidFill>
                  <a:schemeClr val="tx1"/>
                </a:solidFill>
                <a:latin typeface="Calibri" panose="020F0502020204030204" pitchFamily="34" charset="0"/>
              </a:rPr>
              <a:t>Glisemik</a:t>
            </a:r>
            <a:r>
              <a:rPr lang="tr-TR" sz="2400" dirty="0">
                <a:solidFill>
                  <a:schemeClr val="tx1"/>
                </a:solidFill>
                <a:latin typeface="Calibri" panose="020F0502020204030204" pitchFamily="34" charset="0"/>
              </a:rPr>
              <a:t> hedefler bireyselleştirilmelidir.</a:t>
            </a:r>
          </a:p>
          <a:p>
            <a:pPr>
              <a:defRPr/>
            </a:pPr>
            <a:endParaRPr lang="tr-TR" sz="2400" dirty="0">
              <a:solidFill>
                <a:schemeClr val="tx1"/>
              </a:solidFill>
              <a:latin typeface="Calibri" panose="020F0502020204030204" pitchFamily="34" charset="0"/>
            </a:endParaRPr>
          </a:p>
          <a:p>
            <a:pPr>
              <a:buFont typeface="Arial" panose="020B0604020202020204" pitchFamily="34" charset="0"/>
              <a:buChar char="•"/>
              <a:defRPr/>
            </a:pPr>
            <a:r>
              <a:rPr lang="tr-TR" sz="2400" dirty="0">
                <a:solidFill>
                  <a:schemeClr val="tx1"/>
                </a:solidFill>
                <a:latin typeface="Calibri" panose="020F0502020204030204" pitchFamily="34" charset="0"/>
              </a:rPr>
              <a:t>Yaşam beklentisi düşük, tekrarlayan ciddi hipoglisemi atakları, eşlik eden diğer hastalıklar gibi durumlarda daha esnek </a:t>
            </a:r>
            <a:r>
              <a:rPr lang="tr-TR" sz="2400" dirty="0" err="1">
                <a:solidFill>
                  <a:schemeClr val="tx1"/>
                </a:solidFill>
                <a:latin typeface="Calibri" panose="020F0502020204030204" pitchFamily="34" charset="0"/>
              </a:rPr>
              <a:t>glisemik</a:t>
            </a:r>
            <a:r>
              <a:rPr lang="tr-TR" sz="2400" dirty="0">
                <a:solidFill>
                  <a:schemeClr val="tx1"/>
                </a:solidFill>
                <a:latin typeface="Calibri" panose="020F0502020204030204" pitchFamily="34" charset="0"/>
              </a:rPr>
              <a:t> kontrol hedefleri tercih edilmelidir.</a:t>
            </a:r>
          </a:p>
          <a:p>
            <a:endParaRPr lang="tr-TR" dirty="0"/>
          </a:p>
        </p:txBody>
      </p:sp>
    </p:spTree>
    <p:extLst>
      <p:ext uri="{BB962C8B-B14F-4D97-AF65-F5344CB8AC3E}">
        <p14:creationId xmlns:p14="http://schemas.microsoft.com/office/powerpoint/2010/main" val="3943022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99484D-F922-4625-8212-12F041CA6BE8}"/>
              </a:ext>
            </a:extLst>
          </p:cNvPr>
          <p:cNvSpPr>
            <a:spLocks noGrp="1"/>
          </p:cNvSpPr>
          <p:nvPr>
            <p:ph type="title"/>
          </p:nvPr>
        </p:nvSpPr>
        <p:spPr>
          <a:xfrm>
            <a:off x="1830709" y="340807"/>
            <a:ext cx="8911687" cy="1280890"/>
          </a:xfrm>
        </p:spPr>
        <p:txBody>
          <a:bodyPr>
            <a:normAutofit/>
          </a:bodyPr>
          <a:lstStyle/>
          <a:p>
            <a:pPr>
              <a:defRPr/>
            </a:pPr>
            <a:r>
              <a:rPr lang="tr-TR" sz="4400" dirty="0">
                <a:solidFill>
                  <a:schemeClr val="tx1"/>
                </a:solidFill>
                <a:latin typeface="Calibri" panose="020F0502020204030204" pitchFamily="34" charset="0"/>
                <a:cs typeface="Times New Roman" panose="02020603050405020304" pitchFamily="18" charset="0"/>
              </a:rPr>
              <a:t>Türkiye’de Diyabet </a:t>
            </a:r>
            <a:r>
              <a:rPr lang="tr-TR" altLang="tr-TR" sz="4400" dirty="0" err="1">
                <a:solidFill>
                  <a:schemeClr val="tx1"/>
                </a:solidFill>
                <a:latin typeface="Calibri" panose="020F0502020204030204" pitchFamily="34" charset="0"/>
                <a:cs typeface="Times New Roman" panose="02020603050405020304" pitchFamily="18" charset="0"/>
              </a:rPr>
              <a:t>Mellitus</a:t>
            </a:r>
            <a:r>
              <a:rPr lang="tr-TR" sz="4400" dirty="0">
                <a:solidFill>
                  <a:schemeClr val="tx1"/>
                </a:solidFill>
                <a:latin typeface="Calibri" panose="020F0502020204030204" pitchFamily="34" charset="0"/>
                <a:cs typeface="Times New Roman" panose="02020603050405020304" pitchFamily="18" charset="0"/>
              </a:rPr>
              <a:t> </a:t>
            </a:r>
          </a:p>
        </p:txBody>
      </p:sp>
      <p:pic>
        <p:nvPicPr>
          <p:cNvPr id="8195" name="Picture 3">
            <a:extLst>
              <a:ext uri="{FF2B5EF4-FFF2-40B4-BE49-F238E27FC236}">
                <a16:creationId xmlns:a16="http://schemas.microsoft.com/office/drawing/2014/main" id="{C95A0C9B-8E74-46B7-AE56-9AD385D398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8214" y="1628775"/>
            <a:ext cx="6911975" cy="4800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6595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5F3821A-E50C-4325-9AD2-1479703FD9DD}"/>
              </a:ext>
            </a:extLst>
          </p:cNvPr>
          <p:cNvSpPr>
            <a:spLocks noGrp="1"/>
          </p:cNvSpPr>
          <p:nvPr>
            <p:ph type="title"/>
          </p:nvPr>
        </p:nvSpPr>
        <p:spPr>
          <a:xfrm>
            <a:off x="1866414" y="190666"/>
            <a:ext cx="8911687" cy="1280890"/>
          </a:xfrm>
        </p:spPr>
        <p:txBody>
          <a:bodyPr>
            <a:normAutofit/>
          </a:bodyPr>
          <a:lstStyle/>
          <a:p>
            <a:r>
              <a:rPr lang="tr-TR" sz="4000" dirty="0" err="1">
                <a:solidFill>
                  <a:schemeClr val="tx1"/>
                </a:solidFill>
                <a:latin typeface="Calibri" panose="020F0502020204030204" pitchFamily="34" charset="0"/>
              </a:rPr>
              <a:t>Diyabetes</a:t>
            </a:r>
            <a:r>
              <a:rPr lang="tr-TR" sz="4000" dirty="0">
                <a:solidFill>
                  <a:schemeClr val="tx1"/>
                </a:solidFill>
                <a:latin typeface="Calibri" panose="020F0502020204030204" pitchFamily="34" charset="0"/>
              </a:rPr>
              <a:t> </a:t>
            </a:r>
            <a:r>
              <a:rPr lang="tr-TR" sz="4000" dirty="0" err="1">
                <a:solidFill>
                  <a:schemeClr val="tx1"/>
                </a:solidFill>
                <a:latin typeface="Calibri" panose="020F0502020204030204" pitchFamily="34" charset="0"/>
              </a:rPr>
              <a:t>Mellitus</a:t>
            </a:r>
            <a:r>
              <a:rPr lang="tr-TR" sz="4000" dirty="0">
                <a:solidFill>
                  <a:schemeClr val="tx1"/>
                </a:solidFill>
                <a:latin typeface="Calibri" panose="020F0502020204030204" pitchFamily="34" charset="0"/>
              </a:rPr>
              <a:t> Tedavisi </a:t>
            </a:r>
            <a:endParaRPr lang="tr-TR" sz="4000" dirty="0"/>
          </a:p>
        </p:txBody>
      </p:sp>
      <p:pic>
        <p:nvPicPr>
          <p:cNvPr id="4" name="Picture 3">
            <a:extLst>
              <a:ext uri="{FF2B5EF4-FFF2-40B4-BE49-F238E27FC236}">
                <a16:creationId xmlns:a16="http://schemas.microsoft.com/office/drawing/2014/main" id="{F3C54D2D-0626-414F-8692-76ADA592CA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6413" y="1367675"/>
            <a:ext cx="8058637" cy="375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İçerik Yer Tutucusu 2">
            <a:extLst>
              <a:ext uri="{FF2B5EF4-FFF2-40B4-BE49-F238E27FC236}">
                <a16:creationId xmlns:a16="http://schemas.microsoft.com/office/drawing/2014/main" id="{9764C9F4-FCFB-4425-8EDD-00A6C544DF47}"/>
              </a:ext>
            </a:extLst>
          </p:cNvPr>
          <p:cNvSpPr txBox="1">
            <a:spLocks/>
          </p:cNvSpPr>
          <p:nvPr/>
        </p:nvSpPr>
        <p:spPr>
          <a:xfrm>
            <a:off x="1866413" y="5223115"/>
            <a:ext cx="9430237" cy="1073491"/>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tr-TR" altLang="tr-TR" sz="2400" dirty="0">
              <a:solidFill>
                <a:schemeClr val="tx1"/>
              </a:solidFill>
              <a:latin typeface="Calibri" panose="020F0502020204030204" pitchFamily="34" charset="0"/>
            </a:endParaRPr>
          </a:p>
          <a:p>
            <a:r>
              <a:rPr lang="tr-TR" altLang="tr-TR" sz="3400" dirty="0">
                <a:solidFill>
                  <a:schemeClr val="tx1"/>
                </a:solidFill>
                <a:latin typeface="Calibri" panose="020F0502020204030204" pitchFamily="34" charset="0"/>
              </a:rPr>
              <a:t>Gebelik planlayan diyabetli kadınlarda hedef A1C</a:t>
            </a:r>
            <a:r>
              <a:rPr lang="tr-TR" altLang="tr-TR" sz="3400" dirty="0">
                <a:solidFill>
                  <a:schemeClr val="tx1"/>
                </a:solidFill>
                <a:latin typeface="Calibri" panose="020F0502020204030204" pitchFamily="34" charset="0"/>
                <a:sym typeface="Wingdings" panose="05000000000000000000" pitchFamily="2" charset="2"/>
              </a:rPr>
              <a:t></a:t>
            </a:r>
            <a:r>
              <a:rPr lang="tr-TR" altLang="tr-TR" sz="3400" dirty="0">
                <a:solidFill>
                  <a:schemeClr val="tx1"/>
                </a:solidFill>
                <a:latin typeface="Calibri" panose="020F0502020204030204" pitchFamily="34" charset="0"/>
              </a:rPr>
              <a:t>6-6.5 olmalıdır</a:t>
            </a:r>
            <a:r>
              <a:rPr lang="tr-TR" altLang="tr-TR" sz="2400" dirty="0">
                <a:solidFill>
                  <a:schemeClr val="tx1"/>
                </a:solidFill>
                <a:latin typeface="Calibri" panose="020F0502020204030204" pitchFamily="34" charset="0"/>
              </a:rPr>
              <a:t>.</a:t>
            </a:r>
          </a:p>
          <a:p>
            <a:endParaRPr lang="tr-TR" altLang="tr-TR" sz="2300" dirty="0"/>
          </a:p>
        </p:txBody>
      </p:sp>
    </p:spTree>
    <p:extLst>
      <p:ext uri="{BB962C8B-B14F-4D97-AF65-F5344CB8AC3E}">
        <p14:creationId xmlns:p14="http://schemas.microsoft.com/office/powerpoint/2010/main" val="2647500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F42D7C-D231-474F-8632-255D8739101B}"/>
              </a:ext>
            </a:extLst>
          </p:cNvPr>
          <p:cNvSpPr>
            <a:spLocks noGrp="1"/>
          </p:cNvSpPr>
          <p:nvPr>
            <p:ph type="title"/>
          </p:nvPr>
        </p:nvSpPr>
        <p:spPr>
          <a:xfrm>
            <a:off x="1774826" y="200792"/>
            <a:ext cx="8911687" cy="766279"/>
          </a:xfrm>
        </p:spPr>
        <p:txBody>
          <a:bodyPr>
            <a:normAutofit/>
          </a:bodyPr>
          <a:lstStyle/>
          <a:p>
            <a:pPr>
              <a:defRPr/>
            </a:pPr>
            <a:r>
              <a:rPr lang="tr-TR" sz="4000" dirty="0" err="1">
                <a:solidFill>
                  <a:schemeClr val="tx1"/>
                </a:solidFill>
                <a:latin typeface="Calibri" panose="020F0502020204030204" pitchFamily="34" charset="0"/>
              </a:rPr>
              <a:t>Diyabetes</a:t>
            </a:r>
            <a:r>
              <a:rPr lang="tr-TR" sz="4000" dirty="0">
                <a:solidFill>
                  <a:schemeClr val="tx1"/>
                </a:solidFill>
                <a:latin typeface="Calibri" panose="020F0502020204030204" pitchFamily="34" charset="0"/>
              </a:rPr>
              <a:t> </a:t>
            </a:r>
            <a:r>
              <a:rPr lang="tr-TR" sz="4000" dirty="0" err="1">
                <a:solidFill>
                  <a:schemeClr val="tx1"/>
                </a:solidFill>
                <a:latin typeface="Calibri" panose="020F0502020204030204" pitchFamily="34" charset="0"/>
              </a:rPr>
              <a:t>Mellitus</a:t>
            </a:r>
            <a:r>
              <a:rPr lang="tr-TR" sz="4000" dirty="0">
                <a:solidFill>
                  <a:schemeClr val="tx1"/>
                </a:solidFill>
                <a:latin typeface="Calibri" panose="020F0502020204030204" pitchFamily="34" charset="0"/>
              </a:rPr>
              <a:t> Tedavisi </a:t>
            </a:r>
          </a:p>
        </p:txBody>
      </p:sp>
      <p:sp>
        <p:nvSpPr>
          <p:cNvPr id="5" name="İçerik Yer Tutucusu 4">
            <a:extLst>
              <a:ext uri="{FF2B5EF4-FFF2-40B4-BE49-F238E27FC236}">
                <a16:creationId xmlns:a16="http://schemas.microsoft.com/office/drawing/2014/main" id="{117EC4B7-2438-4D04-9F63-31D26CFA422D}"/>
              </a:ext>
            </a:extLst>
          </p:cNvPr>
          <p:cNvSpPr>
            <a:spLocks noGrp="1"/>
          </p:cNvSpPr>
          <p:nvPr>
            <p:ph idx="1"/>
          </p:nvPr>
        </p:nvSpPr>
        <p:spPr/>
        <p:txBody>
          <a:bodyPr/>
          <a:lstStyle/>
          <a:p>
            <a:endParaRPr lang="tr-TR"/>
          </a:p>
        </p:txBody>
      </p:sp>
      <p:pic>
        <p:nvPicPr>
          <p:cNvPr id="6" name="Resim 5">
            <a:extLst>
              <a:ext uri="{FF2B5EF4-FFF2-40B4-BE49-F238E27FC236}">
                <a16:creationId xmlns:a16="http://schemas.microsoft.com/office/drawing/2014/main" id="{588EBC38-FE43-495D-9408-D44B37415D19}"/>
              </a:ext>
            </a:extLst>
          </p:cNvPr>
          <p:cNvPicPr>
            <a:picLocks noChangeAspect="1"/>
          </p:cNvPicPr>
          <p:nvPr/>
        </p:nvPicPr>
        <p:blipFill rotWithShape="1">
          <a:blip r:embed="rId2"/>
          <a:srcRect l="34922" t="15695" r="35938" b="9931"/>
          <a:stretch/>
        </p:blipFill>
        <p:spPr>
          <a:xfrm rot="5400000">
            <a:off x="3333886" y="-350551"/>
            <a:ext cx="5816326" cy="8350249"/>
          </a:xfrm>
          <a:prstGeom prst="rect">
            <a:avLst/>
          </a:prstGeom>
        </p:spPr>
      </p:pic>
    </p:spTree>
    <p:extLst>
      <p:ext uri="{BB962C8B-B14F-4D97-AF65-F5344CB8AC3E}">
        <p14:creationId xmlns:p14="http://schemas.microsoft.com/office/powerpoint/2010/main" val="3473379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D8351D-2392-4D07-9CA5-17BCAAB24298}"/>
              </a:ext>
            </a:extLst>
          </p:cNvPr>
          <p:cNvSpPr>
            <a:spLocks noGrp="1"/>
          </p:cNvSpPr>
          <p:nvPr>
            <p:ph type="title"/>
          </p:nvPr>
        </p:nvSpPr>
        <p:spPr>
          <a:xfrm>
            <a:off x="1816313" y="624110"/>
            <a:ext cx="8280188" cy="930161"/>
          </a:xfrm>
        </p:spPr>
        <p:txBody>
          <a:bodyPr>
            <a:normAutofit/>
          </a:bodyPr>
          <a:lstStyle/>
          <a:p>
            <a:pPr>
              <a:defRPr/>
            </a:pPr>
            <a:r>
              <a:rPr lang="tr-TR" sz="4000" dirty="0" err="1">
                <a:latin typeface="Calibri" panose="020F0502020204030204" pitchFamily="34" charset="0"/>
              </a:rPr>
              <a:t>Diyabetes</a:t>
            </a:r>
            <a:r>
              <a:rPr lang="tr-TR" sz="4000" dirty="0">
                <a:latin typeface="Calibri" panose="020F0502020204030204" pitchFamily="34" charset="0"/>
              </a:rPr>
              <a:t> </a:t>
            </a:r>
            <a:r>
              <a:rPr lang="tr-TR" sz="4000" dirty="0" err="1">
                <a:latin typeface="Calibri" panose="020F0502020204030204" pitchFamily="34" charset="0"/>
              </a:rPr>
              <a:t>Mellitus</a:t>
            </a:r>
            <a:r>
              <a:rPr lang="tr-TR" sz="4000" dirty="0">
                <a:latin typeface="Calibri" panose="020F0502020204030204" pitchFamily="34" charset="0"/>
              </a:rPr>
              <a:t> Tedavisi </a:t>
            </a:r>
          </a:p>
        </p:txBody>
      </p:sp>
      <p:sp>
        <p:nvSpPr>
          <p:cNvPr id="46083" name="İçerik Yer Tutucusu 2">
            <a:extLst>
              <a:ext uri="{FF2B5EF4-FFF2-40B4-BE49-F238E27FC236}">
                <a16:creationId xmlns:a16="http://schemas.microsoft.com/office/drawing/2014/main" id="{7136F55F-8B70-462A-AD5E-24B17571CC65}"/>
              </a:ext>
            </a:extLst>
          </p:cNvPr>
          <p:cNvSpPr>
            <a:spLocks noGrp="1"/>
          </p:cNvSpPr>
          <p:nvPr>
            <p:ph idx="1"/>
          </p:nvPr>
        </p:nvSpPr>
        <p:spPr>
          <a:xfrm>
            <a:off x="1816313" y="1981199"/>
            <a:ext cx="8727862" cy="3629025"/>
          </a:xfrm>
        </p:spPr>
        <p:txBody>
          <a:bodyPr/>
          <a:lstStyle/>
          <a:p>
            <a:pPr>
              <a:buFont typeface="Arial" panose="020B0604020202020204" pitchFamily="34" charset="0"/>
              <a:buChar char="•"/>
            </a:pPr>
            <a:r>
              <a:rPr lang="tr-TR" altLang="tr-TR" sz="2400" dirty="0">
                <a:solidFill>
                  <a:schemeClr val="tx1"/>
                </a:solidFill>
                <a:latin typeface="Calibri" panose="020F0502020204030204" pitchFamily="34" charset="0"/>
              </a:rPr>
              <a:t>Tedavinin değişmez öğeleri </a:t>
            </a:r>
            <a:r>
              <a:rPr lang="tr-TR" altLang="tr-TR" sz="2400" u="sng" dirty="0">
                <a:solidFill>
                  <a:schemeClr val="tx1"/>
                </a:solidFill>
                <a:latin typeface="Calibri" panose="020F0502020204030204" pitchFamily="34" charset="0"/>
              </a:rPr>
              <a:t>hastanın eğitimi</a:t>
            </a:r>
            <a:r>
              <a:rPr lang="tr-TR" altLang="tr-TR" sz="2400" dirty="0">
                <a:solidFill>
                  <a:schemeClr val="tx1"/>
                </a:solidFill>
                <a:latin typeface="Calibri" panose="020F0502020204030204" pitchFamily="34" charset="0"/>
              </a:rPr>
              <a:t>, </a:t>
            </a:r>
            <a:r>
              <a:rPr lang="tr-TR" altLang="tr-TR" sz="2400" u="sng" dirty="0">
                <a:solidFill>
                  <a:schemeClr val="tx1"/>
                </a:solidFill>
                <a:latin typeface="Calibri" panose="020F0502020204030204" pitchFamily="34" charset="0"/>
              </a:rPr>
              <a:t>tıbbi beslenme tedavisi </a:t>
            </a:r>
            <a:r>
              <a:rPr lang="tr-TR" altLang="tr-TR" sz="2400" dirty="0">
                <a:solidFill>
                  <a:schemeClr val="tx1"/>
                </a:solidFill>
                <a:latin typeface="Calibri" panose="020F0502020204030204" pitchFamily="34" charset="0"/>
              </a:rPr>
              <a:t>ve </a:t>
            </a:r>
            <a:r>
              <a:rPr lang="tr-TR" altLang="tr-TR" sz="2400" u="sng" dirty="0">
                <a:solidFill>
                  <a:schemeClr val="tx1"/>
                </a:solidFill>
                <a:latin typeface="Calibri" panose="020F0502020204030204" pitchFamily="34" charset="0"/>
              </a:rPr>
              <a:t>egzersiz</a:t>
            </a:r>
            <a:r>
              <a:rPr lang="tr-TR" altLang="tr-TR" sz="2400" dirty="0">
                <a:solidFill>
                  <a:schemeClr val="tx1"/>
                </a:solidFill>
                <a:latin typeface="Calibri" panose="020F0502020204030204" pitchFamily="34" charset="0"/>
              </a:rPr>
              <a:t>dir.</a:t>
            </a:r>
          </a:p>
          <a:p>
            <a:pPr>
              <a:buFont typeface="Arial" panose="020B0604020202020204" pitchFamily="34" charset="0"/>
              <a:buChar char="•"/>
            </a:pPr>
            <a:r>
              <a:rPr lang="tr-TR" altLang="tr-TR" sz="2400" dirty="0">
                <a:solidFill>
                  <a:schemeClr val="tx1"/>
                </a:solidFill>
                <a:latin typeface="Calibri" panose="020F0502020204030204" pitchFamily="34" charset="0"/>
              </a:rPr>
              <a:t>Tip 1 ve tip 2 diyabetlilerin tanıyı izleyen ilk 1 ay içinde;</a:t>
            </a:r>
          </a:p>
          <a:p>
            <a:pPr>
              <a:buFont typeface="Arial" panose="020B0604020202020204" pitchFamily="34" charset="0"/>
              <a:buChar char="•"/>
            </a:pPr>
            <a:r>
              <a:rPr lang="tr-TR" altLang="tr-TR" sz="2400" dirty="0" err="1">
                <a:solidFill>
                  <a:schemeClr val="tx1"/>
                </a:solidFill>
                <a:latin typeface="Calibri" panose="020F0502020204030204" pitchFamily="34" charset="0"/>
              </a:rPr>
              <a:t>GDM’lilerin</a:t>
            </a:r>
            <a:r>
              <a:rPr lang="tr-TR" altLang="tr-TR" sz="2400" dirty="0">
                <a:solidFill>
                  <a:schemeClr val="tx1"/>
                </a:solidFill>
                <a:latin typeface="Calibri" panose="020F0502020204030204" pitchFamily="34" charset="0"/>
              </a:rPr>
              <a:t> ise ilk hafta içinde diyetisyene yönlendirilmesi önerilmektedir.</a:t>
            </a:r>
          </a:p>
          <a:p>
            <a:pPr>
              <a:buFont typeface="Arial" panose="020B0604020202020204" pitchFamily="34" charset="0"/>
              <a:buChar char="•"/>
            </a:pPr>
            <a:r>
              <a:rPr lang="tr-TR" altLang="tr-TR" sz="2400" dirty="0">
                <a:solidFill>
                  <a:schemeClr val="tx1"/>
                </a:solidFill>
                <a:latin typeface="Calibri" panose="020F0502020204030204" pitchFamily="34" charset="0"/>
              </a:rPr>
              <a:t>Tüm hastalara </a:t>
            </a:r>
            <a:r>
              <a:rPr lang="tr-TR" altLang="tr-TR" sz="2400" u="sng" dirty="0">
                <a:solidFill>
                  <a:schemeClr val="tx1"/>
                </a:solidFill>
                <a:latin typeface="Calibri" panose="020F0502020204030204" pitchFamily="34" charset="0"/>
              </a:rPr>
              <a:t>sigara kullanımının bırakılması </a:t>
            </a:r>
            <a:r>
              <a:rPr lang="tr-TR" altLang="tr-TR" sz="2400" dirty="0">
                <a:solidFill>
                  <a:schemeClr val="tx1"/>
                </a:solidFill>
                <a:latin typeface="Calibri" panose="020F0502020204030204" pitchFamily="34" charset="0"/>
              </a:rPr>
              <a:t>önerilmelidir.</a:t>
            </a:r>
          </a:p>
          <a:p>
            <a:endParaRPr lang="tr-TR" altLang="tr-TR" dirty="0"/>
          </a:p>
        </p:txBody>
      </p:sp>
    </p:spTree>
    <p:extLst>
      <p:ext uri="{BB962C8B-B14F-4D97-AF65-F5344CB8AC3E}">
        <p14:creationId xmlns:p14="http://schemas.microsoft.com/office/powerpoint/2010/main" val="18265019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795AD1-105F-415D-884B-B1C757335D1C}"/>
              </a:ext>
            </a:extLst>
          </p:cNvPr>
          <p:cNvSpPr>
            <a:spLocks noGrp="1"/>
          </p:cNvSpPr>
          <p:nvPr>
            <p:ph type="title"/>
          </p:nvPr>
        </p:nvSpPr>
        <p:spPr>
          <a:xfrm>
            <a:off x="1816312" y="674214"/>
            <a:ext cx="8384964" cy="865974"/>
          </a:xfrm>
        </p:spPr>
        <p:txBody>
          <a:bodyPr>
            <a:normAutofit/>
          </a:bodyPr>
          <a:lstStyle/>
          <a:p>
            <a:pPr>
              <a:defRPr/>
            </a:pPr>
            <a:r>
              <a:rPr lang="tr-TR" sz="4000" dirty="0" err="1">
                <a:solidFill>
                  <a:schemeClr val="tx1"/>
                </a:solidFill>
                <a:latin typeface="Calibri" panose="020F0502020204030204" pitchFamily="34" charset="0"/>
              </a:rPr>
              <a:t>Diyabetes</a:t>
            </a:r>
            <a:r>
              <a:rPr lang="tr-TR" sz="4000" dirty="0">
                <a:solidFill>
                  <a:schemeClr val="tx1"/>
                </a:solidFill>
                <a:latin typeface="Calibri" panose="020F0502020204030204" pitchFamily="34" charset="0"/>
              </a:rPr>
              <a:t> </a:t>
            </a:r>
            <a:r>
              <a:rPr lang="tr-TR" sz="4000" dirty="0" err="1">
                <a:solidFill>
                  <a:schemeClr val="tx1"/>
                </a:solidFill>
                <a:latin typeface="Calibri" panose="020F0502020204030204" pitchFamily="34" charset="0"/>
              </a:rPr>
              <a:t>Mellitus</a:t>
            </a:r>
            <a:r>
              <a:rPr lang="tr-TR" sz="4000" dirty="0">
                <a:solidFill>
                  <a:schemeClr val="tx1"/>
                </a:solidFill>
                <a:latin typeface="Calibri" panose="020F0502020204030204" pitchFamily="34" charset="0"/>
              </a:rPr>
              <a:t> Tedavisi </a:t>
            </a:r>
            <a:endParaRPr lang="tr-TR" sz="4000" dirty="0"/>
          </a:p>
        </p:txBody>
      </p:sp>
      <p:sp>
        <p:nvSpPr>
          <p:cNvPr id="3" name="İçerik Yer Tutucusu 2">
            <a:extLst>
              <a:ext uri="{FF2B5EF4-FFF2-40B4-BE49-F238E27FC236}">
                <a16:creationId xmlns:a16="http://schemas.microsoft.com/office/drawing/2014/main" id="{6DC6237D-E9EA-49AD-8CEA-CF0732C26F8B}"/>
              </a:ext>
            </a:extLst>
          </p:cNvPr>
          <p:cNvSpPr>
            <a:spLocks noGrp="1"/>
          </p:cNvSpPr>
          <p:nvPr>
            <p:ph idx="1"/>
          </p:nvPr>
        </p:nvSpPr>
        <p:spPr>
          <a:xfrm>
            <a:off x="1571625" y="1914525"/>
            <a:ext cx="9229725" cy="4448175"/>
          </a:xfrm>
        </p:spPr>
        <p:txBody>
          <a:bodyPr rtlCol="0">
            <a:noAutofit/>
          </a:bodyPr>
          <a:lstStyle/>
          <a:p>
            <a:pPr>
              <a:defRPr/>
            </a:pPr>
            <a:r>
              <a:rPr lang="tr-TR" sz="2400" dirty="0">
                <a:solidFill>
                  <a:schemeClr val="tx1"/>
                </a:solidFill>
                <a:latin typeface="Calibri" panose="020F0502020204030204" pitchFamily="34" charset="0"/>
              </a:rPr>
              <a:t>Hastalığın kontrolü ve tedavinin başarısı için hastaya;</a:t>
            </a:r>
          </a:p>
          <a:p>
            <a:pPr marL="640080" lvl="1">
              <a:defRPr/>
            </a:pPr>
            <a:r>
              <a:rPr lang="tr-TR" sz="2400" dirty="0">
                <a:solidFill>
                  <a:schemeClr val="tx1"/>
                </a:solidFill>
                <a:latin typeface="Calibri" panose="020F0502020204030204" pitchFamily="34" charset="0"/>
              </a:rPr>
              <a:t>Diyabet nedenleri, </a:t>
            </a:r>
          </a:p>
          <a:p>
            <a:pPr marL="640080" lvl="1">
              <a:defRPr/>
            </a:pPr>
            <a:r>
              <a:rPr lang="tr-TR" sz="2400" dirty="0">
                <a:solidFill>
                  <a:schemeClr val="tx1"/>
                </a:solidFill>
                <a:latin typeface="Calibri" panose="020F0502020204030204" pitchFamily="34" charset="0"/>
              </a:rPr>
              <a:t>Tedavi seçenekleri, </a:t>
            </a:r>
          </a:p>
          <a:p>
            <a:pPr marL="640080" lvl="1">
              <a:defRPr/>
            </a:pPr>
            <a:r>
              <a:rPr lang="tr-TR" sz="2400" dirty="0">
                <a:solidFill>
                  <a:schemeClr val="tx1"/>
                </a:solidFill>
                <a:latin typeface="Calibri" panose="020F0502020204030204" pitchFamily="34" charset="0"/>
              </a:rPr>
              <a:t>Beslenme ve egzersizin önemi, </a:t>
            </a:r>
          </a:p>
          <a:p>
            <a:pPr marL="640080" lvl="1">
              <a:defRPr/>
            </a:pPr>
            <a:r>
              <a:rPr lang="tr-TR" sz="2400" dirty="0" err="1">
                <a:solidFill>
                  <a:schemeClr val="tx1"/>
                </a:solidFill>
                <a:latin typeface="Calibri" panose="020F0502020204030204" pitchFamily="34" charset="0"/>
              </a:rPr>
              <a:t>Özbakım</a:t>
            </a:r>
            <a:r>
              <a:rPr lang="tr-TR" sz="2400" dirty="0">
                <a:solidFill>
                  <a:schemeClr val="tx1"/>
                </a:solidFill>
                <a:latin typeface="Calibri" panose="020F0502020204030204" pitchFamily="34" charset="0"/>
              </a:rPr>
              <a:t>, </a:t>
            </a:r>
          </a:p>
          <a:p>
            <a:pPr marL="640080" lvl="1">
              <a:defRPr/>
            </a:pPr>
            <a:r>
              <a:rPr lang="tr-TR" sz="2400" dirty="0">
                <a:solidFill>
                  <a:schemeClr val="tx1"/>
                </a:solidFill>
                <a:latin typeface="Calibri" panose="020F0502020204030204" pitchFamily="34" charset="0"/>
              </a:rPr>
              <a:t>Kan </a:t>
            </a:r>
            <a:r>
              <a:rPr lang="tr-TR" sz="2400" dirty="0" err="1">
                <a:solidFill>
                  <a:schemeClr val="tx1"/>
                </a:solidFill>
                <a:latin typeface="Calibri" panose="020F0502020204030204" pitchFamily="34" charset="0"/>
              </a:rPr>
              <a:t>glukoz</a:t>
            </a:r>
            <a:r>
              <a:rPr lang="tr-TR" sz="2400" dirty="0">
                <a:solidFill>
                  <a:schemeClr val="tx1"/>
                </a:solidFill>
                <a:latin typeface="Calibri" panose="020F0502020204030204" pitchFamily="34" charset="0"/>
              </a:rPr>
              <a:t> düzeylerinin takibi, </a:t>
            </a:r>
          </a:p>
          <a:p>
            <a:pPr marL="640080" lvl="1">
              <a:defRPr/>
            </a:pPr>
            <a:r>
              <a:rPr lang="tr-TR" sz="2400" dirty="0">
                <a:solidFill>
                  <a:schemeClr val="tx1"/>
                </a:solidFill>
                <a:latin typeface="Calibri" panose="020F0502020204030204" pitchFamily="34" charset="0"/>
              </a:rPr>
              <a:t>Tedavi uyumu, </a:t>
            </a:r>
          </a:p>
          <a:p>
            <a:pPr marL="640080" lvl="1">
              <a:defRPr/>
            </a:pPr>
            <a:r>
              <a:rPr lang="tr-TR" sz="2400" dirty="0">
                <a:solidFill>
                  <a:schemeClr val="tx1"/>
                </a:solidFill>
                <a:latin typeface="Calibri" panose="020F0502020204030204" pitchFamily="34" charset="0"/>
              </a:rPr>
              <a:t>Beklenmeyen durumlarla başa çıkma, </a:t>
            </a:r>
          </a:p>
          <a:p>
            <a:pPr marL="640080" lvl="1">
              <a:defRPr/>
            </a:pPr>
            <a:r>
              <a:rPr lang="tr-TR" sz="2400" dirty="0">
                <a:solidFill>
                  <a:schemeClr val="tx1"/>
                </a:solidFill>
                <a:latin typeface="Calibri" panose="020F0502020204030204" pitchFamily="34" charset="0"/>
              </a:rPr>
              <a:t>Komplikasyonları tanıma ve önleme gibi konularda eğitim verilmesi önemlidir. </a:t>
            </a:r>
          </a:p>
        </p:txBody>
      </p:sp>
    </p:spTree>
    <p:extLst>
      <p:ext uri="{BB962C8B-B14F-4D97-AF65-F5344CB8AC3E}">
        <p14:creationId xmlns:p14="http://schemas.microsoft.com/office/powerpoint/2010/main" val="1010021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D968B9-0351-426E-99DE-07CABE7ACD91}"/>
              </a:ext>
            </a:extLst>
          </p:cNvPr>
          <p:cNvSpPr>
            <a:spLocks noGrp="1"/>
          </p:cNvSpPr>
          <p:nvPr>
            <p:ph type="title"/>
          </p:nvPr>
        </p:nvSpPr>
        <p:spPr>
          <a:xfrm>
            <a:off x="1929046" y="649162"/>
            <a:ext cx="8253180" cy="891026"/>
          </a:xfrm>
        </p:spPr>
        <p:txBody>
          <a:bodyPr>
            <a:normAutofit/>
          </a:bodyPr>
          <a:lstStyle/>
          <a:p>
            <a:pPr>
              <a:defRPr/>
            </a:pPr>
            <a:r>
              <a:rPr lang="tr-TR" sz="4000" dirty="0" err="1">
                <a:solidFill>
                  <a:schemeClr val="tx1"/>
                </a:solidFill>
                <a:latin typeface="Calibri" panose="020F0502020204030204" pitchFamily="34" charset="0"/>
              </a:rPr>
              <a:t>Diyabetes</a:t>
            </a:r>
            <a:r>
              <a:rPr lang="tr-TR" sz="4000" dirty="0">
                <a:solidFill>
                  <a:schemeClr val="tx1"/>
                </a:solidFill>
                <a:latin typeface="Calibri" panose="020F0502020204030204" pitchFamily="34" charset="0"/>
              </a:rPr>
              <a:t> </a:t>
            </a:r>
            <a:r>
              <a:rPr lang="tr-TR" sz="4000" dirty="0" err="1">
                <a:solidFill>
                  <a:schemeClr val="tx1"/>
                </a:solidFill>
                <a:latin typeface="Calibri" panose="020F0502020204030204" pitchFamily="34" charset="0"/>
              </a:rPr>
              <a:t>Mellitus</a:t>
            </a:r>
            <a:r>
              <a:rPr lang="tr-TR" sz="4000" dirty="0">
                <a:solidFill>
                  <a:schemeClr val="tx1"/>
                </a:solidFill>
                <a:latin typeface="Calibri" panose="020F0502020204030204" pitchFamily="34" charset="0"/>
              </a:rPr>
              <a:t> Tedavisi </a:t>
            </a:r>
            <a:endParaRPr lang="tr-TR" sz="4000" dirty="0"/>
          </a:p>
        </p:txBody>
      </p:sp>
      <p:sp>
        <p:nvSpPr>
          <p:cNvPr id="48131" name="İçerik Yer Tutucusu 2">
            <a:extLst>
              <a:ext uri="{FF2B5EF4-FFF2-40B4-BE49-F238E27FC236}">
                <a16:creationId xmlns:a16="http://schemas.microsoft.com/office/drawing/2014/main" id="{006C36A7-CFA7-4904-BF40-8B4A288E3BFC}"/>
              </a:ext>
            </a:extLst>
          </p:cNvPr>
          <p:cNvSpPr>
            <a:spLocks noGrp="1"/>
          </p:cNvSpPr>
          <p:nvPr>
            <p:ph idx="1"/>
          </p:nvPr>
        </p:nvSpPr>
        <p:spPr>
          <a:xfrm>
            <a:off x="1929045" y="1952625"/>
            <a:ext cx="8853255" cy="3684086"/>
          </a:xfrm>
        </p:spPr>
        <p:txBody>
          <a:bodyPr>
            <a:normAutofit/>
          </a:bodyPr>
          <a:lstStyle/>
          <a:p>
            <a:r>
              <a:rPr lang="tr-TR" altLang="tr-TR" sz="2400" dirty="0">
                <a:solidFill>
                  <a:schemeClr val="tx1"/>
                </a:solidFill>
                <a:latin typeface="Calibri" panose="020F0502020204030204" pitchFamily="34" charset="0"/>
              </a:rPr>
              <a:t>Fiziksel aktivite ve egzersiz önerileri:</a:t>
            </a:r>
          </a:p>
          <a:p>
            <a:pPr lvl="1"/>
            <a:r>
              <a:rPr lang="tr-TR" altLang="tr-TR" sz="2400" dirty="0">
                <a:solidFill>
                  <a:schemeClr val="tx1"/>
                </a:solidFill>
                <a:latin typeface="Calibri" panose="020F0502020204030204" pitchFamily="34" charset="0"/>
              </a:rPr>
              <a:t>En az haftada 3 gün, gün aşırı olmak üzere, </a:t>
            </a:r>
          </a:p>
          <a:p>
            <a:pPr lvl="1"/>
            <a:r>
              <a:rPr lang="tr-TR" altLang="tr-TR" sz="2400" dirty="0">
                <a:solidFill>
                  <a:schemeClr val="tx1"/>
                </a:solidFill>
                <a:latin typeface="Calibri" panose="020F0502020204030204" pitchFamily="34" charset="0"/>
              </a:rPr>
              <a:t>Haftada toplam 150 dakika olacak şekilde,</a:t>
            </a:r>
          </a:p>
          <a:p>
            <a:pPr lvl="1"/>
            <a:r>
              <a:rPr lang="tr-TR" altLang="tr-TR" sz="2400" dirty="0">
                <a:solidFill>
                  <a:schemeClr val="tx1"/>
                </a:solidFill>
                <a:latin typeface="Calibri" panose="020F0502020204030204" pitchFamily="34" charset="0"/>
              </a:rPr>
              <a:t>Orta yoğunlukta egzersiz yapmaları sağlanmalıdır.</a:t>
            </a:r>
          </a:p>
          <a:p>
            <a:pPr lvl="1"/>
            <a:endParaRPr lang="tr-TR" altLang="tr-TR" sz="2400" dirty="0">
              <a:solidFill>
                <a:schemeClr val="tx1"/>
              </a:solidFill>
              <a:latin typeface="Calibri" panose="020F0502020204030204" pitchFamily="34" charset="0"/>
            </a:endParaRPr>
          </a:p>
          <a:p>
            <a:r>
              <a:rPr lang="tr-TR" altLang="tr-TR" sz="2400" dirty="0">
                <a:solidFill>
                  <a:schemeClr val="tx1"/>
                </a:solidFill>
                <a:latin typeface="Calibri" panose="020F0502020204030204" pitchFamily="34" charset="0"/>
              </a:rPr>
              <a:t>TBT ve egzersiz</a:t>
            </a:r>
          </a:p>
          <a:p>
            <a:pPr lvl="1"/>
            <a:r>
              <a:rPr lang="tr-TR" altLang="tr-TR" sz="2000" dirty="0">
                <a:latin typeface="Calibri" panose="020F0502020204030204" pitchFamily="34" charset="0"/>
              </a:rPr>
              <a:t>İ</a:t>
            </a:r>
            <a:r>
              <a:rPr lang="tr-TR" altLang="tr-TR" sz="2000" dirty="0">
                <a:solidFill>
                  <a:schemeClr val="tx1"/>
                </a:solidFill>
                <a:latin typeface="Calibri" panose="020F0502020204030204" pitchFamily="34" charset="0"/>
              </a:rPr>
              <a:t>nsülin direnci ↓ </a:t>
            </a:r>
          </a:p>
          <a:p>
            <a:pPr lvl="1"/>
            <a:r>
              <a:rPr lang="tr-TR" altLang="tr-TR" sz="2000" dirty="0">
                <a:latin typeface="Calibri" panose="020F0502020204030204" pitchFamily="34" charset="0"/>
              </a:rPr>
              <a:t>Y</a:t>
            </a:r>
            <a:r>
              <a:rPr lang="tr-TR" altLang="tr-TR" sz="2000" dirty="0">
                <a:solidFill>
                  <a:schemeClr val="tx1"/>
                </a:solidFill>
                <a:latin typeface="Calibri" panose="020F0502020204030204" pitchFamily="34" charset="0"/>
              </a:rPr>
              <a:t>üksek riskli kişilerde diyabet gelişimini önlemeye yardımcı</a:t>
            </a:r>
          </a:p>
        </p:txBody>
      </p:sp>
      <p:pic>
        <p:nvPicPr>
          <p:cNvPr id="4" name="6 Resim" descr="courir-famille.jpg">
            <a:extLst>
              <a:ext uri="{FF2B5EF4-FFF2-40B4-BE49-F238E27FC236}">
                <a16:creationId xmlns:a16="http://schemas.microsoft.com/office/drawing/2014/main" id="{AF9F1F10-0278-42F5-987F-26AE7D585986}"/>
              </a:ext>
            </a:extLst>
          </p:cNvPr>
          <p:cNvPicPr>
            <a:picLocks noChangeAspect="1"/>
          </p:cNvPicPr>
          <p:nvPr/>
        </p:nvPicPr>
        <p:blipFill>
          <a:blip r:embed="rId2" cstate="print"/>
          <a:stretch>
            <a:fillRect/>
          </a:stretch>
        </p:blipFill>
        <p:spPr>
          <a:xfrm>
            <a:off x="8473243" y="1952625"/>
            <a:ext cx="2838580" cy="1815986"/>
          </a:xfrm>
          <a:prstGeom prst="rect">
            <a:avLst/>
          </a:prstGeom>
        </p:spPr>
      </p:pic>
    </p:spTree>
    <p:extLst>
      <p:ext uri="{BB962C8B-B14F-4D97-AF65-F5344CB8AC3E}">
        <p14:creationId xmlns:p14="http://schemas.microsoft.com/office/powerpoint/2010/main" val="35275216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415083-7776-4B3D-AE4B-6DF10C2AE6A1}"/>
              </a:ext>
            </a:extLst>
          </p:cNvPr>
          <p:cNvSpPr>
            <a:spLocks noGrp="1"/>
          </p:cNvSpPr>
          <p:nvPr>
            <p:ph type="title"/>
          </p:nvPr>
        </p:nvSpPr>
        <p:spPr>
          <a:xfrm>
            <a:off x="1640156" y="636636"/>
            <a:ext cx="8911687" cy="816383"/>
          </a:xfrm>
        </p:spPr>
        <p:txBody>
          <a:bodyPr>
            <a:normAutofit/>
          </a:bodyPr>
          <a:lstStyle/>
          <a:p>
            <a:pPr>
              <a:defRPr/>
            </a:pPr>
            <a:r>
              <a:rPr lang="tr-TR" sz="4000" dirty="0" err="1">
                <a:solidFill>
                  <a:schemeClr val="tx1"/>
                </a:solidFill>
                <a:latin typeface="Calibri" panose="020F0502020204030204" pitchFamily="34" charset="0"/>
              </a:rPr>
              <a:t>Diyabetes</a:t>
            </a:r>
            <a:r>
              <a:rPr lang="tr-TR" sz="4000" dirty="0">
                <a:solidFill>
                  <a:schemeClr val="tx1"/>
                </a:solidFill>
                <a:latin typeface="Calibri" panose="020F0502020204030204" pitchFamily="34" charset="0"/>
              </a:rPr>
              <a:t> </a:t>
            </a:r>
            <a:r>
              <a:rPr lang="tr-TR" sz="4000" dirty="0" err="1">
                <a:solidFill>
                  <a:schemeClr val="tx1"/>
                </a:solidFill>
                <a:latin typeface="Calibri" panose="020F0502020204030204" pitchFamily="34" charset="0"/>
              </a:rPr>
              <a:t>Mellitus</a:t>
            </a:r>
            <a:r>
              <a:rPr lang="tr-TR" sz="4000" dirty="0">
                <a:solidFill>
                  <a:schemeClr val="tx1"/>
                </a:solidFill>
                <a:latin typeface="Calibri" panose="020F0502020204030204" pitchFamily="34" charset="0"/>
              </a:rPr>
              <a:t> Tedavisi </a:t>
            </a:r>
            <a:endParaRPr lang="tr-TR" sz="4000" dirty="0"/>
          </a:p>
        </p:txBody>
      </p:sp>
      <p:sp>
        <p:nvSpPr>
          <p:cNvPr id="3" name="İçerik Yer Tutucusu 2">
            <a:extLst>
              <a:ext uri="{FF2B5EF4-FFF2-40B4-BE49-F238E27FC236}">
                <a16:creationId xmlns:a16="http://schemas.microsoft.com/office/drawing/2014/main" id="{DEDF0EA7-7887-413C-BD23-40781D0A9330}"/>
              </a:ext>
            </a:extLst>
          </p:cNvPr>
          <p:cNvSpPr>
            <a:spLocks noGrp="1"/>
          </p:cNvSpPr>
          <p:nvPr>
            <p:ph idx="1"/>
          </p:nvPr>
        </p:nvSpPr>
        <p:spPr>
          <a:xfrm>
            <a:off x="1640156" y="1540189"/>
            <a:ext cx="8915400" cy="3777622"/>
          </a:xfrm>
        </p:spPr>
        <p:txBody>
          <a:bodyPr rtlCol="0">
            <a:normAutofit/>
          </a:bodyPr>
          <a:lstStyle/>
          <a:p>
            <a:pPr>
              <a:defRPr/>
            </a:pPr>
            <a:endParaRPr lang="tr-TR" sz="2400" dirty="0">
              <a:solidFill>
                <a:schemeClr val="tx1"/>
              </a:solidFill>
              <a:latin typeface="Calibri" panose="020F0502020204030204" pitchFamily="34" charset="0"/>
            </a:endParaRPr>
          </a:p>
          <a:p>
            <a:pPr>
              <a:buFont typeface="Arial" panose="020B0604020202020204" pitchFamily="34" charset="0"/>
              <a:buChar char="•"/>
              <a:defRPr/>
            </a:pPr>
            <a:r>
              <a:rPr lang="tr-TR" sz="2400" dirty="0">
                <a:solidFill>
                  <a:schemeClr val="tx1"/>
                </a:solidFill>
                <a:latin typeface="Calibri" panose="020F0502020204030204" pitchFamily="34" charset="0"/>
              </a:rPr>
              <a:t>Oral </a:t>
            </a:r>
            <a:r>
              <a:rPr lang="tr-TR" sz="2400" dirty="0" err="1">
                <a:solidFill>
                  <a:schemeClr val="tx1"/>
                </a:solidFill>
                <a:latin typeface="Calibri" panose="020F0502020204030204" pitchFamily="34" charset="0"/>
              </a:rPr>
              <a:t>antidiyabetik</a:t>
            </a:r>
            <a:r>
              <a:rPr lang="tr-TR" sz="2400" dirty="0">
                <a:solidFill>
                  <a:schemeClr val="tx1"/>
                </a:solidFill>
                <a:latin typeface="Calibri" panose="020F0502020204030204" pitchFamily="34" charset="0"/>
              </a:rPr>
              <a:t> ilaçlar (OAD), tip 2 diyabette yaşam tarzı önerilerine (TBT ve fiziksel aktivite) ilave olarak kullanılırlar.</a:t>
            </a:r>
          </a:p>
          <a:p>
            <a:pPr marL="0" indent="0">
              <a:buNone/>
              <a:defRPr/>
            </a:pPr>
            <a:endParaRPr lang="tr-TR" sz="2400" dirty="0">
              <a:solidFill>
                <a:schemeClr val="tx1"/>
              </a:solidFill>
              <a:latin typeface="Calibri" panose="020F0502020204030204" pitchFamily="34" charset="0"/>
            </a:endParaRPr>
          </a:p>
          <a:p>
            <a:pPr>
              <a:buFont typeface="Arial" panose="020B0604020202020204" pitchFamily="34" charset="0"/>
              <a:buChar char="•"/>
              <a:defRPr/>
            </a:pPr>
            <a:r>
              <a:rPr lang="tr-TR" sz="2400" dirty="0">
                <a:solidFill>
                  <a:schemeClr val="tx1"/>
                </a:solidFill>
                <a:latin typeface="Calibri" panose="020F0502020204030204" pitchFamily="34" charset="0"/>
              </a:rPr>
              <a:t>Türkiye’de Sağlık Bakanlığı tarafından gebelikte kullanımı onaylanmış herhangi bir OAD bulunmamaktadır.</a:t>
            </a:r>
          </a:p>
          <a:p>
            <a:pPr>
              <a:defRPr/>
            </a:pPr>
            <a:endParaRPr lang="tr-TR" dirty="0"/>
          </a:p>
        </p:txBody>
      </p:sp>
    </p:spTree>
    <p:extLst>
      <p:ext uri="{BB962C8B-B14F-4D97-AF65-F5344CB8AC3E}">
        <p14:creationId xmlns:p14="http://schemas.microsoft.com/office/powerpoint/2010/main" val="3610946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CBF7B8-B40C-4032-9017-8C0C9E8147BB}"/>
              </a:ext>
            </a:extLst>
          </p:cNvPr>
          <p:cNvSpPr>
            <a:spLocks noGrp="1"/>
          </p:cNvSpPr>
          <p:nvPr>
            <p:ph type="title"/>
          </p:nvPr>
        </p:nvSpPr>
        <p:spPr>
          <a:xfrm>
            <a:off x="1640156" y="0"/>
            <a:ext cx="8084869" cy="1209675"/>
          </a:xfrm>
        </p:spPr>
        <p:txBody>
          <a:bodyPr>
            <a:normAutofit/>
          </a:bodyPr>
          <a:lstStyle/>
          <a:p>
            <a:pPr>
              <a:defRPr/>
            </a:pPr>
            <a:r>
              <a:rPr lang="tr-TR" sz="4000" dirty="0" err="1">
                <a:solidFill>
                  <a:schemeClr val="tx1"/>
                </a:solidFill>
                <a:latin typeface="Calibri" panose="020F0502020204030204" pitchFamily="34" charset="0"/>
              </a:rPr>
              <a:t>Diyabetes</a:t>
            </a:r>
            <a:r>
              <a:rPr lang="tr-TR" sz="4000" dirty="0">
                <a:solidFill>
                  <a:schemeClr val="tx1"/>
                </a:solidFill>
                <a:latin typeface="Calibri" panose="020F0502020204030204" pitchFamily="34" charset="0"/>
              </a:rPr>
              <a:t> </a:t>
            </a:r>
            <a:r>
              <a:rPr lang="tr-TR" sz="4000" dirty="0" err="1">
                <a:solidFill>
                  <a:schemeClr val="tx1"/>
                </a:solidFill>
                <a:latin typeface="Calibri" panose="020F0502020204030204" pitchFamily="34" charset="0"/>
              </a:rPr>
              <a:t>Mellitus</a:t>
            </a:r>
            <a:r>
              <a:rPr lang="tr-TR" sz="4000" dirty="0">
                <a:solidFill>
                  <a:schemeClr val="tx1"/>
                </a:solidFill>
                <a:latin typeface="Calibri" panose="020F0502020204030204" pitchFamily="34" charset="0"/>
              </a:rPr>
              <a:t> Tedavisi – </a:t>
            </a:r>
            <a:r>
              <a:rPr lang="tr-TR" sz="4000" dirty="0" err="1">
                <a:solidFill>
                  <a:schemeClr val="tx1"/>
                </a:solidFill>
                <a:latin typeface="Calibri" panose="020F0502020204030204" pitchFamily="34" charset="0"/>
              </a:rPr>
              <a:t>OAD’ler</a:t>
            </a:r>
            <a:endParaRPr lang="tr-TR" sz="4000" dirty="0">
              <a:solidFill>
                <a:schemeClr val="tx1"/>
              </a:solidFill>
              <a:latin typeface="Calibri" panose="020F0502020204030204" pitchFamily="34" charset="0"/>
            </a:endParaRPr>
          </a:p>
        </p:txBody>
      </p:sp>
      <p:sp>
        <p:nvSpPr>
          <p:cNvPr id="3" name="İçerik Yer Tutucusu 2">
            <a:extLst>
              <a:ext uri="{FF2B5EF4-FFF2-40B4-BE49-F238E27FC236}">
                <a16:creationId xmlns:a16="http://schemas.microsoft.com/office/drawing/2014/main" id="{F16A4F0E-039B-46E5-8ECF-F84362BFA91B}"/>
              </a:ext>
            </a:extLst>
          </p:cNvPr>
          <p:cNvSpPr>
            <a:spLocks noGrp="1"/>
          </p:cNvSpPr>
          <p:nvPr>
            <p:ph idx="1"/>
          </p:nvPr>
        </p:nvSpPr>
        <p:spPr>
          <a:xfrm>
            <a:off x="2038350" y="1485900"/>
            <a:ext cx="7905750" cy="4895850"/>
          </a:xfrm>
        </p:spPr>
        <p:txBody>
          <a:bodyPr rtlCol="0">
            <a:noAutofit/>
          </a:bodyPr>
          <a:lstStyle/>
          <a:p>
            <a:pPr>
              <a:defRPr/>
            </a:pPr>
            <a:r>
              <a:rPr lang="tr-TR" b="1" i="1" dirty="0" err="1">
                <a:solidFill>
                  <a:schemeClr val="tx1"/>
                </a:solidFill>
                <a:latin typeface="Calibri" panose="020F0502020204030204" pitchFamily="34" charset="0"/>
              </a:rPr>
              <a:t>Antihiperglisemik</a:t>
            </a:r>
            <a:r>
              <a:rPr lang="tr-TR" b="1" i="1" dirty="0">
                <a:solidFill>
                  <a:schemeClr val="tx1"/>
                </a:solidFill>
                <a:latin typeface="Calibri" panose="020F0502020204030204" pitchFamily="34" charset="0"/>
              </a:rPr>
              <a:t> ilaç:</a:t>
            </a:r>
          </a:p>
          <a:p>
            <a:pPr marL="640080" lvl="1">
              <a:defRPr/>
            </a:pPr>
            <a:r>
              <a:rPr lang="tr-TR" sz="1800" b="1" dirty="0">
                <a:solidFill>
                  <a:schemeClr val="tx1"/>
                </a:solidFill>
                <a:latin typeface="Calibri" panose="020F0502020204030204" pitchFamily="34" charset="0"/>
              </a:rPr>
              <a:t>İnsülin Salgılatıcılar</a:t>
            </a:r>
          </a:p>
          <a:p>
            <a:pPr marL="1005840" lvl="2">
              <a:buClr>
                <a:schemeClr val="accent3"/>
              </a:buClr>
              <a:defRPr/>
            </a:pPr>
            <a:r>
              <a:rPr lang="tr-TR" sz="1800" dirty="0" err="1">
                <a:solidFill>
                  <a:schemeClr val="tx1"/>
                </a:solidFill>
                <a:latin typeface="Calibri" panose="020F0502020204030204" pitchFamily="34" charset="0"/>
              </a:rPr>
              <a:t>Sülfonilüreler</a:t>
            </a:r>
            <a:endParaRPr lang="tr-TR" sz="1800" dirty="0">
              <a:solidFill>
                <a:schemeClr val="tx1"/>
              </a:solidFill>
              <a:latin typeface="Calibri" panose="020F0502020204030204" pitchFamily="34" charset="0"/>
            </a:endParaRPr>
          </a:p>
          <a:p>
            <a:pPr marL="1005840" lvl="2">
              <a:buClr>
                <a:schemeClr val="accent3"/>
              </a:buClr>
              <a:defRPr/>
            </a:pPr>
            <a:r>
              <a:rPr lang="tr-TR" sz="1800" dirty="0" err="1">
                <a:solidFill>
                  <a:schemeClr val="tx1"/>
                </a:solidFill>
                <a:latin typeface="Calibri" panose="020F0502020204030204" pitchFamily="34" charset="0"/>
              </a:rPr>
              <a:t>Glinidler</a:t>
            </a:r>
            <a:endParaRPr lang="tr-TR" sz="1800" dirty="0">
              <a:solidFill>
                <a:schemeClr val="tx1"/>
              </a:solidFill>
              <a:latin typeface="Calibri" panose="020F0502020204030204" pitchFamily="34" charset="0"/>
            </a:endParaRPr>
          </a:p>
          <a:p>
            <a:pPr marL="640080" lvl="1">
              <a:defRPr/>
            </a:pPr>
            <a:r>
              <a:rPr lang="tr-TR" sz="1800" b="1" dirty="0">
                <a:solidFill>
                  <a:schemeClr val="tx1"/>
                </a:solidFill>
                <a:latin typeface="Calibri" panose="020F0502020204030204" pitchFamily="34" charset="0"/>
              </a:rPr>
              <a:t>İnsülin </a:t>
            </a:r>
            <a:r>
              <a:rPr lang="tr-TR" sz="1800" b="1" dirty="0" err="1">
                <a:solidFill>
                  <a:schemeClr val="tx1"/>
                </a:solidFill>
                <a:latin typeface="Calibri" panose="020F0502020204030204" pitchFamily="34" charset="0"/>
              </a:rPr>
              <a:t>Duyarlılaştırıcılar</a:t>
            </a:r>
            <a:endParaRPr lang="tr-TR" sz="1800" b="1" dirty="0">
              <a:solidFill>
                <a:schemeClr val="tx1"/>
              </a:solidFill>
              <a:latin typeface="Calibri" panose="020F0502020204030204" pitchFamily="34" charset="0"/>
            </a:endParaRPr>
          </a:p>
          <a:p>
            <a:pPr marL="1005840" lvl="2">
              <a:buClr>
                <a:schemeClr val="accent3"/>
              </a:buClr>
              <a:defRPr/>
            </a:pPr>
            <a:r>
              <a:rPr lang="tr-TR" sz="1800" dirty="0" err="1">
                <a:solidFill>
                  <a:schemeClr val="tx1"/>
                </a:solidFill>
                <a:latin typeface="Calibri" panose="020F0502020204030204" pitchFamily="34" charset="0"/>
              </a:rPr>
              <a:t>Biguanidler</a:t>
            </a:r>
            <a:r>
              <a:rPr lang="tr-TR" sz="1800" dirty="0">
                <a:solidFill>
                  <a:schemeClr val="tx1"/>
                </a:solidFill>
                <a:latin typeface="Calibri" panose="020F0502020204030204" pitchFamily="34" charset="0"/>
              </a:rPr>
              <a:t>	</a:t>
            </a:r>
          </a:p>
          <a:p>
            <a:pPr marL="1005840" lvl="2">
              <a:buClr>
                <a:schemeClr val="accent3"/>
              </a:buClr>
              <a:defRPr/>
            </a:pPr>
            <a:r>
              <a:rPr lang="tr-TR" sz="1800" dirty="0" err="1">
                <a:solidFill>
                  <a:schemeClr val="tx1"/>
                </a:solidFill>
                <a:latin typeface="Calibri" panose="020F0502020204030204" pitchFamily="34" charset="0"/>
              </a:rPr>
              <a:t>Thiazolidinedionlar</a:t>
            </a:r>
            <a:r>
              <a:rPr lang="tr-TR" sz="1800" dirty="0">
                <a:solidFill>
                  <a:schemeClr val="tx1"/>
                </a:solidFill>
                <a:latin typeface="Calibri" panose="020F0502020204030204" pitchFamily="34" charset="0"/>
              </a:rPr>
              <a:t>  (</a:t>
            </a:r>
            <a:r>
              <a:rPr lang="tr-TR" sz="1800" dirty="0" err="1">
                <a:solidFill>
                  <a:schemeClr val="tx1"/>
                </a:solidFill>
                <a:latin typeface="Calibri" panose="020F0502020204030204" pitchFamily="34" charset="0"/>
              </a:rPr>
              <a:t>glitazonlar</a:t>
            </a:r>
            <a:r>
              <a:rPr lang="tr-TR" sz="1800" dirty="0">
                <a:solidFill>
                  <a:schemeClr val="tx1"/>
                </a:solidFill>
                <a:latin typeface="Calibri" panose="020F0502020204030204" pitchFamily="34" charset="0"/>
              </a:rPr>
              <a:t>)</a:t>
            </a:r>
          </a:p>
          <a:p>
            <a:pPr marL="640080" lvl="1">
              <a:defRPr/>
            </a:pPr>
            <a:r>
              <a:rPr lang="tr-TR" sz="1800" b="1" dirty="0">
                <a:solidFill>
                  <a:schemeClr val="tx1"/>
                </a:solidFill>
                <a:latin typeface="Calibri" panose="020F0502020204030204" pitchFamily="34" charset="0"/>
              </a:rPr>
              <a:t>Alfa </a:t>
            </a:r>
            <a:r>
              <a:rPr lang="tr-TR" sz="1800" b="1" dirty="0" err="1">
                <a:solidFill>
                  <a:schemeClr val="tx1"/>
                </a:solidFill>
                <a:latin typeface="Calibri" panose="020F0502020204030204" pitchFamily="34" charset="0"/>
              </a:rPr>
              <a:t>Glukozidaz</a:t>
            </a:r>
            <a:r>
              <a:rPr lang="tr-TR" sz="1800" b="1" dirty="0">
                <a:solidFill>
                  <a:schemeClr val="tx1"/>
                </a:solidFill>
                <a:latin typeface="Calibri" panose="020F0502020204030204" pitchFamily="34" charset="0"/>
              </a:rPr>
              <a:t> İnhibitörleri	</a:t>
            </a:r>
          </a:p>
          <a:p>
            <a:pPr marL="1005840" lvl="2">
              <a:buClr>
                <a:schemeClr val="accent3"/>
              </a:buClr>
              <a:defRPr/>
            </a:pPr>
            <a:r>
              <a:rPr lang="tr-TR" sz="1800" dirty="0" err="1">
                <a:solidFill>
                  <a:schemeClr val="tx1"/>
                </a:solidFill>
                <a:latin typeface="Calibri" panose="020F0502020204030204" pitchFamily="34" charset="0"/>
              </a:rPr>
              <a:t>Akarboz</a:t>
            </a:r>
            <a:endParaRPr lang="tr-TR" sz="1800" dirty="0">
              <a:solidFill>
                <a:schemeClr val="tx1"/>
              </a:solidFill>
              <a:latin typeface="Calibri" panose="020F0502020204030204" pitchFamily="34" charset="0"/>
            </a:endParaRPr>
          </a:p>
          <a:p>
            <a:pPr marL="1005840" lvl="2">
              <a:buClr>
                <a:schemeClr val="accent3"/>
              </a:buClr>
              <a:defRPr/>
            </a:pPr>
            <a:r>
              <a:rPr lang="tr-TR" sz="1800" dirty="0" err="1">
                <a:solidFill>
                  <a:schemeClr val="tx1"/>
                </a:solidFill>
                <a:latin typeface="Calibri" panose="020F0502020204030204" pitchFamily="34" charset="0"/>
              </a:rPr>
              <a:t>Miglitol</a:t>
            </a:r>
            <a:endParaRPr lang="tr-TR" sz="1800" dirty="0">
              <a:solidFill>
                <a:schemeClr val="tx1"/>
              </a:solidFill>
              <a:latin typeface="Calibri" panose="020F0502020204030204" pitchFamily="34" charset="0"/>
            </a:endParaRPr>
          </a:p>
          <a:p>
            <a:pPr marL="640080" lvl="1">
              <a:defRPr/>
            </a:pPr>
            <a:r>
              <a:rPr lang="tr-TR" sz="1800" b="1" dirty="0" err="1">
                <a:solidFill>
                  <a:schemeClr val="tx1"/>
                </a:solidFill>
                <a:latin typeface="Calibri" panose="020F0502020204030204" pitchFamily="34" charset="0"/>
              </a:rPr>
              <a:t>İnsülinomimetikler</a:t>
            </a:r>
            <a:endParaRPr lang="tr-TR" sz="1800" b="1" dirty="0">
              <a:solidFill>
                <a:schemeClr val="tx1"/>
              </a:solidFill>
              <a:latin typeface="Calibri" panose="020F0502020204030204" pitchFamily="34" charset="0"/>
            </a:endParaRPr>
          </a:p>
          <a:p>
            <a:pPr marL="1005840" lvl="2">
              <a:buClr>
                <a:schemeClr val="accent3"/>
              </a:buClr>
              <a:defRPr/>
            </a:pPr>
            <a:r>
              <a:rPr lang="tr-TR" sz="1800" dirty="0" err="1">
                <a:solidFill>
                  <a:schemeClr val="tx1"/>
                </a:solidFill>
                <a:latin typeface="Calibri" panose="020F0502020204030204" pitchFamily="34" charset="0"/>
              </a:rPr>
              <a:t>İnkretin</a:t>
            </a:r>
            <a:r>
              <a:rPr lang="tr-TR" sz="1800" dirty="0">
                <a:solidFill>
                  <a:schemeClr val="tx1"/>
                </a:solidFill>
                <a:latin typeface="Calibri" panose="020F0502020204030204" pitchFamily="34" charset="0"/>
              </a:rPr>
              <a:t> </a:t>
            </a:r>
            <a:r>
              <a:rPr lang="tr-TR" sz="1800" dirty="0" err="1">
                <a:solidFill>
                  <a:schemeClr val="tx1"/>
                </a:solidFill>
                <a:latin typeface="Calibri" panose="020F0502020204030204" pitchFamily="34" charset="0"/>
              </a:rPr>
              <a:t>mimetikler</a:t>
            </a:r>
            <a:r>
              <a:rPr lang="tr-TR" sz="1800" dirty="0">
                <a:solidFill>
                  <a:schemeClr val="tx1"/>
                </a:solidFill>
                <a:latin typeface="Calibri" panose="020F0502020204030204" pitchFamily="34" charset="0"/>
              </a:rPr>
              <a:t>(GLP_1A)</a:t>
            </a:r>
          </a:p>
          <a:p>
            <a:pPr marL="1005840" lvl="2">
              <a:buClr>
                <a:schemeClr val="accent3"/>
              </a:buClr>
              <a:defRPr/>
            </a:pPr>
            <a:r>
              <a:rPr lang="tr-TR" sz="1800" dirty="0">
                <a:solidFill>
                  <a:schemeClr val="tx1"/>
                </a:solidFill>
                <a:latin typeface="Calibri" panose="020F0502020204030204" pitchFamily="34" charset="0"/>
              </a:rPr>
              <a:t>Amilin </a:t>
            </a:r>
            <a:r>
              <a:rPr lang="tr-TR" sz="1800" dirty="0" err="1">
                <a:solidFill>
                  <a:schemeClr val="tx1"/>
                </a:solidFill>
                <a:latin typeface="Calibri" panose="020F0502020204030204" pitchFamily="34" charset="0"/>
              </a:rPr>
              <a:t>mimetikler</a:t>
            </a:r>
            <a:endParaRPr lang="tr-TR" sz="1800" dirty="0">
              <a:solidFill>
                <a:schemeClr val="tx1"/>
              </a:solidFill>
              <a:latin typeface="Calibri" panose="020F0502020204030204" pitchFamily="34" charset="0"/>
            </a:endParaRPr>
          </a:p>
          <a:p>
            <a:pPr marL="1005840" lvl="2">
              <a:buClr>
                <a:schemeClr val="accent3"/>
              </a:buClr>
              <a:defRPr/>
            </a:pPr>
            <a:r>
              <a:rPr lang="tr-TR" sz="1800" dirty="0" err="1">
                <a:solidFill>
                  <a:schemeClr val="tx1"/>
                </a:solidFill>
                <a:latin typeface="Calibri" panose="020F0502020204030204" pitchFamily="34" charset="0"/>
              </a:rPr>
              <a:t>İnkretin</a:t>
            </a:r>
            <a:r>
              <a:rPr lang="tr-TR" sz="1800" dirty="0">
                <a:solidFill>
                  <a:schemeClr val="tx1"/>
                </a:solidFill>
                <a:latin typeface="Calibri" panose="020F0502020204030204" pitchFamily="34" charset="0"/>
              </a:rPr>
              <a:t> artırıcı(DPP4_İ)</a:t>
            </a:r>
          </a:p>
          <a:p>
            <a:pPr marL="640080" lvl="1">
              <a:defRPr/>
            </a:pPr>
            <a:r>
              <a:rPr lang="tr-TR" sz="1800" b="1" dirty="0">
                <a:solidFill>
                  <a:schemeClr val="tx1"/>
                </a:solidFill>
                <a:latin typeface="Calibri" panose="020F0502020204030204" pitchFamily="34" charset="0"/>
              </a:rPr>
              <a:t>Sodyum-</a:t>
            </a:r>
            <a:r>
              <a:rPr lang="tr-TR" sz="1800" b="1" dirty="0" err="1">
                <a:solidFill>
                  <a:schemeClr val="tx1"/>
                </a:solidFill>
                <a:latin typeface="Calibri" panose="020F0502020204030204" pitchFamily="34" charset="0"/>
              </a:rPr>
              <a:t>glukoz</a:t>
            </a:r>
            <a:r>
              <a:rPr lang="tr-TR" sz="1800" b="1" dirty="0">
                <a:solidFill>
                  <a:schemeClr val="tx1"/>
                </a:solidFill>
                <a:latin typeface="Calibri" panose="020F0502020204030204" pitchFamily="34" charset="0"/>
              </a:rPr>
              <a:t> </a:t>
            </a:r>
            <a:r>
              <a:rPr lang="tr-TR" sz="1800" b="1" dirty="0" err="1">
                <a:solidFill>
                  <a:schemeClr val="tx1"/>
                </a:solidFill>
                <a:latin typeface="Calibri" panose="020F0502020204030204" pitchFamily="34" charset="0"/>
              </a:rPr>
              <a:t>ko-transporter</a:t>
            </a:r>
            <a:r>
              <a:rPr lang="tr-TR" sz="1800" b="1" dirty="0">
                <a:solidFill>
                  <a:schemeClr val="tx1"/>
                </a:solidFill>
                <a:latin typeface="Calibri" panose="020F0502020204030204" pitchFamily="34" charset="0"/>
              </a:rPr>
              <a:t> 2 inhibitörleri (SGLT 2-İ)</a:t>
            </a:r>
          </a:p>
        </p:txBody>
      </p:sp>
      <p:pic>
        <p:nvPicPr>
          <p:cNvPr id="4" name="Resim 3">
            <a:extLst>
              <a:ext uri="{FF2B5EF4-FFF2-40B4-BE49-F238E27FC236}">
                <a16:creationId xmlns:a16="http://schemas.microsoft.com/office/drawing/2014/main" id="{B339E787-62D5-4527-907D-E7A084A32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761" y="1864580"/>
            <a:ext cx="3727209" cy="2371861"/>
          </a:xfrm>
          <a:prstGeom prst="rect">
            <a:avLst/>
          </a:prstGeom>
        </p:spPr>
      </p:pic>
    </p:spTree>
    <p:extLst>
      <p:ext uri="{BB962C8B-B14F-4D97-AF65-F5344CB8AC3E}">
        <p14:creationId xmlns:p14="http://schemas.microsoft.com/office/powerpoint/2010/main" val="28638904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E7E897-BF58-4FAE-8A58-ABBFE4FBE1EE}"/>
              </a:ext>
            </a:extLst>
          </p:cNvPr>
          <p:cNvSpPr>
            <a:spLocks noGrp="1"/>
          </p:cNvSpPr>
          <p:nvPr>
            <p:ph type="title"/>
          </p:nvPr>
        </p:nvSpPr>
        <p:spPr>
          <a:xfrm>
            <a:off x="1047750" y="323486"/>
            <a:ext cx="9521550" cy="1145793"/>
          </a:xfrm>
        </p:spPr>
        <p:txBody>
          <a:bodyPr>
            <a:normAutofit/>
          </a:bodyPr>
          <a:lstStyle/>
          <a:p>
            <a:pPr>
              <a:defRPr/>
            </a:pPr>
            <a:r>
              <a:rPr lang="tr-TR" sz="4000" dirty="0" err="1">
                <a:solidFill>
                  <a:schemeClr val="tx1"/>
                </a:solidFill>
                <a:latin typeface="Calibri" panose="020F0502020204030204" pitchFamily="34" charset="0"/>
              </a:rPr>
              <a:t>Diyabetes</a:t>
            </a:r>
            <a:r>
              <a:rPr lang="tr-TR" sz="4000" dirty="0">
                <a:solidFill>
                  <a:schemeClr val="tx1"/>
                </a:solidFill>
                <a:latin typeface="Calibri" panose="020F0502020204030204" pitchFamily="34" charset="0"/>
              </a:rPr>
              <a:t> </a:t>
            </a:r>
            <a:r>
              <a:rPr lang="tr-TR" sz="4000" dirty="0" err="1">
                <a:solidFill>
                  <a:schemeClr val="tx1"/>
                </a:solidFill>
                <a:latin typeface="Calibri" panose="020F0502020204030204" pitchFamily="34" charset="0"/>
              </a:rPr>
              <a:t>Mellitus</a:t>
            </a:r>
            <a:r>
              <a:rPr lang="tr-TR" sz="4000" dirty="0">
                <a:solidFill>
                  <a:schemeClr val="tx1"/>
                </a:solidFill>
                <a:latin typeface="Calibri" panose="020F0502020204030204" pitchFamily="34" charset="0"/>
              </a:rPr>
              <a:t> Tedavisi </a:t>
            </a:r>
          </a:p>
        </p:txBody>
      </p:sp>
      <p:sp>
        <p:nvSpPr>
          <p:cNvPr id="4" name="İçerik Yer Tutucusu 3">
            <a:extLst>
              <a:ext uri="{FF2B5EF4-FFF2-40B4-BE49-F238E27FC236}">
                <a16:creationId xmlns:a16="http://schemas.microsoft.com/office/drawing/2014/main" id="{7EFC7AAE-9419-497A-9EE0-81891E8B2DE1}"/>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F4D3261D-185C-447A-AF24-4E49EF76BDB5}"/>
              </a:ext>
            </a:extLst>
          </p:cNvPr>
          <p:cNvPicPr>
            <a:picLocks noChangeAspect="1"/>
          </p:cNvPicPr>
          <p:nvPr/>
        </p:nvPicPr>
        <p:blipFill rotWithShape="1">
          <a:blip r:embed="rId2"/>
          <a:srcRect l="16719" t="36551" r="18670" b="8334"/>
          <a:stretch/>
        </p:blipFill>
        <p:spPr>
          <a:xfrm>
            <a:off x="838200" y="1604376"/>
            <a:ext cx="9810805" cy="4707684"/>
          </a:xfrm>
          <a:prstGeom prst="rect">
            <a:avLst/>
          </a:prstGeom>
        </p:spPr>
      </p:pic>
    </p:spTree>
    <p:extLst>
      <p:ext uri="{BB962C8B-B14F-4D97-AF65-F5344CB8AC3E}">
        <p14:creationId xmlns:p14="http://schemas.microsoft.com/office/powerpoint/2010/main" val="1073435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C85E4E-1586-45F3-BB9A-FBB18CCECE6B}"/>
              </a:ext>
            </a:extLst>
          </p:cNvPr>
          <p:cNvSpPr>
            <a:spLocks noGrp="1"/>
          </p:cNvSpPr>
          <p:nvPr>
            <p:ph type="title"/>
          </p:nvPr>
        </p:nvSpPr>
        <p:spPr>
          <a:xfrm>
            <a:off x="1640156" y="319311"/>
            <a:ext cx="8911687" cy="1280890"/>
          </a:xfrm>
        </p:spPr>
        <p:txBody>
          <a:bodyPr/>
          <a:lstStyle/>
          <a:p>
            <a:pPr>
              <a:defRPr/>
            </a:pPr>
            <a:r>
              <a:rPr lang="tr-TR" dirty="0">
                <a:solidFill>
                  <a:schemeClr val="tx1"/>
                </a:solidFill>
                <a:latin typeface="Calibri" panose="020F0502020204030204" pitchFamily="34" charset="0"/>
              </a:rPr>
              <a:t> </a:t>
            </a:r>
            <a:r>
              <a:rPr lang="tr-TR" sz="4000" dirty="0" err="1">
                <a:solidFill>
                  <a:schemeClr val="tx1"/>
                </a:solidFill>
                <a:latin typeface="Calibri" panose="020F0502020204030204" pitchFamily="34" charset="0"/>
              </a:rPr>
              <a:t>Diyabetes</a:t>
            </a:r>
            <a:r>
              <a:rPr lang="tr-TR" sz="4000" dirty="0">
                <a:solidFill>
                  <a:schemeClr val="tx1"/>
                </a:solidFill>
                <a:latin typeface="Calibri" panose="020F0502020204030204" pitchFamily="34" charset="0"/>
              </a:rPr>
              <a:t> </a:t>
            </a:r>
            <a:r>
              <a:rPr lang="tr-TR" sz="4000" dirty="0" err="1">
                <a:solidFill>
                  <a:schemeClr val="tx1"/>
                </a:solidFill>
                <a:latin typeface="Calibri" panose="020F0502020204030204" pitchFamily="34" charset="0"/>
              </a:rPr>
              <a:t>Mellitus</a:t>
            </a:r>
            <a:r>
              <a:rPr lang="tr-TR" sz="4000" dirty="0">
                <a:solidFill>
                  <a:schemeClr val="tx1"/>
                </a:solidFill>
                <a:latin typeface="Calibri" panose="020F0502020204030204" pitchFamily="34" charset="0"/>
              </a:rPr>
              <a:t> Tedavisi </a:t>
            </a:r>
          </a:p>
        </p:txBody>
      </p:sp>
      <p:pic>
        <p:nvPicPr>
          <p:cNvPr id="52227" name="Picture 2">
            <a:extLst>
              <a:ext uri="{FF2B5EF4-FFF2-40B4-BE49-F238E27FC236}">
                <a16:creationId xmlns:a16="http://schemas.microsoft.com/office/drawing/2014/main" id="{71909A0D-E82B-456C-86E0-2907D0DE9C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40156" y="1305052"/>
            <a:ext cx="7913419" cy="5467133"/>
          </a:xfrm>
        </p:spPr>
      </p:pic>
    </p:spTree>
    <p:extLst>
      <p:ext uri="{BB962C8B-B14F-4D97-AF65-F5344CB8AC3E}">
        <p14:creationId xmlns:p14="http://schemas.microsoft.com/office/powerpoint/2010/main" val="2871192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14C61-DD9E-4E06-B824-1F581FA4DE81}"/>
              </a:ext>
            </a:extLst>
          </p:cNvPr>
          <p:cNvSpPr>
            <a:spLocks noGrp="1"/>
          </p:cNvSpPr>
          <p:nvPr>
            <p:ph type="title"/>
          </p:nvPr>
        </p:nvSpPr>
        <p:spPr>
          <a:xfrm>
            <a:off x="1447838" y="257202"/>
            <a:ext cx="8911687" cy="1280890"/>
          </a:xfrm>
        </p:spPr>
        <p:txBody>
          <a:bodyPr>
            <a:normAutofit/>
          </a:bodyPr>
          <a:lstStyle/>
          <a:p>
            <a:pPr>
              <a:defRPr/>
            </a:pPr>
            <a:r>
              <a:rPr lang="tr-TR" sz="4000" dirty="0" err="1">
                <a:solidFill>
                  <a:schemeClr val="tx1"/>
                </a:solidFill>
                <a:latin typeface="Calibri" panose="020F0502020204030204" pitchFamily="34" charset="0"/>
              </a:rPr>
              <a:t>Diyabetes</a:t>
            </a:r>
            <a:r>
              <a:rPr lang="tr-TR" sz="4000" dirty="0">
                <a:solidFill>
                  <a:schemeClr val="tx1"/>
                </a:solidFill>
                <a:latin typeface="Calibri" panose="020F0502020204030204" pitchFamily="34" charset="0"/>
              </a:rPr>
              <a:t> </a:t>
            </a:r>
            <a:r>
              <a:rPr lang="tr-TR" sz="4000" dirty="0" err="1">
                <a:solidFill>
                  <a:schemeClr val="tx1"/>
                </a:solidFill>
                <a:latin typeface="Calibri" panose="020F0502020204030204" pitchFamily="34" charset="0"/>
              </a:rPr>
              <a:t>Mellitus</a:t>
            </a:r>
            <a:r>
              <a:rPr lang="tr-TR" sz="4000" dirty="0">
                <a:solidFill>
                  <a:schemeClr val="tx1"/>
                </a:solidFill>
                <a:latin typeface="Calibri" panose="020F0502020204030204" pitchFamily="34" charset="0"/>
              </a:rPr>
              <a:t> Tedavisi </a:t>
            </a:r>
          </a:p>
        </p:txBody>
      </p:sp>
      <p:sp>
        <p:nvSpPr>
          <p:cNvPr id="3" name="İçerik Yer Tutucusu 2">
            <a:extLst>
              <a:ext uri="{FF2B5EF4-FFF2-40B4-BE49-F238E27FC236}">
                <a16:creationId xmlns:a16="http://schemas.microsoft.com/office/drawing/2014/main" id="{D47EF4A3-95E9-43A3-A596-D2E4C2690237}"/>
              </a:ext>
            </a:extLst>
          </p:cNvPr>
          <p:cNvSpPr>
            <a:spLocks noGrp="1"/>
          </p:cNvSpPr>
          <p:nvPr>
            <p:ph idx="1"/>
          </p:nvPr>
        </p:nvSpPr>
        <p:spPr>
          <a:xfrm>
            <a:off x="1714521" y="1336897"/>
            <a:ext cx="9621533" cy="4184206"/>
          </a:xfrm>
        </p:spPr>
        <p:txBody>
          <a:bodyPr rtlCol="0">
            <a:normAutofit fontScale="77500" lnSpcReduction="20000"/>
          </a:bodyPr>
          <a:lstStyle/>
          <a:p>
            <a:pPr>
              <a:defRPr/>
            </a:pPr>
            <a:endParaRPr lang="tr-TR" dirty="0"/>
          </a:p>
          <a:p>
            <a:pPr marL="0" lvl="1" indent="0">
              <a:buNone/>
              <a:defRPr/>
            </a:pPr>
            <a:r>
              <a:rPr lang="tr-TR" sz="2800" b="1" dirty="0">
                <a:solidFill>
                  <a:schemeClr val="tx1"/>
                </a:solidFill>
                <a:latin typeface="Calibri" panose="020F0502020204030204" pitchFamily="34" charset="0"/>
              </a:rPr>
              <a:t>       İnsülin Salgılatıcılar</a:t>
            </a:r>
            <a:endParaRPr lang="tr-TR" sz="2800" b="1" dirty="0">
              <a:latin typeface="Calibri" panose="020F0502020204030204" pitchFamily="34" charset="0"/>
            </a:endParaRPr>
          </a:p>
          <a:p>
            <a:pPr marL="0" lvl="1" indent="0">
              <a:buNone/>
              <a:defRPr/>
            </a:pPr>
            <a:endParaRPr lang="tr-TR" sz="2800" dirty="0">
              <a:solidFill>
                <a:schemeClr val="tx1"/>
              </a:solidFill>
              <a:latin typeface="Calibri" panose="020F0502020204030204" pitchFamily="34" charset="0"/>
            </a:endParaRPr>
          </a:p>
          <a:p>
            <a:pPr marL="457200" lvl="1" indent="-457200">
              <a:buFont typeface="Arial" panose="020B0604020202020204" pitchFamily="34" charset="0"/>
              <a:buChar char="•"/>
              <a:defRPr/>
            </a:pPr>
            <a:r>
              <a:rPr lang="tr-TR" sz="2800" dirty="0">
                <a:solidFill>
                  <a:schemeClr val="tx1"/>
                </a:solidFill>
                <a:latin typeface="Calibri" panose="020F0502020204030204" pitchFamily="34" charset="0"/>
              </a:rPr>
              <a:t>Pankreas B-hücresi plazma </a:t>
            </a:r>
            <a:r>
              <a:rPr lang="tr-TR" sz="2800" dirty="0" err="1">
                <a:solidFill>
                  <a:schemeClr val="tx1"/>
                </a:solidFill>
                <a:latin typeface="Calibri" panose="020F0502020204030204" pitchFamily="34" charset="0"/>
              </a:rPr>
              <a:t>membranı</a:t>
            </a:r>
            <a:r>
              <a:rPr lang="tr-TR" sz="2800" dirty="0">
                <a:solidFill>
                  <a:schemeClr val="tx1"/>
                </a:solidFill>
                <a:latin typeface="Calibri" panose="020F0502020204030204" pitchFamily="34" charset="0"/>
              </a:rPr>
              <a:t> üzerindeki K-ATP kanallarını, </a:t>
            </a:r>
            <a:r>
              <a:rPr lang="tr-TR" sz="2800" dirty="0" err="1">
                <a:solidFill>
                  <a:schemeClr val="tx1"/>
                </a:solidFill>
                <a:latin typeface="Calibri" panose="020F0502020204030204" pitchFamily="34" charset="0"/>
              </a:rPr>
              <a:t>glukozdan</a:t>
            </a:r>
            <a:r>
              <a:rPr lang="tr-TR" sz="2800" dirty="0">
                <a:solidFill>
                  <a:schemeClr val="tx1"/>
                </a:solidFill>
                <a:latin typeface="Calibri" panose="020F0502020204030204" pitchFamily="34" charset="0"/>
              </a:rPr>
              <a:t> bağımsız olarak kapatıp insülin </a:t>
            </a:r>
            <a:r>
              <a:rPr lang="tr-TR" sz="2800" dirty="0" err="1">
                <a:solidFill>
                  <a:schemeClr val="tx1"/>
                </a:solidFill>
                <a:latin typeface="Calibri" panose="020F0502020204030204" pitchFamily="34" charset="0"/>
              </a:rPr>
              <a:t>sekresyonunu</a:t>
            </a:r>
            <a:r>
              <a:rPr lang="tr-TR" sz="2800" dirty="0">
                <a:solidFill>
                  <a:schemeClr val="tx1"/>
                </a:solidFill>
                <a:latin typeface="Calibri" panose="020F0502020204030204" pitchFamily="34" charset="0"/>
              </a:rPr>
              <a:t> artırmaktadırlar.</a:t>
            </a:r>
          </a:p>
          <a:p>
            <a:pPr>
              <a:defRPr/>
            </a:pPr>
            <a:endParaRPr lang="tr-TR" sz="3100" dirty="0">
              <a:solidFill>
                <a:schemeClr val="tx1"/>
              </a:solidFill>
              <a:latin typeface="Calibri" panose="020F0502020204030204" pitchFamily="34" charset="0"/>
            </a:endParaRPr>
          </a:p>
          <a:p>
            <a:pPr>
              <a:buFont typeface="Arial" panose="020B0604020202020204" pitchFamily="34" charset="0"/>
              <a:buChar char="•"/>
              <a:defRPr/>
            </a:pPr>
            <a:r>
              <a:rPr lang="tr-TR" sz="2800" dirty="0">
                <a:solidFill>
                  <a:schemeClr val="tx1"/>
                </a:solidFill>
                <a:latin typeface="Calibri" panose="020F0502020204030204" pitchFamily="34" charset="0"/>
              </a:rPr>
              <a:t>      </a:t>
            </a:r>
            <a:r>
              <a:rPr lang="tr-TR" sz="2800" dirty="0" err="1">
                <a:solidFill>
                  <a:schemeClr val="tx1"/>
                </a:solidFill>
                <a:latin typeface="Calibri" panose="020F0502020204030204" pitchFamily="34" charset="0"/>
              </a:rPr>
              <a:t>Sulfonilüreler</a:t>
            </a:r>
            <a:r>
              <a:rPr lang="tr-TR" sz="2800" dirty="0">
                <a:solidFill>
                  <a:schemeClr val="tx1"/>
                </a:solidFill>
                <a:latin typeface="Calibri" panose="020F0502020204030204" pitchFamily="34" charset="0"/>
              </a:rPr>
              <a:t>,</a:t>
            </a:r>
          </a:p>
          <a:p>
            <a:pPr marL="640080" lvl="1">
              <a:defRPr/>
            </a:pPr>
            <a:r>
              <a:rPr lang="tr-TR" sz="2400" dirty="0">
                <a:solidFill>
                  <a:schemeClr val="tx1"/>
                </a:solidFill>
                <a:latin typeface="Calibri" panose="020F0502020204030204" pitchFamily="34" charset="0"/>
              </a:rPr>
              <a:t>Uzun süredir kullanımda bulunmaları ve ucuz olmaları nedeniyle geniş klinik deneyime sahiptir. </a:t>
            </a:r>
          </a:p>
          <a:p>
            <a:pPr marL="411480" lvl="1" indent="0">
              <a:buNone/>
              <a:defRPr/>
            </a:pPr>
            <a:endParaRPr lang="tr-TR" sz="2400" dirty="0">
              <a:solidFill>
                <a:schemeClr val="tx1"/>
              </a:solidFill>
              <a:latin typeface="Calibri" panose="020F0502020204030204" pitchFamily="34" charset="0"/>
            </a:endParaRPr>
          </a:p>
          <a:p>
            <a:pPr>
              <a:buFont typeface="Arial" panose="020B0604020202020204" pitchFamily="34" charset="0"/>
              <a:buChar char="•"/>
              <a:defRPr/>
            </a:pPr>
            <a:r>
              <a:rPr lang="tr-TR" sz="2800" dirty="0">
                <a:solidFill>
                  <a:schemeClr val="tx1"/>
                </a:solidFill>
                <a:latin typeface="Calibri" panose="020F0502020204030204" pitchFamily="34" charset="0"/>
              </a:rPr>
              <a:t>     </a:t>
            </a:r>
            <a:r>
              <a:rPr lang="tr-TR" sz="2800" dirty="0" err="1">
                <a:solidFill>
                  <a:schemeClr val="tx1"/>
                </a:solidFill>
                <a:latin typeface="Calibri" panose="020F0502020204030204" pitchFamily="34" charset="0"/>
              </a:rPr>
              <a:t>Glinidler</a:t>
            </a:r>
            <a:r>
              <a:rPr lang="tr-TR" sz="2800" dirty="0">
                <a:solidFill>
                  <a:schemeClr val="tx1"/>
                </a:solidFill>
                <a:latin typeface="Calibri" panose="020F0502020204030204" pitchFamily="34" charset="0"/>
              </a:rPr>
              <a:t>, </a:t>
            </a:r>
          </a:p>
          <a:p>
            <a:pPr marL="640080" lvl="1">
              <a:defRPr/>
            </a:pPr>
            <a:r>
              <a:rPr lang="tr-TR" sz="2400" dirty="0">
                <a:solidFill>
                  <a:schemeClr val="tx1"/>
                </a:solidFill>
                <a:latin typeface="Calibri" panose="020F0502020204030204" pitchFamily="34" charset="0"/>
              </a:rPr>
              <a:t>Kısa etki süreleri nedeniyle </a:t>
            </a:r>
            <a:r>
              <a:rPr lang="tr-TR" sz="2400" dirty="0" err="1">
                <a:solidFill>
                  <a:schemeClr val="tx1"/>
                </a:solidFill>
                <a:latin typeface="Calibri" panose="020F0502020204030204" pitchFamily="34" charset="0"/>
              </a:rPr>
              <a:t>postprandiyal</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glukozu</a:t>
            </a:r>
            <a:r>
              <a:rPr lang="tr-TR" sz="2400" dirty="0">
                <a:solidFill>
                  <a:schemeClr val="tx1"/>
                </a:solidFill>
                <a:latin typeface="Calibri" panose="020F0502020204030204" pitchFamily="34" charset="0"/>
              </a:rPr>
              <a:t> düşürmekte daha etkindir.</a:t>
            </a:r>
          </a:p>
          <a:p>
            <a:pPr marL="640080" lvl="1">
              <a:defRPr/>
            </a:pPr>
            <a:r>
              <a:rPr lang="tr-TR" sz="2400" dirty="0">
                <a:solidFill>
                  <a:schemeClr val="tx1"/>
                </a:solidFill>
                <a:latin typeface="Calibri" panose="020F0502020204030204" pitchFamily="34" charset="0"/>
              </a:rPr>
              <a:t>Yemek öncesi alındıklarından doz esnekliği sağlar, maliyetleri yüksek değildir.</a:t>
            </a:r>
          </a:p>
        </p:txBody>
      </p:sp>
    </p:spTree>
    <p:extLst>
      <p:ext uri="{BB962C8B-B14F-4D97-AF65-F5344CB8AC3E}">
        <p14:creationId xmlns:p14="http://schemas.microsoft.com/office/powerpoint/2010/main" val="265171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D4F26A-7C63-48EB-8CA5-C5B42A285020}"/>
              </a:ext>
            </a:extLst>
          </p:cNvPr>
          <p:cNvSpPr>
            <a:spLocks noGrp="1"/>
          </p:cNvSpPr>
          <p:nvPr>
            <p:ph type="title"/>
          </p:nvPr>
        </p:nvSpPr>
        <p:spPr/>
        <p:txBody>
          <a:bodyPr>
            <a:normAutofit/>
          </a:bodyPr>
          <a:lstStyle/>
          <a:p>
            <a:r>
              <a:rPr lang="tr-TR" sz="4000" dirty="0">
                <a:latin typeface="Calibri" panose="020F0502020204030204" pitchFamily="34" charset="0"/>
              </a:rPr>
              <a:t>	Dünya’da DM</a:t>
            </a:r>
            <a:endParaRPr lang="tr-TR" sz="4000" dirty="0"/>
          </a:p>
        </p:txBody>
      </p:sp>
      <p:sp>
        <p:nvSpPr>
          <p:cNvPr id="3" name="İçerik Yer Tutucusu 2">
            <a:extLst>
              <a:ext uri="{FF2B5EF4-FFF2-40B4-BE49-F238E27FC236}">
                <a16:creationId xmlns:a16="http://schemas.microsoft.com/office/drawing/2014/main" id="{73924F41-B64B-4481-8610-C58FBC79CDA6}"/>
              </a:ext>
            </a:extLst>
          </p:cNvPr>
          <p:cNvSpPr>
            <a:spLocks noGrp="1"/>
          </p:cNvSpPr>
          <p:nvPr>
            <p:ph idx="1"/>
          </p:nvPr>
        </p:nvSpPr>
        <p:spPr/>
        <p:txBody>
          <a:bodyPr/>
          <a:lstStyle/>
          <a:p>
            <a:r>
              <a:rPr lang="tr-TR" dirty="0">
                <a:latin typeface="Calibri" panose="020F0502020204030204" pitchFamily="34" charset="0"/>
              </a:rPr>
              <a:t>2013 yılında International </a:t>
            </a:r>
            <a:r>
              <a:rPr lang="tr-TR" dirty="0" err="1">
                <a:latin typeface="Calibri" panose="020F0502020204030204" pitchFamily="34" charset="0"/>
              </a:rPr>
              <a:t>Diabetes</a:t>
            </a:r>
            <a:r>
              <a:rPr lang="tr-TR" dirty="0">
                <a:latin typeface="Calibri" panose="020F0502020204030204" pitchFamily="34" charset="0"/>
              </a:rPr>
              <a:t> </a:t>
            </a:r>
            <a:r>
              <a:rPr lang="tr-TR" dirty="0" err="1">
                <a:latin typeface="Calibri" panose="020F0502020204030204" pitchFamily="34" charset="0"/>
              </a:rPr>
              <a:t>Federation</a:t>
            </a:r>
            <a:r>
              <a:rPr lang="tr-TR" dirty="0">
                <a:latin typeface="Calibri" panose="020F0502020204030204" pitchFamily="34" charset="0"/>
              </a:rPr>
              <a:t> (IDF) tarafından yayınlanan ‘Altıncı Diyabet </a:t>
            </a:r>
            <a:r>
              <a:rPr lang="tr-TR" dirty="0" err="1">
                <a:latin typeface="Calibri" panose="020F0502020204030204" pitchFamily="34" charset="0"/>
              </a:rPr>
              <a:t>Atlası’ndaki</a:t>
            </a:r>
            <a:r>
              <a:rPr lang="tr-TR" dirty="0">
                <a:latin typeface="Calibri" panose="020F0502020204030204" pitchFamily="34" charset="0"/>
              </a:rPr>
              <a:t> verilere göre;</a:t>
            </a:r>
            <a:endParaRPr lang="tr-TR" dirty="0"/>
          </a:p>
        </p:txBody>
      </p:sp>
      <p:pic>
        <p:nvPicPr>
          <p:cNvPr id="4" name="İçerik Yer Tutucusu 3">
            <a:extLst>
              <a:ext uri="{FF2B5EF4-FFF2-40B4-BE49-F238E27FC236}">
                <a16:creationId xmlns:a16="http://schemas.microsoft.com/office/drawing/2014/main" id="{E3D6BFCE-32B2-4F0F-8E3F-537F89DDE62D}"/>
              </a:ext>
            </a:extLst>
          </p:cNvPr>
          <p:cNvPicPr>
            <a:picLocks noChangeAspect="1"/>
          </p:cNvPicPr>
          <p:nvPr/>
        </p:nvPicPr>
        <p:blipFill rotWithShape="1">
          <a:blip r:embed="rId2"/>
          <a:srcRect l="25823" t="17618" r="27928" b="48310"/>
          <a:stretch/>
        </p:blipFill>
        <p:spPr>
          <a:xfrm>
            <a:off x="1574030" y="2873412"/>
            <a:ext cx="7971924" cy="3303551"/>
          </a:xfrm>
          <a:prstGeom prst="rect">
            <a:avLst/>
          </a:prstGeom>
        </p:spPr>
      </p:pic>
    </p:spTree>
    <p:extLst>
      <p:ext uri="{BB962C8B-B14F-4D97-AF65-F5344CB8AC3E}">
        <p14:creationId xmlns:p14="http://schemas.microsoft.com/office/powerpoint/2010/main" val="36609572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A4E450-410D-4FCC-B889-476AD28DD2CC}"/>
              </a:ext>
            </a:extLst>
          </p:cNvPr>
          <p:cNvSpPr>
            <a:spLocks noGrp="1"/>
          </p:cNvSpPr>
          <p:nvPr>
            <p:ph type="title"/>
          </p:nvPr>
        </p:nvSpPr>
        <p:spPr>
          <a:xfrm>
            <a:off x="1728629" y="636636"/>
            <a:ext cx="8911687" cy="1280890"/>
          </a:xfrm>
        </p:spPr>
        <p:txBody>
          <a:bodyPr>
            <a:normAutofit/>
          </a:bodyPr>
          <a:lstStyle/>
          <a:p>
            <a:pPr>
              <a:defRPr/>
            </a:pPr>
            <a:r>
              <a:rPr lang="tr-TR" sz="4000" dirty="0" err="1">
                <a:solidFill>
                  <a:schemeClr val="tx1"/>
                </a:solidFill>
                <a:latin typeface="Calibri" panose="020F0502020204030204" pitchFamily="34" charset="0"/>
              </a:rPr>
              <a:t>Diyabetes</a:t>
            </a:r>
            <a:r>
              <a:rPr lang="tr-TR" sz="4000" dirty="0">
                <a:solidFill>
                  <a:schemeClr val="tx1"/>
                </a:solidFill>
                <a:latin typeface="Calibri" panose="020F0502020204030204" pitchFamily="34" charset="0"/>
              </a:rPr>
              <a:t> </a:t>
            </a:r>
            <a:r>
              <a:rPr lang="tr-TR" sz="4000" dirty="0" err="1">
                <a:solidFill>
                  <a:schemeClr val="tx1"/>
                </a:solidFill>
                <a:latin typeface="Calibri" panose="020F0502020204030204" pitchFamily="34" charset="0"/>
              </a:rPr>
              <a:t>Mellitus</a:t>
            </a:r>
            <a:r>
              <a:rPr lang="tr-TR" sz="4000" dirty="0">
                <a:solidFill>
                  <a:schemeClr val="tx1"/>
                </a:solidFill>
                <a:latin typeface="Calibri" panose="020F0502020204030204" pitchFamily="34" charset="0"/>
              </a:rPr>
              <a:t> Tedavisi </a:t>
            </a:r>
          </a:p>
        </p:txBody>
      </p:sp>
      <p:sp>
        <p:nvSpPr>
          <p:cNvPr id="54275" name="İçerik Yer Tutucusu 2">
            <a:extLst>
              <a:ext uri="{FF2B5EF4-FFF2-40B4-BE49-F238E27FC236}">
                <a16:creationId xmlns:a16="http://schemas.microsoft.com/office/drawing/2014/main" id="{576B3003-C17C-40F9-8FBD-ACA145E0E33C}"/>
              </a:ext>
            </a:extLst>
          </p:cNvPr>
          <p:cNvSpPr>
            <a:spLocks noGrp="1"/>
          </p:cNvSpPr>
          <p:nvPr>
            <p:ph idx="1"/>
          </p:nvPr>
        </p:nvSpPr>
        <p:spPr>
          <a:xfrm>
            <a:off x="1495425" y="2028825"/>
            <a:ext cx="9144891" cy="4476750"/>
          </a:xfrm>
        </p:spPr>
        <p:txBody>
          <a:bodyPr>
            <a:normAutofit/>
          </a:bodyPr>
          <a:lstStyle/>
          <a:p>
            <a:pPr marL="0" indent="0">
              <a:buNone/>
            </a:pPr>
            <a:r>
              <a:rPr lang="tr-TR" sz="2400" b="1" dirty="0">
                <a:solidFill>
                  <a:schemeClr val="tx1"/>
                </a:solidFill>
                <a:latin typeface="Calibri" panose="020F0502020204030204" pitchFamily="34" charset="0"/>
              </a:rPr>
              <a:t>     İnsülin Salgılatıcılar:</a:t>
            </a:r>
            <a:endParaRPr lang="tr-TR" altLang="tr-TR" sz="2400" dirty="0">
              <a:solidFill>
                <a:schemeClr val="tx1"/>
              </a:solidFill>
              <a:latin typeface="Calibri" panose="020F0502020204030204" pitchFamily="34" charset="0"/>
            </a:endParaRPr>
          </a:p>
          <a:p>
            <a:r>
              <a:rPr lang="tr-TR" altLang="tr-TR" sz="2400" dirty="0">
                <a:solidFill>
                  <a:schemeClr val="tx1"/>
                </a:solidFill>
                <a:latin typeface="Calibri" panose="020F0502020204030204" pitchFamily="34" charset="0"/>
              </a:rPr>
              <a:t>Yan etkileri; </a:t>
            </a:r>
          </a:p>
          <a:p>
            <a:pPr lvl="1"/>
            <a:r>
              <a:rPr lang="tr-TR" altLang="tr-TR" sz="2400" u="sng" dirty="0">
                <a:solidFill>
                  <a:schemeClr val="tx1"/>
                </a:solidFill>
                <a:latin typeface="Calibri" panose="020F0502020204030204" pitchFamily="34" charset="0"/>
              </a:rPr>
              <a:t>Hipoglisemi</a:t>
            </a:r>
          </a:p>
          <a:p>
            <a:pPr lvl="1"/>
            <a:r>
              <a:rPr lang="tr-TR" altLang="tr-TR" sz="2400" dirty="0">
                <a:solidFill>
                  <a:schemeClr val="tx1"/>
                </a:solidFill>
                <a:latin typeface="Calibri" panose="020F0502020204030204" pitchFamily="34" charset="0"/>
              </a:rPr>
              <a:t>Kilo artışı</a:t>
            </a:r>
          </a:p>
          <a:p>
            <a:pPr lvl="1"/>
            <a:r>
              <a:rPr lang="tr-TR" altLang="tr-TR" sz="2400" dirty="0">
                <a:solidFill>
                  <a:schemeClr val="tx1"/>
                </a:solidFill>
                <a:latin typeface="Calibri" panose="020F0502020204030204" pitchFamily="34" charset="0"/>
              </a:rPr>
              <a:t>Alerji</a:t>
            </a:r>
          </a:p>
          <a:p>
            <a:pPr lvl="1"/>
            <a:r>
              <a:rPr lang="tr-TR" altLang="tr-TR" sz="2400" dirty="0">
                <a:solidFill>
                  <a:schemeClr val="tx1"/>
                </a:solidFill>
                <a:latin typeface="Calibri" panose="020F0502020204030204" pitchFamily="34" charset="0"/>
              </a:rPr>
              <a:t>Deri döküntüleri</a:t>
            </a:r>
          </a:p>
          <a:p>
            <a:pPr lvl="1"/>
            <a:r>
              <a:rPr lang="tr-TR" altLang="tr-TR" sz="2400" dirty="0" err="1">
                <a:solidFill>
                  <a:schemeClr val="tx1"/>
                </a:solidFill>
                <a:latin typeface="Calibri" panose="020F0502020204030204" pitchFamily="34" charset="0"/>
              </a:rPr>
              <a:t>Hepatotoksisite</a:t>
            </a:r>
            <a:endParaRPr lang="tr-TR" altLang="tr-TR" sz="2400" dirty="0">
              <a:solidFill>
                <a:schemeClr val="tx1"/>
              </a:solidFill>
              <a:latin typeface="Calibri" panose="020F0502020204030204" pitchFamily="34" charset="0"/>
            </a:endParaRPr>
          </a:p>
          <a:p>
            <a:pPr lvl="1"/>
            <a:r>
              <a:rPr lang="tr-TR" altLang="tr-TR" sz="2400" dirty="0">
                <a:solidFill>
                  <a:schemeClr val="tx1"/>
                </a:solidFill>
                <a:latin typeface="Calibri" panose="020F0502020204030204" pitchFamily="34" charset="0"/>
              </a:rPr>
              <a:t>Hematolojik </a:t>
            </a:r>
            <a:r>
              <a:rPr lang="tr-TR" altLang="tr-TR" sz="2400" dirty="0" err="1">
                <a:solidFill>
                  <a:schemeClr val="tx1"/>
                </a:solidFill>
                <a:latin typeface="Calibri" panose="020F0502020204030204" pitchFamily="34" charset="0"/>
              </a:rPr>
              <a:t>toksisite</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agranülositoz</a:t>
            </a:r>
            <a:r>
              <a:rPr lang="tr-TR" altLang="tr-TR" sz="2400" dirty="0">
                <a:solidFill>
                  <a:schemeClr val="tx1"/>
                </a:solidFill>
                <a:latin typeface="Calibri" panose="020F0502020204030204" pitchFamily="34" charset="0"/>
              </a:rPr>
              <a:t>, kemik iliği </a:t>
            </a:r>
            <a:r>
              <a:rPr lang="tr-TR" altLang="tr-TR" sz="2400" dirty="0" err="1">
                <a:solidFill>
                  <a:schemeClr val="tx1"/>
                </a:solidFill>
                <a:latin typeface="Calibri" panose="020F0502020204030204" pitchFamily="34" charset="0"/>
              </a:rPr>
              <a:t>aplazisi</a:t>
            </a:r>
            <a:r>
              <a:rPr lang="tr-TR" altLang="tr-TR" sz="2400" dirty="0">
                <a:solidFill>
                  <a:schemeClr val="tx1"/>
                </a:solidFill>
                <a:latin typeface="Calibri" panose="020F0502020204030204" pitchFamily="34" charset="0"/>
              </a:rPr>
              <a:t>)</a:t>
            </a:r>
          </a:p>
        </p:txBody>
      </p:sp>
    </p:spTree>
    <p:extLst>
      <p:ext uri="{BB962C8B-B14F-4D97-AF65-F5344CB8AC3E}">
        <p14:creationId xmlns:p14="http://schemas.microsoft.com/office/powerpoint/2010/main" val="38015500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0EFE4B-B7DE-4252-92CB-559D3DBD987C}"/>
              </a:ext>
            </a:extLst>
          </p:cNvPr>
          <p:cNvSpPr>
            <a:spLocks noGrp="1"/>
          </p:cNvSpPr>
          <p:nvPr>
            <p:ph type="title"/>
          </p:nvPr>
        </p:nvSpPr>
        <p:spPr>
          <a:xfrm>
            <a:off x="1640156" y="113243"/>
            <a:ext cx="8911687" cy="833535"/>
          </a:xfrm>
        </p:spPr>
        <p:txBody>
          <a:bodyPr>
            <a:normAutofit/>
          </a:bodyPr>
          <a:lstStyle/>
          <a:p>
            <a:pPr>
              <a:defRPr/>
            </a:pPr>
            <a:r>
              <a:rPr lang="tr-TR" sz="4000" dirty="0" err="1">
                <a:solidFill>
                  <a:schemeClr val="tx1"/>
                </a:solidFill>
                <a:latin typeface="Calibri" panose="020F0502020204030204" pitchFamily="34" charset="0"/>
              </a:rPr>
              <a:t>Diyabetes</a:t>
            </a:r>
            <a:r>
              <a:rPr lang="tr-TR" sz="4000" dirty="0">
                <a:solidFill>
                  <a:schemeClr val="tx1"/>
                </a:solidFill>
                <a:latin typeface="Calibri" panose="020F0502020204030204" pitchFamily="34" charset="0"/>
              </a:rPr>
              <a:t> </a:t>
            </a:r>
            <a:r>
              <a:rPr lang="tr-TR" sz="4000" dirty="0" err="1">
                <a:solidFill>
                  <a:schemeClr val="tx1"/>
                </a:solidFill>
                <a:latin typeface="Calibri" panose="020F0502020204030204" pitchFamily="34" charset="0"/>
              </a:rPr>
              <a:t>Mellitus</a:t>
            </a:r>
            <a:r>
              <a:rPr lang="tr-TR" sz="4000" dirty="0">
                <a:solidFill>
                  <a:schemeClr val="tx1"/>
                </a:solidFill>
                <a:latin typeface="Calibri" panose="020F0502020204030204" pitchFamily="34" charset="0"/>
              </a:rPr>
              <a:t> Tedavisi </a:t>
            </a:r>
          </a:p>
        </p:txBody>
      </p:sp>
      <p:sp>
        <p:nvSpPr>
          <p:cNvPr id="55299" name="İçerik Yer Tutucusu 2">
            <a:extLst>
              <a:ext uri="{FF2B5EF4-FFF2-40B4-BE49-F238E27FC236}">
                <a16:creationId xmlns:a16="http://schemas.microsoft.com/office/drawing/2014/main" id="{C7F08B53-C15A-41EB-810F-D7C814794949}"/>
              </a:ext>
            </a:extLst>
          </p:cNvPr>
          <p:cNvSpPr>
            <a:spLocks noGrp="1"/>
          </p:cNvSpPr>
          <p:nvPr>
            <p:ph idx="1"/>
          </p:nvPr>
        </p:nvSpPr>
        <p:spPr>
          <a:xfrm>
            <a:off x="1749968" y="946777"/>
            <a:ext cx="8915400" cy="5616861"/>
          </a:xfrm>
        </p:spPr>
        <p:txBody>
          <a:bodyPr>
            <a:noAutofit/>
          </a:bodyPr>
          <a:lstStyle/>
          <a:p>
            <a:pPr marL="0" indent="0">
              <a:buNone/>
            </a:pPr>
            <a:r>
              <a:rPr lang="tr-TR" sz="2400" b="1" dirty="0">
                <a:solidFill>
                  <a:schemeClr val="tx1"/>
                </a:solidFill>
                <a:latin typeface="Calibri" panose="020F0502020204030204" pitchFamily="34" charset="0"/>
              </a:rPr>
              <a:t>   İnsülin Salgılatıcılar</a:t>
            </a:r>
            <a:endParaRPr lang="tr-TR" altLang="tr-TR" sz="2400" dirty="0">
              <a:solidFill>
                <a:schemeClr val="tx1"/>
              </a:solidFill>
              <a:latin typeface="Calibri" panose="020F0502020204030204" pitchFamily="34" charset="0"/>
            </a:endParaRPr>
          </a:p>
          <a:p>
            <a:r>
              <a:rPr lang="tr-TR" altLang="tr-TR" sz="2400" dirty="0" err="1">
                <a:solidFill>
                  <a:schemeClr val="tx1"/>
                </a:solidFill>
                <a:latin typeface="Calibri" panose="020F0502020204030204" pitchFamily="34" charset="0"/>
              </a:rPr>
              <a:t>Kontrendikasyonları</a:t>
            </a:r>
            <a:r>
              <a:rPr lang="tr-TR" altLang="tr-TR" sz="2400" dirty="0">
                <a:solidFill>
                  <a:schemeClr val="tx1"/>
                </a:solidFill>
                <a:latin typeface="Calibri" panose="020F0502020204030204" pitchFamily="34" charset="0"/>
              </a:rPr>
              <a:t>;</a:t>
            </a:r>
          </a:p>
          <a:p>
            <a:pPr lvl="1"/>
            <a:r>
              <a:rPr lang="tr-TR" altLang="tr-TR" sz="2400" dirty="0">
                <a:solidFill>
                  <a:schemeClr val="tx1"/>
                </a:solidFill>
                <a:latin typeface="Calibri" panose="020F0502020204030204" pitchFamily="34" charset="0"/>
              </a:rPr>
              <a:t>Tip 1 </a:t>
            </a:r>
            <a:r>
              <a:rPr lang="tr-TR" altLang="tr-TR" sz="2400" dirty="0" err="1">
                <a:solidFill>
                  <a:schemeClr val="tx1"/>
                </a:solidFill>
                <a:latin typeface="Calibri" panose="020F0502020204030204" pitchFamily="34" charset="0"/>
              </a:rPr>
              <a:t>diabetes</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mellitus</a:t>
            </a:r>
            <a:r>
              <a:rPr lang="tr-TR" altLang="tr-TR" sz="2400" dirty="0">
                <a:solidFill>
                  <a:schemeClr val="tx1"/>
                </a:solidFill>
                <a:latin typeface="Calibri" panose="020F0502020204030204" pitchFamily="34" charset="0"/>
              </a:rPr>
              <a:t> (Özellikle LADA ile ayırıcı tanının iyi yapılması gerekir)</a:t>
            </a:r>
          </a:p>
          <a:p>
            <a:pPr lvl="1"/>
            <a:r>
              <a:rPr lang="tr-TR" altLang="tr-TR" sz="2400" dirty="0" err="1">
                <a:solidFill>
                  <a:schemeClr val="tx1"/>
                </a:solidFill>
                <a:latin typeface="Calibri" panose="020F0502020204030204" pitchFamily="34" charset="0"/>
              </a:rPr>
              <a:t>Sekonder</a:t>
            </a:r>
            <a:r>
              <a:rPr lang="tr-TR" altLang="tr-TR" sz="2400" dirty="0">
                <a:solidFill>
                  <a:schemeClr val="tx1"/>
                </a:solidFill>
                <a:latin typeface="Calibri" panose="020F0502020204030204" pitchFamily="34" charset="0"/>
              </a:rPr>
              <a:t> diyabet (pankreas hastalıkları vd. nedenler)</a:t>
            </a:r>
          </a:p>
          <a:p>
            <a:pPr lvl="1"/>
            <a:r>
              <a:rPr lang="tr-TR" altLang="tr-TR" sz="2400" dirty="0" err="1">
                <a:solidFill>
                  <a:schemeClr val="tx1"/>
                </a:solidFill>
                <a:latin typeface="Calibri" panose="020F0502020204030204" pitchFamily="34" charset="0"/>
              </a:rPr>
              <a:t>Hiperglisemik</a:t>
            </a:r>
            <a:r>
              <a:rPr lang="tr-TR" altLang="tr-TR" sz="2400" dirty="0">
                <a:solidFill>
                  <a:schemeClr val="tx1"/>
                </a:solidFill>
                <a:latin typeface="Calibri" panose="020F0502020204030204" pitchFamily="34" charset="0"/>
              </a:rPr>
              <a:t> acil durumlar (DKA, HHD)</a:t>
            </a:r>
          </a:p>
          <a:p>
            <a:pPr lvl="1"/>
            <a:r>
              <a:rPr lang="tr-TR" altLang="tr-TR" sz="2400" dirty="0">
                <a:solidFill>
                  <a:schemeClr val="tx1"/>
                </a:solidFill>
                <a:latin typeface="Calibri" panose="020F0502020204030204" pitchFamily="34" charset="0"/>
              </a:rPr>
              <a:t>Gebelik</a:t>
            </a:r>
          </a:p>
          <a:p>
            <a:pPr lvl="1"/>
            <a:r>
              <a:rPr lang="tr-TR" altLang="tr-TR" sz="2400" dirty="0">
                <a:solidFill>
                  <a:schemeClr val="tx1"/>
                </a:solidFill>
                <a:latin typeface="Calibri" panose="020F0502020204030204" pitchFamily="34" charset="0"/>
              </a:rPr>
              <a:t>Travma, stres, cerrahi müdahale</a:t>
            </a:r>
          </a:p>
          <a:p>
            <a:pPr lvl="1"/>
            <a:r>
              <a:rPr lang="tr-TR" altLang="tr-TR" sz="2400" dirty="0">
                <a:solidFill>
                  <a:schemeClr val="tx1"/>
                </a:solidFill>
                <a:latin typeface="Calibri" panose="020F0502020204030204" pitchFamily="34" charset="0"/>
              </a:rPr>
              <a:t>Ağır </a:t>
            </a:r>
            <a:r>
              <a:rPr lang="tr-TR" altLang="tr-TR" sz="2400" dirty="0" err="1">
                <a:solidFill>
                  <a:schemeClr val="tx1"/>
                </a:solidFill>
                <a:latin typeface="Calibri" panose="020F0502020204030204" pitchFamily="34" charset="0"/>
              </a:rPr>
              <a:t>infeksiyon</a:t>
            </a:r>
            <a:endParaRPr lang="tr-TR" altLang="tr-TR" sz="2400" dirty="0">
              <a:solidFill>
                <a:schemeClr val="tx1"/>
              </a:solidFill>
              <a:latin typeface="Calibri" panose="020F0502020204030204" pitchFamily="34" charset="0"/>
            </a:endParaRPr>
          </a:p>
          <a:p>
            <a:pPr lvl="1"/>
            <a:r>
              <a:rPr lang="tr-TR" altLang="tr-TR" sz="2400" dirty="0" err="1">
                <a:solidFill>
                  <a:schemeClr val="tx1"/>
                </a:solidFill>
                <a:latin typeface="Calibri" panose="020F0502020204030204" pitchFamily="34" charset="0"/>
              </a:rPr>
              <a:t>Sulfonilüre</a:t>
            </a:r>
            <a:r>
              <a:rPr lang="tr-TR" altLang="tr-TR" sz="2400" dirty="0">
                <a:solidFill>
                  <a:schemeClr val="tx1"/>
                </a:solidFill>
                <a:latin typeface="Calibri" panose="020F0502020204030204" pitchFamily="34" charset="0"/>
              </a:rPr>
              <a:t> alerjisi</a:t>
            </a:r>
          </a:p>
          <a:p>
            <a:pPr lvl="1"/>
            <a:r>
              <a:rPr lang="tr-TR" altLang="tr-TR" sz="2400" dirty="0">
                <a:solidFill>
                  <a:schemeClr val="tx1"/>
                </a:solidFill>
                <a:latin typeface="Calibri" panose="020F0502020204030204" pitchFamily="34" charset="0"/>
              </a:rPr>
              <a:t>Ağır hipoglisemiye yatkınlık</a:t>
            </a:r>
          </a:p>
          <a:p>
            <a:pPr lvl="1"/>
            <a:r>
              <a:rPr lang="tr-TR" altLang="tr-TR" sz="2400" dirty="0" err="1">
                <a:solidFill>
                  <a:schemeClr val="tx1"/>
                </a:solidFill>
                <a:latin typeface="Calibri" panose="020F0502020204030204" pitchFamily="34" charset="0"/>
              </a:rPr>
              <a:t>Dekompanse</a:t>
            </a:r>
            <a:r>
              <a:rPr lang="tr-TR" altLang="tr-TR" sz="2400" dirty="0">
                <a:solidFill>
                  <a:schemeClr val="tx1"/>
                </a:solidFill>
                <a:latin typeface="Calibri" panose="020F0502020204030204" pitchFamily="34" charset="0"/>
              </a:rPr>
              <a:t> karaciğer ve son dönem böbrek yetersizliği</a:t>
            </a:r>
          </a:p>
        </p:txBody>
      </p:sp>
    </p:spTree>
    <p:extLst>
      <p:ext uri="{BB962C8B-B14F-4D97-AF65-F5344CB8AC3E}">
        <p14:creationId xmlns:p14="http://schemas.microsoft.com/office/powerpoint/2010/main" val="24187586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1B69A4-CF22-42D3-A04D-7D41B34D96EC}"/>
              </a:ext>
            </a:extLst>
          </p:cNvPr>
          <p:cNvSpPr>
            <a:spLocks noGrp="1"/>
          </p:cNvSpPr>
          <p:nvPr>
            <p:ph type="title"/>
          </p:nvPr>
        </p:nvSpPr>
        <p:spPr>
          <a:xfrm>
            <a:off x="1847851" y="404812"/>
            <a:ext cx="8911687" cy="1280890"/>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p>
        </p:txBody>
      </p:sp>
      <p:pic>
        <p:nvPicPr>
          <p:cNvPr id="3" name="Resim 2">
            <a:extLst>
              <a:ext uri="{FF2B5EF4-FFF2-40B4-BE49-F238E27FC236}">
                <a16:creationId xmlns:a16="http://schemas.microsoft.com/office/drawing/2014/main" id="{B498969C-D967-4569-B6ED-0C194C9FB837}"/>
              </a:ext>
            </a:extLst>
          </p:cNvPr>
          <p:cNvPicPr>
            <a:picLocks noChangeAspect="1"/>
          </p:cNvPicPr>
          <p:nvPr/>
        </p:nvPicPr>
        <p:blipFill rotWithShape="1">
          <a:blip r:embed="rId2"/>
          <a:srcRect l="8124" t="21250" r="8672" b="15695"/>
          <a:stretch/>
        </p:blipFill>
        <p:spPr>
          <a:xfrm>
            <a:off x="1023937" y="1762124"/>
            <a:ext cx="10144125" cy="4324351"/>
          </a:xfrm>
          <a:prstGeom prst="rect">
            <a:avLst/>
          </a:prstGeom>
        </p:spPr>
      </p:pic>
    </p:spTree>
    <p:extLst>
      <p:ext uri="{BB962C8B-B14F-4D97-AF65-F5344CB8AC3E}">
        <p14:creationId xmlns:p14="http://schemas.microsoft.com/office/powerpoint/2010/main" val="41702991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9C8D1E-2091-4B0E-A8B8-02647197301F}"/>
              </a:ext>
            </a:extLst>
          </p:cNvPr>
          <p:cNvSpPr>
            <a:spLocks noGrp="1"/>
          </p:cNvSpPr>
          <p:nvPr>
            <p:ph type="title"/>
          </p:nvPr>
        </p:nvSpPr>
        <p:spPr>
          <a:xfrm>
            <a:off x="1866417" y="306333"/>
            <a:ext cx="8572984" cy="1000549"/>
          </a:xfrm>
        </p:spPr>
        <p:txBody>
          <a:bodyPr>
            <a:normAutofit/>
          </a:bodyPr>
          <a:lstStyle/>
          <a:p>
            <a:pPr>
              <a:defRPr/>
            </a:pPr>
            <a:r>
              <a:rPr lang="tr-TR" sz="4000" dirty="0" err="1">
                <a:solidFill>
                  <a:schemeClr val="tx1"/>
                </a:solidFill>
                <a:latin typeface="Calibri" panose="020F0502020204030204" pitchFamily="34" charset="0"/>
              </a:rPr>
              <a:t>Diyabetes</a:t>
            </a:r>
            <a:r>
              <a:rPr lang="tr-TR" sz="4000" dirty="0">
                <a:solidFill>
                  <a:schemeClr val="tx1"/>
                </a:solidFill>
                <a:latin typeface="Calibri" panose="020F0502020204030204" pitchFamily="34" charset="0"/>
              </a:rPr>
              <a:t> </a:t>
            </a:r>
            <a:r>
              <a:rPr lang="tr-TR" sz="4000" dirty="0" err="1">
                <a:solidFill>
                  <a:schemeClr val="tx1"/>
                </a:solidFill>
                <a:latin typeface="Calibri" panose="020F0502020204030204" pitchFamily="34" charset="0"/>
              </a:rPr>
              <a:t>Mellitus</a:t>
            </a:r>
            <a:r>
              <a:rPr lang="tr-TR" sz="4000" dirty="0">
                <a:solidFill>
                  <a:schemeClr val="tx1"/>
                </a:solidFill>
                <a:latin typeface="Calibri" panose="020F0502020204030204" pitchFamily="34" charset="0"/>
              </a:rPr>
              <a:t> Tedavisi </a:t>
            </a:r>
          </a:p>
        </p:txBody>
      </p:sp>
      <p:sp>
        <p:nvSpPr>
          <p:cNvPr id="57347" name="İçerik Yer Tutucusu 2">
            <a:extLst>
              <a:ext uri="{FF2B5EF4-FFF2-40B4-BE49-F238E27FC236}">
                <a16:creationId xmlns:a16="http://schemas.microsoft.com/office/drawing/2014/main" id="{B465E4EA-6FAD-4E3A-9D9E-19054DE02F02}"/>
              </a:ext>
            </a:extLst>
          </p:cNvPr>
          <p:cNvSpPr>
            <a:spLocks noGrp="1"/>
          </p:cNvSpPr>
          <p:nvPr>
            <p:ph idx="1"/>
          </p:nvPr>
        </p:nvSpPr>
        <p:spPr>
          <a:xfrm>
            <a:off x="1862702" y="2047874"/>
            <a:ext cx="9452997" cy="3036629"/>
          </a:xfrm>
        </p:spPr>
        <p:txBody>
          <a:bodyPr>
            <a:normAutofit/>
          </a:bodyPr>
          <a:lstStyle/>
          <a:p>
            <a:r>
              <a:rPr lang="tr-TR" altLang="tr-TR" sz="2400" dirty="0" err="1">
                <a:solidFill>
                  <a:schemeClr val="tx1"/>
                </a:solidFill>
                <a:latin typeface="Calibri" panose="020F0502020204030204" pitchFamily="34" charset="0"/>
              </a:rPr>
              <a:t>Metformin</a:t>
            </a:r>
            <a:r>
              <a:rPr lang="tr-TR" altLang="tr-TR" sz="2400" dirty="0">
                <a:solidFill>
                  <a:schemeClr val="tx1"/>
                </a:solidFill>
                <a:latin typeface="Calibri" panose="020F0502020204030204" pitchFamily="34" charset="0"/>
              </a:rPr>
              <a:t>; </a:t>
            </a:r>
          </a:p>
          <a:p>
            <a:pPr lvl="1"/>
            <a:r>
              <a:rPr lang="tr-TR" altLang="tr-TR" sz="2400" dirty="0">
                <a:solidFill>
                  <a:schemeClr val="tx1"/>
                </a:solidFill>
                <a:latin typeface="Calibri" panose="020F0502020204030204" pitchFamily="34" charset="0"/>
              </a:rPr>
              <a:t>Karaciğerde artmış </a:t>
            </a:r>
            <a:r>
              <a:rPr lang="tr-TR" altLang="tr-TR" sz="2400" dirty="0" err="1">
                <a:solidFill>
                  <a:schemeClr val="tx1"/>
                </a:solidFill>
                <a:latin typeface="Calibri" panose="020F0502020204030204" pitchFamily="34" charset="0"/>
              </a:rPr>
              <a:t>glukoneogenezi</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inhibe</a:t>
            </a:r>
            <a:r>
              <a:rPr lang="tr-TR" altLang="tr-TR" sz="2400" dirty="0">
                <a:solidFill>
                  <a:schemeClr val="tx1"/>
                </a:solidFill>
                <a:latin typeface="Calibri" panose="020F0502020204030204" pitchFamily="34" charset="0"/>
              </a:rPr>
              <a:t> eder.</a:t>
            </a:r>
          </a:p>
          <a:p>
            <a:pPr lvl="1"/>
            <a:r>
              <a:rPr lang="tr-TR" altLang="tr-TR" sz="2400" dirty="0">
                <a:solidFill>
                  <a:schemeClr val="tx1"/>
                </a:solidFill>
                <a:latin typeface="Calibri" panose="020F0502020204030204" pitchFamily="34" charset="0"/>
              </a:rPr>
              <a:t>Kas </a:t>
            </a:r>
            <a:r>
              <a:rPr lang="tr-TR" altLang="tr-TR" sz="2400" dirty="0" err="1">
                <a:solidFill>
                  <a:schemeClr val="tx1"/>
                </a:solidFill>
                <a:latin typeface="Calibri" panose="020F0502020204030204" pitchFamily="34" charset="0"/>
              </a:rPr>
              <a:t>glukoz</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uptake’ini</a:t>
            </a:r>
            <a:r>
              <a:rPr lang="tr-TR" altLang="tr-TR" sz="2400" dirty="0">
                <a:solidFill>
                  <a:schemeClr val="tx1"/>
                </a:solidFill>
                <a:latin typeface="Calibri" panose="020F0502020204030204" pitchFamily="34" charset="0"/>
              </a:rPr>
              <a:t> ve yağ asidi </a:t>
            </a:r>
            <a:r>
              <a:rPr lang="tr-TR" altLang="tr-TR" sz="2400" dirty="0" err="1">
                <a:solidFill>
                  <a:schemeClr val="tx1"/>
                </a:solidFill>
                <a:latin typeface="Calibri" panose="020F0502020204030204" pitchFamily="34" charset="0"/>
              </a:rPr>
              <a:t>oksidasyonunu</a:t>
            </a:r>
            <a:r>
              <a:rPr lang="tr-TR" altLang="tr-TR" sz="2400" dirty="0">
                <a:solidFill>
                  <a:schemeClr val="tx1"/>
                </a:solidFill>
                <a:latin typeface="Calibri" panose="020F0502020204030204" pitchFamily="34" charset="0"/>
              </a:rPr>
              <a:t> bir miktar artırır.</a:t>
            </a:r>
          </a:p>
          <a:p>
            <a:pPr lvl="1"/>
            <a:r>
              <a:rPr lang="tr-TR" altLang="tr-TR" sz="2400" dirty="0" err="1">
                <a:solidFill>
                  <a:schemeClr val="tx1"/>
                </a:solidFill>
                <a:latin typeface="Calibri" panose="020F0502020204030204" pitchFamily="34" charset="0"/>
              </a:rPr>
              <a:t>Barsaktan</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glukoz</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absorpsiyonunu</a:t>
            </a:r>
            <a:r>
              <a:rPr lang="tr-TR" altLang="tr-TR" sz="2400" dirty="0">
                <a:solidFill>
                  <a:schemeClr val="tx1"/>
                </a:solidFill>
                <a:latin typeface="Calibri" panose="020F0502020204030204" pitchFamily="34" charset="0"/>
              </a:rPr>
              <a:t> azaltır.</a:t>
            </a:r>
          </a:p>
          <a:p>
            <a:pPr lvl="1"/>
            <a:r>
              <a:rPr lang="tr-TR" altLang="tr-TR" sz="2400" dirty="0">
                <a:solidFill>
                  <a:schemeClr val="tx1"/>
                </a:solidFill>
                <a:latin typeface="Calibri" panose="020F0502020204030204" pitchFamily="34" charset="0"/>
              </a:rPr>
              <a:t>İnsülin duyarlılığını artırır.</a:t>
            </a:r>
          </a:p>
          <a:p>
            <a:pPr lvl="1"/>
            <a:r>
              <a:rPr lang="tr-TR" altLang="tr-TR" sz="2400" dirty="0">
                <a:solidFill>
                  <a:schemeClr val="tx1"/>
                </a:solidFill>
                <a:latin typeface="Calibri" panose="020F0502020204030204" pitchFamily="34" charset="0"/>
              </a:rPr>
              <a:t>İştahı kısmen baskılar.</a:t>
            </a:r>
          </a:p>
        </p:txBody>
      </p:sp>
    </p:spTree>
    <p:extLst>
      <p:ext uri="{BB962C8B-B14F-4D97-AF65-F5344CB8AC3E}">
        <p14:creationId xmlns:p14="http://schemas.microsoft.com/office/powerpoint/2010/main" val="29239081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9B5A4B-5961-4DF5-BECD-3D334CA9C10F}"/>
              </a:ext>
            </a:extLst>
          </p:cNvPr>
          <p:cNvSpPr>
            <a:spLocks noGrp="1"/>
          </p:cNvSpPr>
          <p:nvPr>
            <p:ph type="title"/>
          </p:nvPr>
        </p:nvSpPr>
        <p:spPr>
          <a:xfrm>
            <a:off x="1640156" y="264639"/>
            <a:ext cx="8911687" cy="1280890"/>
          </a:xfrm>
        </p:spPr>
        <p:txBody>
          <a:bodyPr>
            <a:normAutofit/>
          </a:bodyPr>
          <a:lstStyle/>
          <a:p>
            <a:pPr>
              <a:defRPr/>
            </a:pPr>
            <a:r>
              <a:rPr lang="tr-TR" sz="4000" dirty="0" err="1">
                <a:solidFill>
                  <a:schemeClr val="tx1"/>
                </a:solidFill>
                <a:latin typeface="Calibri" panose="020F0502020204030204" pitchFamily="34" charset="0"/>
              </a:rPr>
              <a:t>Diyabetes</a:t>
            </a:r>
            <a:r>
              <a:rPr lang="tr-TR" sz="4000" dirty="0">
                <a:solidFill>
                  <a:schemeClr val="tx1"/>
                </a:solidFill>
                <a:latin typeface="Calibri" panose="020F0502020204030204" pitchFamily="34" charset="0"/>
              </a:rPr>
              <a:t> </a:t>
            </a:r>
            <a:r>
              <a:rPr lang="tr-TR" sz="4000" dirty="0" err="1">
                <a:solidFill>
                  <a:schemeClr val="tx1"/>
                </a:solidFill>
                <a:latin typeface="Calibri" panose="020F0502020204030204" pitchFamily="34" charset="0"/>
              </a:rPr>
              <a:t>Mellitus</a:t>
            </a:r>
            <a:r>
              <a:rPr lang="tr-TR" sz="4000" dirty="0">
                <a:solidFill>
                  <a:schemeClr val="tx1"/>
                </a:solidFill>
                <a:latin typeface="Calibri" panose="020F0502020204030204" pitchFamily="34" charset="0"/>
              </a:rPr>
              <a:t> Tedavisi </a:t>
            </a:r>
          </a:p>
        </p:txBody>
      </p:sp>
      <p:sp>
        <p:nvSpPr>
          <p:cNvPr id="58371" name="İçerik Yer Tutucusu 2">
            <a:extLst>
              <a:ext uri="{FF2B5EF4-FFF2-40B4-BE49-F238E27FC236}">
                <a16:creationId xmlns:a16="http://schemas.microsoft.com/office/drawing/2014/main" id="{D42BE317-AF24-4877-99F7-E3DBD8FE5E00}"/>
              </a:ext>
            </a:extLst>
          </p:cNvPr>
          <p:cNvSpPr>
            <a:spLocks noGrp="1"/>
          </p:cNvSpPr>
          <p:nvPr>
            <p:ph idx="1"/>
          </p:nvPr>
        </p:nvSpPr>
        <p:spPr>
          <a:xfrm>
            <a:off x="1866415" y="1819275"/>
            <a:ext cx="8911687" cy="3628484"/>
          </a:xfrm>
        </p:spPr>
        <p:txBody>
          <a:bodyPr>
            <a:normAutofit/>
          </a:bodyPr>
          <a:lstStyle/>
          <a:p>
            <a:r>
              <a:rPr lang="tr-TR" altLang="tr-TR" sz="2400" dirty="0" err="1">
                <a:solidFill>
                  <a:schemeClr val="tx1"/>
                </a:solidFill>
                <a:latin typeface="Calibri" panose="020F0502020204030204" pitchFamily="34" charset="0"/>
              </a:rPr>
              <a:t>Metforminin</a:t>
            </a:r>
            <a:r>
              <a:rPr lang="tr-TR" altLang="tr-TR" sz="2400" dirty="0">
                <a:solidFill>
                  <a:schemeClr val="tx1"/>
                </a:solidFill>
                <a:latin typeface="Calibri" panose="020F0502020204030204" pitchFamily="34" charset="0"/>
              </a:rPr>
              <a:t> yan etkileri;</a:t>
            </a:r>
          </a:p>
          <a:p>
            <a:pPr lvl="1"/>
            <a:r>
              <a:rPr lang="tr-TR" altLang="tr-TR" sz="2400" dirty="0" err="1">
                <a:solidFill>
                  <a:schemeClr val="tx1"/>
                </a:solidFill>
                <a:latin typeface="Calibri" panose="020F0502020204030204" pitchFamily="34" charset="0"/>
              </a:rPr>
              <a:t>Gastrointestinal</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irritasyon</a:t>
            </a:r>
            <a:r>
              <a:rPr lang="tr-TR" altLang="tr-TR" sz="2400" dirty="0">
                <a:solidFill>
                  <a:schemeClr val="tx1"/>
                </a:solidFill>
                <a:latin typeface="Calibri" panose="020F0502020204030204" pitchFamily="34" charset="0"/>
              </a:rPr>
              <a:t> (gaz, şişkinlik gibi yan etkiler genellikle geçicidir) </a:t>
            </a:r>
          </a:p>
          <a:p>
            <a:pPr lvl="1"/>
            <a:r>
              <a:rPr lang="tr-TR" altLang="tr-TR" sz="2400" dirty="0">
                <a:solidFill>
                  <a:schemeClr val="tx1"/>
                </a:solidFill>
                <a:latin typeface="Calibri" panose="020F0502020204030204" pitchFamily="34" charset="0"/>
              </a:rPr>
              <a:t>Kramplar</a:t>
            </a:r>
          </a:p>
          <a:p>
            <a:pPr lvl="1"/>
            <a:r>
              <a:rPr lang="tr-TR" altLang="tr-TR" sz="2400" dirty="0" err="1">
                <a:solidFill>
                  <a:schemeClr val="tx1"/>
                </a:solidFill>
                <a:latin typeface="Calibri" panose="020F0502020204030204" pitchFamily="34" charset="0"/>
              </a:rPr>
              <a:t>Diyare</a:t>
            </a:r>
            <a:r>
              <a:rPr lang="tr-TR" altLang="tr-TR" sz="2400" dirty="0">
                <a:solidFill>
                  <a:schemeClr val="tx1"/>
                </a:solidFill>
                <a:latin typeface="Calibri" panose="020F0502020204030204" pitchFamily="34" charset="0"/>
              </a:rPr>
              <a:t> </a:t>
            </a:r>
          </a:p>
          <a:p>
            <a:pPr lvl="1"/>
            <a:r>
              <a:rPr lang="tr-TR" altLang="tr-TR" sz="2400" dirty="0">
                <a:solidFill>
                  <a:schemeClr val="tx1"/>
                </a:solidFill>
                <a:latin typeface="Calibri" panose="020F0502020204030204" pitchFamily="34" charset="0"/>
              </a:rPr>
              <a:t>Ağızda metalik </a:t>
            </a:r>
            <a:r>
              <a:rPr lang="tr-TR" altLang="tr-TR" sz="2400" dirty="0" err="1">
                <a:solidFill>
                  <a:schemeClr val="tx1"/>
                </a:solidFill>
                <a:latin typeface="Calibri" panose="020F0502020204030204" pitchFamily="34" charset="0"/>
              </a:rPr>
              <a:t>tad</a:t>
            </a:r>
            <a:r>
              <a:rPr lang="tr-TR" altLang="tr-TR" sz="2400" dirty="0">
                <a:solidFill>
                  <a:schemeClr val="tx1"/>
                </a:solidFill>
                <a:latin typeface="Calibri" panose="020F0502020204030204" pitchFamily="34" charset="0"/>
              </a:rPr>
              <a:t> </a:t>
            </a:r>
          </a:p>
          <a:p>
            <a:pPr lvl="1"/>
            <a:r>
              <a:rPr lang="tr-TR" altLang="tr-TR" sz="2400" dirty="0">
                <a:solidFill>
                  <a:schemeClr val="tx1"/>
                </a:solidFill>
                <a:latin typeface="Calibri" panose="020F0502020204030204" pitchFamily="34" charset="0"/>
              </a:rPr>
              <a:t>B-12 vitamin eksikliği (B-12 vitamin </a:t>
            </a:r>
            <a:r>
              <a:rPr lang="tr-TR" altLang="tr-TR" sz="2400" dirty="0" err="1">
                <a:solidFill>
                  <a:schemeClr val="tx1"/>
                </a:solidFill>
                <a:latin typeface="Calibri" panose="020F0502020204030204" pitchFamily="34" charset="0"/>
              </a:rPr>
              <a:t>replasmanı</a:t>
            </a:r>
            <a:r>
              <a:rPr lang="tr-TR" altLang="tr-TR" sz="2400" dirty="0">
                <a:solidFill>
                  <a:schemeClr val="tx1"/>
                </a:solidFill>
                <a:latin typeface="Calibri" panose="020F0502020204030204" pitchFamily="34" charset="0"/>
              </a:rPr>
              <a:t> gerekebilir) </a:t>
            </a:r>
          </a:p>
          <a:p>
            <a:pPr lvl="1"/>
            <a:r>
              <a:rPr lang="tr-TR" altLang="tr-TR" sz="2400" dirty="0">
                <a:solidFill>
                  <a:schemeClr val="tx1"/>
                </a:solidFill>
                <a:latin typeface="Calibri" panose="020F0502020204030204" pitchFamily="34" charset="0"/>
              </a:rPr>
              <a:t>Laktik </a:t>
            </a:r>
            <a:r>
              <a:rPr lang="tr-TR" altLang="tr-TR" sz="2400" dirty="0" err="1">
                <a:solidFill>
                  <a:schemeClr val="tx1"/>
                </a:solidFill>
                <a:latin typeface="Calibri" panose="020F0502020204030204" pitchFamily="34" charset="0"/>
              </a:rPr>
              <a:t>asidoz</a:t>
            </a:r>
            <a:endParaRPr lang="tr-TR" altLang="tr-TR" sz="2400" dirty="0">
              <a:solidFill>
                <a:schemeClr val="tx1"/>
              </a:solidFill>
              <a:latin typeface="Calibri" panose="020F0502020204030204" pitchFamily="34" charset="0"/>
            </a:endParaRPr>
          </a:p>
          <a:p>
            <a:endParaRPr lang="tr-TR" altLang="tr-TR" dirty="0"/>
          </a:p>
        </p:txBody>
      </p:sp>
      <p:pic>
        <p:nvPicPr>
          <p:cNvPr id="4" name="Resim 3">
            <a:extLst>
              <a:ext uri="{FF2B5EF4-FFF2-40B4-BE49-F238E27FC236}">
                <a16:creationId xmlns:a16="http://schemas.microsoft.com/office/drawing/2014/main" id="{32A5DD5A-39AD-40A3-8698-42051AF2A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5160" y="2667426"/>
            <a:ext cx="2550253" cy="1436269"/>
          </a:xfrm>
          <a:prstGeom prst="rect">
            <a:avLst/>
          </a:prstGeom>
        </p:spPr>
      </p:pic>
    </p:spTree>
    <p:extLst>
      <p:ext uri="{BB962C8B-B14F-4D97-AF65-F5344CB8AC3E}">
        <p14:creationId xmlns:p14="http://schemas.microsoft.com/office/powerpoint/2010/main" val="7022735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0A9BD7-45B2-4E89-9A81-8342BD0CEB1B}"/>
              </a:ext>
            </a:extLst>
          </p:cNvPr>
          <p:cNvSpPr>
            <a:spLocks noGrp="1"/>
          </p:cNvSpPr>
          <p:nvPr>
            <p:ph type="title"/>
          </p:nvPr>
        </p:nvSpPr>
        <p:spPr>
          <a:xfrm>
            <a:off x="1330380" y="357410"/>
            <a:ext cx="9531240" cy="816383"/>
          </a:xfrm>
        </p:spPr>
        <p:txBody>
          <a:bodyPr>
            <a:normAutofit/>
          </a:bodyPr>
          <a:lstStyle/>
          <a:p>
            <a:pPr>
              <a:defRPr/>
            </a:pPr>
            <a:r>
              <a:rPr lang="tr-TR" sz="4000" dirty="0" err="1">
                <a:solidFill>
                  <a:schemeClr val="tx1"/>
                </a:solidFill>
                <a:latin typeface="Calibri" panose="020F0502020204030204" pitchFamily="34" charset="0"/>
              </a:rPr>
              <a:t>Diyabetes</a:t>
            </a:r>
            <a:r>
              <a:rPr lang="tr-TR" sz="4000" dirty="0">
                <a:solidFill>
                  <a:schemeClr val="tx1"/>
                </a:solidFill>
                <a:latin typeface="Calibri" panose="020F0502020204030204" pitchFamily="34" charset="0"/>
              </a:rPr>
              <a:t> </a:t>
            </a:r>
            <a:r>
              <a:rPr lang="tr-TR" sz="4000" dirty="0" err="1">
                <a:solidFill>
                  <a:schemeClr val="tx1"/>
                </a:solidFill>
                <a:latin typeface="Calibri" panose="020F0502020204030204" pitchFamily="34" charset="0"/>
              </a:rPr>
              <a:t>Mellitus</a:t>
            </a:r>
            <a:r>
              <a:rPr lang="tr-TR" sz="4000" dirty="0">
                <a:solidFill>
                  <a:schemeClr val="tx1"/>
                </a:solidFill>
                <a:latin typeface="Calibri" panose="020F0502020204030204" pitchFamily="34" charset="0"/>
              </a:rPr>
              <a:t> Tedavisi </a:t>
            </a:r>
          </a:p>
        </p:txBody>
      </p:sp>
      <p:sp>
        <p:nvSpPr>
          <p:cNvPr id="59395" name="İçerik Yer Tutucusu 2">
            <a:extLst>
              <a:ext uri="{FF2B5EF4-FFF2-40B4-BE49-F238E27FC236}">
                <a16:creationId xmlns:a16="http://schemas.microsoft.com/office/drawing/2014/main" id="{51A89573-228C-4E8A-AA98-414418FAD981}"/>
              </a:ext>
            </a:extLst>
          </p:cNvPr>
          <p:cNvSpPr>
            <a:spLocks noGrp="1"/>
          </p:cNvSpPr>
          <p:nvPr>
            <p:ph idx="1"/>
          </p:nvPr>
        </p:nvSpPr>
        <p:spPr>
          <a:xfrm>
            <a:off x="1528175" y="2028825"/>
            <a:ext cx="9711325" cy="3381356"/>
          </a:xfrm>
        </p:spPr>
        <p:txBody>
          <a:bodyPr>
            <a:noAutofit/>
          </a:bodyPr>
          <a:lstStyle/>
          <a:p>
            <a:r>
              <a:rPr lang="tr-TR" altLang="tr-TR" sz="2400" dirty="0" err="1">
                <a:solidFill>
                  <a:schemeClr val="tx1"/>
                </a:solidFill>
                <a:latin typeface="Calibri" panose="020F0502020204030204" pitchFamily="34" charset="0"/>
              </a:rPr>
              <a:t>Metforminin</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kontraendikasyonları</a:t>
            </a:r>
            <a:r>
              <a:rPr lang="tr-TR" altLang="tr-TR" sz="2400" dirty="0">
                <a:solidFill>
                  <a:schemeClr val="tx1"/>
                </a:solidFill>
                <a:latin typeface="Calibri" panose="020F0502020204030204" pitchFamily="34" charset="0"/>
              </a:rPr>
              <a:t>;</a:t>
            </a:r>
          </a:p>
          <a:p>
            <a:pPr lvl="1"/>
            <a:r>
              <a:rPr lang="tr-TR" altLang="tr-TR" sz="2400" dirty="0" err="1">
                <a:solidFill>
                  <a:schemeClr val="tx1"/>
                </a:solidFill>
                <a:latin typeface="Calibri" panose="020F0502020204030204" pitchFamily="34" charset="0"/>
              </a:rPr>
              <a:t>Renal</a:t>
            </a:r>
            <a:r>
              <a:rPr lang="tr-TR" altLang="tr-TR" sz="2400" dirty="0">
                <a:solidFill>
                  <a:schemeClr val="tx1"/>
                </a:solidFill>
                <a:latin typeface="Calibri" panose="020F0502020204030204" pitchFamily="34" charset="0"/>
              </a:rPr>
              <a:t> fonksiyon bozukluğu (serum </a:t>
            </a:r>
            <a:r>
              <a:rPr lang="tr-TR" altLang="tr-TR" sz="2400" dirty="0" err="1">
                <a:solidFill>
                  <a:schemeClr val="tx1"/>
                </a:solidFill>
                <a:latin typeface="Calibri" panose="020F0502020204030204" pitchFamily="34" charset="0"/>
              </a:rPr>
              <a:t>kreatinin</a:t>
            </a:r>
            <a:r>
              <a:rPr lang="tr-TR" altLang="tr-TR" sz="2400" dirty="0">
                <a:solidFill>
                  <a:schemeClr val="tx1"/>
                </a:solidFill>
                <a:latin typeface="Calibri" panose="020F0502020204030204" pitchFamily="34" charset="0"/>
              </a:rPr>
              <a:t> &gt;1.4 mg/dl veya </a:t>
            </a:r>
            <a:r>
              <a:rPr lang="tr-TR" altLang="tr-TR" sz="2400" dirty="0" err="1">
                <a:solidFill>
                  <a:schemeClr val="tx1"/>
                </a:solidFill>
                <a:latin typeface="Calibri" panose="020F0502020204030204" pitchFamily="34" charset="0"/>
              </a:rPr>
              <a:t>eGFR</a:t>
            </a:r>
            <a:r>
              <a:rPr lang="tr-TR" altLang="tr-TR" sz="2400" dirty="0">
                <a:solidFill>
                  <a:schemeClr val="tx1"/>
                </a:solidFill>
                <a:latin typeface="Calibri" panose="020F0502020204030204" pitchFamily="34" charset="0"/>
              </a:rPr>
              <a:t> &lt;30 ml/</a:t>
            </a:r>
            <a:r>
              <a:rPr lang="tr-TR" altLang="tr-TR" sz="2400" dirty="0" err="1">
                <a:solidFill>
                  <a:schemeClr val="tx1"/>
                </a:solidFill>
                <a:latin typeface="Calibri" panose="020F0502020204030204" pitchFamily="34" charset="0"/>
              </a:rPr>
              <a:t>dk</a:t>
            </a:r>
            <a:r>
              <a:rPr lang="tr-TR" altLang="tr-TR" sz="2400" dirty="0">
                <a:solidFill>
                  <a:schemeClr val="tx1"/>
                </a:solidFill>
                <a:latin typeface="Calibri" panose="020F0502020204030204" pitchFamily="34" charset="0"/>
              </a:rPr>
              <a:t> ise kullanılmamalı )</a:t>
            </a:r>
          </a:p>
          <a:p>
            <a:pPr lvl="1"/>
            <a:r>
              <a:rPr lang="tr-TR" altLang="tr-TR" sz="2400" dirty="0">
                <a:solidFill>
                  <a:schemeClr val="tx1"/>
                </a:solidFill>
                <a:latin typeface="Calibri" panose="020F0502020204030204" pitchFamily="34" charset="0"/>
              </a:rPr>
              <a:t>Karaciğer yetersizliği</a:t>
            </a:r>
          </a:p>
          <a:p>
            <a:pPr lvl="1"/>
            <a:r>
              <a:rPr lang="tr-TR" altLang="tr-TR" sz="2400" dirty="0">
                <a:solidFill>
                  <a:schemeClr val="tx1"/>
                </a:solidFill>
                <a:latin typeface="Calibri" panose="020F0502020204030204" pitchFamily="34" charset="0"/>
              </a:rPr>
              <a:t>Laktik </a:t>
            </a:r>
            <a:r>
              <a:rPr lang="tr-TR" altLang="tr-TR" sz="2400" dirty="0" err="1">
                <a:solidFill>
                  <a:schemeClr val="tx1"/>
                </a:solidFill>
                <a:latin typeface="Calibri" panose="020F0502020204030204" pitchFamily="34" charset="0"/>
              </a:rPr>
              <a:t>asidoz</a:t>
            </a:r>
            <a:r>
              <a:rPr lang="tr-TR" altLang="tr-TR" sz="2400" dirty="0">
                <a:solidFill>
                  <a:schemeClr val="tx1"/>
                </a:solidFill>
                <a:latin typeface="Calibri" panose="020F0502020204030204" pitchFamily="34" charset="0"/>
              </a:rPr>
              <a:t> öyküsü</a:t>
            </a:r>
          </a:p>
          <a:p>
            <a:pPr lvl="1"/>
            <a:r>
              <a:rPr lang="tr-TR" altLang="tr-TR" sz="2400" dirty="0">
                <a:solidFill>
                  <a:schemeClr val="tx1"/>
                </a:solidFill>
                <a:latin typeface="Calibri" panose="020F0502020204030204" pitchFamily="34" charset="0"/>
              </a:rPr>
              <a:t>Ağır </a:t>
            </a:r>
            <a:r>
              <a:rPr lang="tr-TR" altLang="tr-TR" sz="2400" dirty="0" err="1">
                <a:solidFill>
                  <a:schemeClr val="tx1"/>
                </a:solidFill>
                <a:latin typeface="Calibri" panose="020F0502020204030204" pitchFamily="34" charset="0"/>
              </a:rPr>
              <a:t>hipoksi</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dehidratasyon</a:t>
            </a:r>
            <a:endParaRPr lang="tr-TR" altLang="tr-TR" sz="2400" dirty="0">
              <a:solidFill>
                <a:schemeClr val="tx1"/>
              </a:solidFill>
              <a:latin typeface="Calibri" panose="020F0502020204030204" pitchFamily="34" charset="0"/>
            </a:endParaRPr>
          </a:p>
          <a:p>
            <a:pPr lvl="1"/>
            <a:r>
              <a:rPr lang="tr-TR" altLang="tr-TR" sz="2400" dirty="0">
                <a:solidFill>
                  <a:schemeClr val="tx1"/>
                </a:solidFill>
                <a:latin typeface="Calibri" panose="020F0502020204030204" pitchFamily="34" charset="0"/>
              </a:rPr>
              <a:t>Kronik alkolizm</a:t>
            </a:r>
          </a:p>
          <a:p>
            <a:pPr lvl="1"/>
            <a:r>
              <a:rPr lang="tr-TR" altLang="tr-TR" sz="2400" dirty="0">
                <a:solidFill>
                  <a:schemeClr val="tx1"/>
                </a:solidFill>
                <a:latin typeface="Calibri" panose="020F0502020204030204" pitchFamily="34" charset="0"/>
              </a:rPr>
              <a:t>KV </a:t>
            </a:r>
            <a:r>
              <a:rPr lang="tr-TR" altLang="tr-TR" sz="2400" dirty="0" err="1">
                <a:solidFill>
                  <a:schemeClr val="tx1"/>
                </a:solidFill>
                <a:latin typeface="Calibri" panose="020F0502020204030204" pitchFamily="34" charset="0"/>
              </a:rPr>
              <a:t>kollaps</a:t>
            </a:r>
            <a:r>
              <a:rPr lang="tr-TR" altLang="tr-TR" sz="2400" dirty="0">
                <a:solidFill>
                  <a:schemeClr val="tx1"/>
                </a:solidFill>
                <a:latin typeface="Calibri" panose="020F0502020204030204" pitchFamily="34" charset="0"/>
              </a:rPr>
              <a:t>, akut </a:t>
            </a:r>
            <a:r>
              <a:rPr lang="tr-TR" altLang="tr-TR" sz="2400" dirty="0" err="1">
                <a:solidFill>
                  <a:schemeClr val="tx1"/>
                </a:solidFill>
                <a:latin typeface="Calibri" panose="020F0502020204030204" pitchFamily="34" charset="0"/>
              </a:rPr>
              <a:t>miyokard</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infarktüsü</a:t>
            </a:r>
            <a:endParaRPr lang="tr-TR" altLang="tr-TR"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4277722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08AFC4-3A29-4258-8D73-554C97900EAE}"/>
              </a:ext>
            </a:extLst>
          </p:cNvPr>
          <p:cNvSpPr>
            <a:spLocks noGrp="1"/>
          </p:cNvSpPr>
          <p:nvPr>
            <p:ph type="title"/>
          </p:nvPr>
        </p:nvSpPr>
        <p:spPr>
          <a:xfrm>
            <a:off x="1753681" y="411168"/>
            <a:ext cx="8911687" cy="904065"/>
          </a:xfrm>
        </p:spPr>
        <p:txBody>
          <a:bodyPr>
            <a:normAutofit/>
          </a:bodyPr>
          <a:lstStyle/>
          <a:p>
            <a:pPr>
              <a:defRPr/>
            </a:pPr>
            <a:r>
              <a:rPr lang="tr-TR" sz="4000" dirty="0" err="1">
                <a:solidFill>
                  <a:schemeClr val="tx1"/>
                </a:solidFill>
                <a:latin typeface="Calibri" panose="020F0502020204030204" pitchFamily="34" charset="0"/>
              </a:rPr>
              <a:t>Diyabetes</a:t>
            </a:r>
            <a:r>
              <a:rPr lang="tr-TR" sz="4000" dirty="0">
                <a:solidFill>
                  <a:schemeClr val="tx1"/>
                </a:solidFill>
                <a:latin typeface="Calibri" panose="020F0502020204030204" pitchFamily="34" charset="0"/>
              </a:rPr>
              <a:t> </a:t>
            </a:r>
            <a:r>
              <a:rPr lang="tr-TR" sz="4000" dirty="0" err="1">
                <a:solidFill>
                  <a:schemeClr val="tx1"/>
                </a:solidFill>
                <a:latin typeface="Calibri" panose="020F0502020204030204" pitchFamily="34" charset="0"/>
              </a:rPr>
              <a:t>Mellitus</a:t>
            </a:r>
            <a:r>
              <a:rPr lang="tr-TR" sz="4000" dirty="0">
                <a:solidFill>
                  <a:schemeClr val="tx1"/>
                </a:solidFill>
                <a:latin typeface="Calibri" panose="020F0502020204030204" pitchFamily="34" charset="0"/>
              </a:rPr>
              <a:t> Tedavisi </a:t>
            </a:r>
          </a:p>
        </p:txBody>
      </p:sp>
      <p:sp>
        <p:nvSpPr>
          <p:cNvPr id="60419" name="İçerik Yer Tutucusu 2">
            <a:extLst>
              <a:ext uri="{FF2B5EF4-FFF2-40B4-BE49-F238E27FC236}">
                <a16:creationId xmlns:a16="http://schemas.microsoft.com/office/drawing/2014/main" id="{4BFD9F4F-0843-4EAC-8B26-68C4D6A29874}"/>
              </a:ext>
            </a:extLst>
          </p:cNvPr>
          <p:cNvSpPr>
            <a:spLocks noGrp="1"/>
          </p:cNvSpPr>
          <p:nvPr>
            <p:ph idx="1"/>
          </p:nvPr>
        </p:nvSpPr>
        <p:spPr>
          <a:xfrm>
            <a:off x="1753681" y="1914525"/>
            <a:ext cx="9314369" cy="3996697"/>
          </a:xfrm>
        </p:spPr>
        <p:txBody>
          <a:bodyPr/>
          <a:lstStyle/>
          <a:p>
            <a:r>
              <a:rPr lang="tr-TR" altLang="tr-TR" sz="2400" dirty="0" err="1">
                <a:solidFill>
                  <a:schemeClr val="tx1"/>
                </a:solidFill>
                <a:latin typeface="Calibri" panose="020F0502020204030204" pitchFamily="34" charset="0"/>
              </a:rPr>
              <a:t>Metforminin</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kontraendikasyonları</a:t>
            </a:r>
            <a:r>
              <a:rPr lang="tr-TR" altLang="tr-TR" sz="2400" dirty="0">
                <a:solidFill>
                  <a:schemeClr val="tx1"/>
                </a:solidFill>
                <a:latin typeface="Calibri" panose="020F0502020204030204" pitchFamily="34" charset="0"/>
              </a:rPr>
              <a:t>;</a:t>
            </a:r>
          </a:p>
          <a:p>
            <a:endParaRPr lang="tr-TR" altLang="tr-TR" sz="2400" dirty="0">
              <a:solidFill>
                <a:schemeClr val="tx1"/>
              </a:solidFill>
              <a:latin typeface="Calibri" panose="020F0502020204030204" pitchFamily="34" charset="0"/>
            </a:endParaRPr>
          </a:p>
          <a:p>
            <a:pPr lvl="1"/>
            <a:r>
              <a:rPr lang="tr-TR" altLang="tr-TR" sz="2400" dirty="0" err="1">
                <a:solidFill>
                  <a:schemeClr val="tx1"/>
                </a:solidFill>
                <a:latin typeface="Calibri" panose="020F0502020204030204" pitchFamily="34" charset="0"/>
              </a:rPr>
              <a:t>Ketonemi</a:t>
            </a:r>
            <a:r>
              <a:rPr lang="tr-TR" altLang="tr-TR" sz="2400" dirty="0">
                <a:solidFill>
                  <a:schemeClr val="tx1"/>
                </a:solidFill>
                <a:latin typeface="Calibri" panose="020F0502020204030204" pitchFamily="34" charset="0"/>
              </a:rPr>
              <a:t> ve </a:t>
            </a:r>
            <a:r>
              <a:rPr lang="tr-TR" altLang="tr-TR" sz="2400" dirty="0" err="1">
                <a:solidFill>
                  <a:schemeClr val="tx1"/>
                </a:solidFill>
                <a:latin typeface="Calibri" panose="020F0502020204030204" pitchFamily="34" charset="0"/>
              </a:rPr>
              <a:t>ketonüri</a:t>
            </a:r>
            <a:endParaRPr lang="tr-TR" altLang="tr-TR" sz="2400" dirty="0">
              <a:solidFill>
                <a:schemeClr val="tx1"/>
              </a:solidFill>
              <a:latin typeface="Calibri" panose="020F0502020204030204" pitchFamily="34" charset="0"/>
            </a:endParaRPr>
          </a:p>
          <a:p>
            <a:pPr lvl="1"/>
            <a:r>
              <a:rPr lang="tr-TR" altLang="tr-TR" sz="2400" dirty="0">
                <a:solidFill>
                  <a:schemeClr val="tx1"/>
                </a:solidFill>
                <a:latin typeface="Calibri" panose="020F0502020204030204" pitchFamily="34" charset="0"/>
              </a:rPr>
              <a:t>Tedaviye dirençli (sınıf 3-4) </a:t>
            </a:r>
            <a:r>
              <a:rPr lang="tr-TR" altLang="tr-TR" sz="2400" dirty="0" err="1">
                <a:solidFill>
                  <a:schemeClr val="tx1"/>
                </a:solidFill>
                <a:latin typeface="Calibri" panose="020F0502020204030204" pitchFamily="34" charset="0"/>
              </a:rPr>
              <a:t>konjestif</a:t>
            </a:r>
            <a:r>
              <a:rPr lang="tr-TR" altLang="tr-TR" sz="2400" dirty="0">
                <a:solidFill>
                  <a:schemeClr val="tx1"/>
                </a:solidFill>
                <a:latin typeface="Calibri" panose="020F0502020204030204" pitchFamily="34" charset="0"/>
              </a:rPr>
              <a:t> kalp yetersizliği</a:t>
            </a:r>
          </a:p>
          <a:p>
            <a:pPr lvl="1"/>
            <a:r>
              <a:rPr lang="tr-TR" altLang="tr-TR" sz="2400" dirty="0">
                <a:solidFill>
                  <a:schemeClr val="tx1"/>
                </a:solidFill>
                <a:latin typeface="Calibri" panose="020F0502020204030204" pitchFamily="34" charset="0"/>
              </a:rPr>
              <a:t>Kronik </a:t>
            </a:r>
            <a:r>
              <a:rPr lang="tr-TR" altLang="tr-TR" sz="2400" dirty="0" err="1">
                <a:solidFill>
                  <a:schemeClr val="tx1"/>
                </a:solidFill>
                <a:latin typeface="Calibri" panose="020F0502020204030204" pitchFamily="34" charset="0"/>
              </a:rPr>
              <a:t>pulmoner</a:t>
            </a:r>
            <a:r>
              <a:rPr lang="tr-TR" altLang="tr-TR" sz="2400" dirty="0">
                <a:solidFill>
                  <a:schemeClr val="tx1"/>
                </a:solidFill>
                <a:latin typeface="Calibri" panose="020F0502020204030204" pitchFamily="34" charset="0"/>
              </a:rPr>
              <a:t> hastalık (kronik </a:t>
            </a:r>
            <a:r>
              <a:rPr lang="tr-TR" altLang="tr-TR" sz="2400" dirty="0" err="1">
                <a:solidFill>
                  <a:schemeClr val="tx1"/>
                </a:solidFill>
                <a:latin typeface="Calibri" panose="020F0502020204030204" pitchFamily="34" charset="0"/>
              </a:rPr>
              <a:t>obstrüktif</a:t>
            </a:r>
            <a:r>
              <a:rPr lang="tr-TR" altLang="tr-TR" sz="2400" dirty="0">
                <a:solidFill>
                  <a:schemeClr val="tx1"/>
                </a:solidFill>
                <a:latin typeface="Calibri" panose="020F0502020204030204" pitchFamily="34" charset="0"/>
              </a:rPr>
              <a:t> akciğer hastalığı)</a:t>
            </a:r>
          </a:p>
          <a:p>
            <a:pPr lvl="1"/>
            <a:r>
              <a:rPr lang="tr-TR" altLang="tr-TR" sz="2400" dirty="0" err="1">
                <a:solidFill>
                  <a:schemeClr val="tx1"/>
                </a:solidFill>
                <a:latin typeface="Calibri" panose="020F0502020204030204" pitchFamily="34" charset="0"/>
              </a:rPr>
              <a:t>Periferik</a:t>
            </a:r>
            <a:r>
              <a:rPr lang="tr-TR" altLang="tr-TR" sz="2400" dirty="0">
                <a:solidFill>
                  <a:schemeClr val="tx1"/>
                </a:solidFill>
                <a:latin typeface="Calibri" panose="020F0502020204030204" pitchFamily="34" charset="0"/>
              </a:rPr>
              <a:t> damar hastalığı</a:t>
            </a:r>
          </a:p>
          <a:p>
            <a:pPr lvl="1"/>
            <a:r>
              <a:rPr lang="tr-TR" altLang="tr-TR" sz="2400" dirty="0" err="1">
                <a:solidFill>
                  <a:schemeClr val="tx1"/>
                </a:solidFill>
                <a:latin typeface="Calibri" panose="020F0502020204030204" pitchFamily="34" charset="0"/>
              </a:rPr>
              <a:t>Major</a:t>
            </a:r>
            <a:r>
              <a:rPr lang="tr-TR" altLang="tr-TR" sz="2400" dirty="0">
                <a:solidFill>
                  <a:schemeClr val="tx1"/>
                </a:solidFill>
                <a:latin typeface="Calibri" panose="020F0502020204030204" pitchFamily="34" charset="0"/>
              </a:rPr>
              <a:t> cerrahi girişim</a:t>
            </a:r>
          </a:p>
          <a:p>
            <a:pPr lvl="1"/>
            <a:r>
              <a:rPr lang="tr-TR" altLang="tr-TR" sz="2400" dirty="0">
                <a:solidFill>
                  <a:schemeClr val="tx1"/>
                </a:solidFill>
                <a:latin typeface="Calibri" panose="020F0502020204030204" pitchFamily="34" charset="0"/>
              </a:rPr>
              <a:t>Gebelik ve emzirme dönemi</a:t>
            </a:r>
          </a:p>
          <a:p>
            <a:pPr lvl="1"/>
            <a:r>
              <a:rPr lang="tr-TR" altLang="tr-TR" sz="2400" dirty="0">
                <a:solidFill>
                  <a:schemeClr val="tx1"/>
                </a:solidFill>
                <a:latin typeface="Calibri" panose="020F0502020204030204" pitchFamily="34" charset="0"/>
              </a:rPr>
              <a:t>İleri yaş (bazı </a:t>
            </a:r>
            <a:r>
              <a:rPr lang="tr-TR" altLang="tr-TR" sz="2400" dirty="0" err="1">
                <a:solidFill>
                  <a:schemeClr val="tx1"/>
                </a:solidFill>
                <a:latin typeface="Calibri" panose="020F0502020204030204" pitchFamily="34" charset="0"/>
              </a:rPr>
              <a:t>otörlere</a:t>
            </a:r>
            <a:r>
              <a:rPr lang="tr-TR" altLang="tr-TR" sz="2400" dirty="0">
                <a:solidFill>
                  <a:schemeClr val="tx1"/>
                </a:solidFill>
                <a:latin typeface="Calibri" panose="020F0502020204030204" pitchFamily="34" charset="0"/>
              </a:rPr>
              <a:t> göre &gt;80 yaş)</a:t>
            </a:r>
          </a:p>
          <a:p>
            <a:endParaRPr lang="tr-TR" altLang="tr-TR" dirty="0"/>
          </a:p>
        </p:txBody>
      </p:sp>
    </p:spTree>
    <p:extLst>
      <p:ext uri="{BB962C8B-B14F-4D97-AF65-F5344CB8AC3E}">
        <p14:creationId xmlns:p14="http://schemas.microsoft.com/office/powerpoint/2010/main" val="2324980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84CB8E-5A3A-4957-B760-3399653AE689}"/>
              </a:ext>
            </a:extLst>
          </p:cNvPr>
          <p:cNvSpPr>
            <a:spLocks noGrp="1"/>
          </p:cNvSpPr>
          <p:nvPr>
            <p:ph type="title"/>
          </p:nvPr>
        </p:nvSpPr>
        <p:spPr>
          <a:xfrm>
            <a:off x="1640156" y="131524"/>
            <a:ext cx="8911687" cy="716175"/>
          </a:xfrm>
        </p:spPr>
        <p:txBody>
          <a:bodyPr>
            <a:normAutofit/>
          </a:bodyPr>
          <a:lstStyle/>
          <a:p>
            <a:pPr>
              <a:defRPr/>
            </a:pPr>
            <a:r>
              <a:rPr lang="tr-TR" sz="4000" dirty="0" err="1">
                <a:solidFill>
                  <a:schemeClr val="tx1"/>
                </a:solidFill>
                <a:latin typeface="Calibri" panose="020F0502020204030204" pitchFamily="34" charset="0"/>
              </a:rPr>
              <a:t>Diyabetes</a:t>
            </a:r>
            <a:r>
              <a:rPr lang="tr-TR" sz="4000" dirty="0">
                <a:solidFill>
                  <a:schemeClr val="tx1"/>
                </a:solidFill>
                <a:latin typeface="Calibri" panose="020F0502020204030204" pitchFamily="34" charset="0"/>
              </a:rPr>
              <a:t> </a:t>
            </a:r>
            <a:r>
              <a:rPr lang="tr-TR" sz="4000" dirty="0" err="1">
                <a:solidFill>
                  <a:schemeClr val="tx1"/>
                </a:solidFill>
                <a:latin typeface="Calibri" panose="020F0502020204030204" pitchFamily="34" charset="0"/>
              </a:rPr>
              <a:t>Mellitus</a:t>
            </a:r>
            <a:r>
              <a:rPr lang="tr-TR" sz="4000" dirty="0">
                <a:solidFill>
                  <a:schemeClr val="tx1"/>
                </a:solidFill>
                <a:latin typeface="Calibri" panose="020F0502020204030204" pitchFamily="34" charset="0"/>
              </a:rPr>
              <a:t> Tedavisi </a:t>
            </a:r>
          </a:p>
        </p:txBody>
      </p:sp>
      <p:sp>
        <p:nvSpPr>
          <p:cNvPr id="61443" name="İçerik Yer Tutucusu 2">
            <a:extLst>
              <a:ext uri="{FF2B5EF4-FFF2-40B4-BE49-F238E27FC236}">
                <a16:creationId xmlns:a16="http://schemas.microsoft.com/office/drawing/2014/main" id="{0884537B-F8A9-4303-87F6-CB635047E02C}"/>
              </a:ext>
            </a:extLst>
          </p:cNvPr>
          <p:cNvSpPr>
            <a:spLocks noGrp="1"/>
          </p:cNvSpPr>
          <p:nvPr>
            <p:ph idx="1"/>
          </p:nvPr>
        </p:nvSpPr>
        <p:spPr>
          <a:xfrm>
            <a:off x="1288383" y="1557378"/>
            <a:ext cx="5073795" cy="4388180"/>
          </a:xfrm>
        </p:spPr>
        <p:txBody>
          <a:bodyPr>
            <a:normAutofit/>
          </a:bodyPr>
          <a:lstStyle/>
          <a:p>
            <a:r>
              <a:rPr lang="tr-TR" altLang="tr-TR" sz="2800" dirty="0" err="1">
                <a:solidFill>
                  <a:schemeClr val="tx1"/>
                </a:solidFill>
                <a:latin typeface="Calibri" panose="020F0502020204030204" pitchFamily="34" charset="0"/>
              </a:rPr>
              <a:t>Pioglitazon</a:t>
            </a:r>
            <a:r>
              <a:rPr lang="tr-TR" altLang="tr-TR" sz="2800" dirty="0">
                <a:solidFill>
                  <a:schemeClr val="tx1"/>
                </a:solidFill>
                <a:latin typeface="Calibri" panose="020F0502020204030204" pitchFamily="34" charset="0"/>
              </a:rPr>
              <a:t>;</a:t>
            </a:r>
          </a:p>
          <a:p>
            <a:pPr lvl="1">
              <a:buFont typeface="Wingdings" panose="05000000000000000000" pitchFamily="2" charset="2"/>
              <a:buChar char="ü"/>
            </a:pPr>
            <a:r>
              <a:rPr lang="tr-TR" altLang="tr-TR" sz="2200" dirty="0">
                <a:solidFill>
                  <a:schemeClr val="tx1"/>
                </a:solidFill>
                <a:latin typeface="Calibri" panose="020F0502020204030204" pitchFamily="34" charset="0"/>
              </a:rPr>
              <a:t>Hipoglisemi yapmaması,</a:t>
            </a:r>
          </a:p>
          <a:p>
            <a:pPr lvl="1">
              <a:buFont typeface="Wingdings" panose="05000000000000000000" pitchFamily="2" charset="2"/>
              <a:buChar char="ü"/>
            </a:pPr>
            <a:r>
              <a:rPr lang="tr-TR" altLang="tr-TR" sz="2200" dirty="0">
                <a:solidFill>
                  <a:schemeClr val="tx1"/>
                </a:solidFill>
                <a:latin typeface="Calibri" panose="020F0502020204030204" pitchFamily="34" charset="0"/>
              </a:rPr>
              <a:t>HDL-kolesterolü yükseltmesi, </a:t>
            </a:r>
          </a:p>
          <a:p>
            <a:pPr lvl="1">
              <a:buFont typeface="Wingdings" panose="05000000000000000000" pitchFamily="2" charset="2"/>
              <a:buChar char="ü"/>
            </a:pPr>
            <a:r>
              <a:rPr lang="tr-TR" altLang="tr-TR" sz="2200" dirty="0" err="1">
                <a:solidFill>
                  <a:schemeClr val="tx1"/>
                </a:solidFill>
                <a:latin typeface="Calibri" panose="020F0502020204030204" pitchFamily="34" charset="0"/>
              </a:rPr>
              <a:t>Trigliserid</a:t>
            </a:r>
            <a:r>
              <a:rPr lang="tr-TR" altLang="tr-TR" sz="2200" dirty="0">
                <a:solidFill>
                  <a:schemeClr val="tx1"/>
                </a:solidFill>
                <a:latin typeface="Calibri" panose="020F0502020204030204" pitchFamily="34" charset="0"/>
              </a:rPr>
              <a:t> düzeylerini düşürmesi avantajlarıdır.</a:t>
            </a:r>
          </a:p>
          <a:p>
            <a:pPr lvl="1">
              <a:buFont typeface="Wingdings" panose="05000000000000000000" pitchFamily="2" charset="2"/>
              <a:buChar char="ü"/>
            </a:pPr>
            <a:r>
              <a:rPr lang="tr-TR" altLang="tr-TR" sz="2200" dirty="0">
                <a:solidFill>
                  <a:schemeClr val="tx1"/>
                </a:solidFill>
                <a:latin typeface="Calibri" panose="020F0502020204030204" pitchFamily="34" charset="0"/>
              </a:rPr>
              <a:t>Ancak pahalı ilaçlardır.</a:t>
            </a:r>
          </a:p>
          <a:p>
            <a:pPr lvl="1">
              <a:buFont typeface="Wingdings" panose="05000000000000000000" pitchFamily="2" charset="2"/>
              <a:buChar char="Ø"/>
            </a:pPr>
            <a:endParaRPr lang="tr-TR" altLang="tr-TR" sz="2200" dirty="0">
              <a:solidFill>
                <a:schemeClr val="tx1"/>
              </a:solidFill>
              <a:latin typeface="Calibri" panose="020F0502020204030204" pitchFamily="34" charset="0"/>
            </a:endParaRPr>
          </a:p>
          <a:p>
            <a:pPr lvl="1"/>
            <a:endParaRPr lang="tr-TR" altLang="tr-TR" dirty="0"/>
          </a:p>
        </p:txBody>
      </p:sp>
      <p:sp>
        <p:nvSpPr>
          <p:cNvPr id="4" name="İçerik Yer Tutucusu 2">
            <a:extLst>
              <a:ext uri="{FF2B5EF4-FFF2-40B4-BE49-F238E27FC236}">
                <a16:creationId xmlns:a16="http://schemas.microsoft.com/office/drawing/2014/main" id="{73262435-4647-4828-BCF2-1E2C6846DF73}"/>
              </a:ext>
            </a:extLst>
          </p:cNvPr>
          <p:cNvSpPr txBox="1">
            <a:spLocks/>
          </p:cNvSpPr>
          <p:nvPr/>
        </p:nvSpPr>
        <p:spPr>
          <a:xfrm>
            <a:off x="6095999" y="1486919"/>
            <a:ext cx="5497592" cy="452909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r>
              <a:rPr lang="tr-TR" altLang="tr-TR" sz="2400" dirty="0" err="1">
                <a:solidFill>
                  <a:schemeClr val="tx1"/>
                </a:solidFill>
                <a:latin typeface="Calibri" panose="020F0502020204030204" pitchFamily="34" charset="0"/>
              </a:rPr>
              <a:t>Kontrendikasyonları</a:t>
            </a:r>
            <a:r>
              <a:rPr lang="tr-TR" altLang="tr-TR" sz="2400" dirty="0">
                <a:solidFill>
                  <a:schemeClr val="tx1"/>
                </a:solidFill>
                <a:latin typeface="Calibri" panose="020F0502020204030204" pitchFamily="34" charset="0"/>
              </a:rPr>
              <a:t>; </a:t>
            </a:r>
          </a:p>
          <a:p>
            <a:pPr lvl="2">
              <a:buFont typeface="Wingdings" panose="05000000000000000000" pitchFamily="2" charset="2"/>
              <a:buChar char="ü"/>
            </a:pPr>
            <a:r>
              <a:rPr lang="tr-TR" altLang="tr-TR" sz="2200" dirty="0">
                <a:solidFill>
                  <a:schemeClr val="tx1"/>
                </a:solidFill>
                <a:latin typeface="Calibri" panose="020F0502020204030204" pitchFamily="34" charset="0"/>
              </a:rPr>
              <a:t>ALT yüksekliği olan vakalar</a:t>
            </a:r>
          </a:p>
          <a:p>
            <a:pPr lvl="2">
              <a:buFont typeface="Wingdings" panose="05000000000000000000" pitchFamily="2" charset="2"/>
              <a:buChar char="ü"/>
            </a:pPr>
            <a:r>
              <a:rPr lang="tr-TR" altLang="tr-TR" sz="2200" dirty="0" err="1">
                <a:solidFill>
                  <a:schemeClr val="tx1"/>
                </a:solidFill>
                <a:latin typeface="Calibri" panose="020F0502020204030204" pitchFamily="34" charset="0"/>
              </a:rPr>
              <a:t>Konjestif</a:t>
            </a:r>
            <a:r>
              <a:rPr lang="tr-TR" altLang="tr-TR" sz="2200" dirty="0">
                <a:solidFill>
                  <a:schemeClr val="tx1"/>
                </a:solidFill>
                <a:latin typeface="Calibri" panose="020F0502020204030204" pitchFamily="34" charset="0"/>
              </a:rPr>
              <a:t> kalp yetersizliği vakaları</a:t>
            </a:r>
          </a:p>
          <a:p>
            <a:pPr lvl="2">
              <a:buFont typeface="Wingdings" panose="05000000000000000000" pitchFamily="2" charset="2"/>
              <a:buChar char="ü"/>
            </a:pPr>
            <a:r>
              <a:rPr lang="tr-TR" altLang="tr-TR" sz="2200" dirty="0">
                <a:solidFill>
                  <a:schemeClr val="tx1"/>
                </a:solidFill>
                <a:latin typeface="Calibri" panose="020F0502020204030204" pitchFamily="34" charset="0"/>
              </a:rPr>
              <a:t>Kronik ağır böbrek yetersizliği</a:t>
            </a:r>
          </a:p>
          <a:p>
            <a:pPr lvl="2">
              <a:buFont typeface="Wingdings" panose="05000000000000000000" pitchFamily="2" charset="2"/>
              <a:buChar char="ü"/>
            </a:pPr>
            <a:r>
              <a:rPr lang="tr-TR" altLang="tr-TR" sz="2200" dirty="0">
                <a:solidFill>
                  <a:schemeClr val="tx1"/>
                </a:solidFill>
                <a:latin typeface="Calibri" panose="020F0502020204030204" pitchFamily="34" charset="0"/>
              </a:rPr>
              <a:t>Gebelik</a:t>
            </a:r>
          </a:p>
          <a:p>
            <a:pPr lvl="2">
              <a:buFont typeface="Wingdings" panose="05000000000000000000" pitchFamily="2" charset="2"/>
              <a:buChar char="ü"/>
            </a:pPr>
            <a:r>
              <a:rPr lang="tr-TR" altLang="tr-TR" sz="2200" dirty="0">
                <a:solidFill>
                  <a:schemeClr val="tx1"/>
                </a:solidFill>
                <a:latin typeface="Calibri" panose="020F0502020204030204" pitchFamily="34" charset="0"/>
              </a:rPr>
              <a:t>Tip 1 diyabetliler</a:t>
            </a:r>
          </a:p>
          <a:p>
            <a:pPr lvl="2">
              <a:buFont typeface="Wingdings" panose="05000000000000000000" pitchFamily="2" charset="2"/>
              <a:buChar char="ü"/>
            </a:pPr>
            <a:r>
              <a:rPr lang="tr-TR" altLang="tr-TR" sz="2200" dirty="0" err="1">
                <a:solidFill>
                  <a:schemeClr val="tx1"/>
                </a:solidFill>
                <a:latin typeface="Calibri" panose="020F0502020204030204" pitchFamily="34" charset="0"/>
              </a:rPr>
              <a:t>Adolesan</a:t>
            </a:r>
            <a:r>
              <a:rPr lang="tr-TR" altLang="tr-TR" sz="2200" dirty="0">
                <a:solidFill>
                  <a:schemeClr val="tx1"/>
                </a:solidFill>
                <a:latin typeface="Calibri" panose="020F0502020204030204" pitchFamily="34" charset="0"/>
              </a:rPr>
              <a:t> ve çocuklarda </a:t>
            </a:r>
            <a:r>
              <a:rPr lang="tr-TR" altLang="tr-TR" sz="2200" dirty="0" err="1">
                <a:solidFill>
                  <a:schemeClr val="tx1"/>
                </a:solidFill>
                <a:latin typeface="Calibri" panose="020F0502020204030204" pitchFamily="34" charset="0"/>
              </a:rPr>
              <a:t>kontrendike</a:t>
            </a:r>
            <a:endParaRPr lang="tr-TR" altLang="tr-TR" sz="2200" dirty="0">
              <a:solidFill>
                <a:schemeClr val="tx1"/>
              </a:solidFill>
              <a:latin typeface="Calibri" panose="020F0502020204030204" pitchFamily="34" charset="0"/>
            </a:endParaRPr>
          </a:p>
          <a:p>
            <a:pPr lvl="1"/>
            <a:endParaRPr lang="tr-TR" altLang="tr-TR" dirty="0"/>
          </a:p>
        </p:txBody>
      </p:sp>
    </p:spTree>
    <p:extLst>
      <p:ext uri="{BB962C8B-B14F-4D97-AF65-F5344CB8AC3E}">
        <p14:creationId xmlns:p14="http://schemas.microsoft.com/office/powerpoint/2010/main" val="18219572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6EE14C-C20A-4326-9FD8-240C6226D997}"/>
              </a:ext>
            </a:extLst>
          </p:cNvPr>
          <p:cNvSpPr>
            <a:spLocks noGrp="1"/>
          </p:cNvSpPr>
          <p:nvPr>
            <p:ph type="title"/>
          </p:nvPr>
        </p:nvSpPr>
        <p:spPr>
          <a:xfrm>
            <a:off x="1853889" y="563785"/>
            <a:ext cx="8911687" cy="1280890"/>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p>
        </p:txBody>
      </p:sp>
      <p:sp>
        <p:nvSpPr>
          <p:cNvPr id="3" name="İçerik Yer Tutucusu 2">
            <a:extLst>
              <a:ext uri="{FF2B5EF4-FFF2-40B4-BE49-F238E27FC236}">
                <a16:creationId xmlns:a16="http://schemas.microsoft.com/office/drawing/2014/main" id="{40BF8DA2-3CD2-44AE-85A5-C49548D93DA2}"/>
              </a:ext>
            </a:extLst>
          </p:cNvPr>
          <p:cNvSpPr>
            <a:spLocks noGrp="1"/>
          </p:cNvSpPr>
          <p:nvPr>
            <p:ph idx="1"/>
          </p:nvPr>
        </p:nvSpPr>
        <p:spPr>
          <a:xfrm>
            <a:off x="1539413" y="4187032"/>
            <a:ext cx="9972005" cy="2107183"/>
          </a:xfrm>
        </p:spPr>
        <p:txBody>
          <a:bodyPr rtlCol="0">
            <a:normAutofit/>
          </a:bodyPr>
          <a:lstStyle/>
          <a:p>
            <a:pPr>
              <a:defRPr/>
            </a:pPr>
            <a:r>
              <a:rPr lang="tr-TR" sz="2400" dirty="0" err="1">
                <a:solidFill>
                  <a:schemeClr val="tx1"/>
                </a:solidFill>
                <a:latin typeface="Calibri" panose="020F0502020204030204" pitchFamily="34" charset="0"/>
              </a:rPr>
              <a:t>Akarboz</a:t>
            </a:r>
            <a:r>
              <a:rPr lang="tr-TR" sz="2400" dirty="0">
                <a:solidFill>
                  <a:schemeClr val="tx1"/>
                </a:solidFill>
                <a:latin typeface="Calibri" panose="020F0502020204030204" pitchFamily="34" charset="0"/>
              </a:rPr>
              <a:t>; </a:t>
            </a:r>
          </a:p>
          <a:p>
            <a:pPr marL="640080" lvl="1">
              <a:defRPr/>
            </a:pPr>
            <a:r>
              <a:rPr lang="tr-TR" sz="2400" dirty="0">
                <a:solidFill>
                  <a:schemeClr val="tx1"/>
                </a:solidFill>
                <a:latin typeface="Calibri" panose="020F0502020204030204" pitchFamily="34" charset="0"/>
              </a:rPr>
              <a:t>Karbonhidratların sindirimini yavaşlatır ve </a:t>
            </a:r>
            <a:r>
              <a:rPr lang="tr-TR" sz="2400" dirty="0" err="1">
                <a:solidFill>
                  <a:schemeClr val="tx1"/>
                </a:solidFill>
                <a:latin typeface="Calibri" panose="020F0502020204030204" pitchFamily="34" charset="0"/>
              </a:rPr>
              <a:t>absorpsiyonunu</a:t>
            </a:r>
            <a:r>
              <a:rPr lang="tr-TR" sz="2400" dirty="0">
                <a:solidFill>
                  <a:schemeClr val="tx1"/>
                </a:solidFill>
                <a:latin typeface="Calibri" panose="020F0502020204030204" pitchFamily="34" charset="0"/>
              </a:rPr>
              <a:t> geciktirirler.</a:t>
            </a:r>
          </a:p>
          <a:p>
            <a:pPr marL="640080" lvl="1">
              <a:defRPr/>
            </a:pPr>
            <a:r>
              <a:rPr lang="tr-TR" sz="2400" dirty="0">
                <a:solidFill>
                  <a:schemeClr val="tx1"/>
                </a:solidFill>
                <a:latin typeface="Calibri" panose="020F0502020204030204" pitchFamily="34" charset="0"/>
              </a:rPr>
              <a:t>Şişkinlik, hazımsızlık, </a:t>
            </a:r>
            <a:r>
              <a:rPr lang="tr-TR" sz="2400" dirty="0" err="1">
                <a:solidFill>
                  <a:schemeClr val="tx1"/>
                </a:solidFill>
                <a:latin typeface="Calibri" panose="020F0502020204030204" pitchFamily="34" charset="0"/>
              </a:rPr>
              <a:t>diyare</a:t>
            </a:r>
            <a:r>
              <a:rPr lang="tr-TR" sz="2400" dirty="0">
                <a:solidFill>
                  <a:schemeClr val="tx1"/>
                </a:solidFill>
                <a:latin typeface="Calibri" panose="020F0502020204030204" pitchFamily="34" charset="0"/>
              </a:rPr>
              <a:t> yapabilir.</a:t>
            </a:r>
          </a:p>
        </p:txBody>
      </p:sp>
      <p:pic>
        <p:nvPicPr>
          <p:cNvPr id="4" name="Resim 3">
            <a:extLst>
              <a:ext uri="{FF2B5EF4-FFF2-40B4-BE49-F238E27FC236}">
                <a16:creationId xmlns:a16="http://schemas.microsoft.com/office/drawing/2014/main" id="{A1D753E8-18F6-417C-B2B3-E23E565015F0}"/>
              </a:ext>
            </a:extLst>
          </p:cNvPr>
          <p:cNvPicPr>
            <a:picLocks noChangeAspect="1"/>
          </p:cNvPicPr>
          <p:nvPr/>
        </p:nvPicPr>
        <p:blipFill rotWithShape="1">
          <a:blip r:embed="rId2"/>
          <a:srcRect l="8359" t="40417" r="8750" b="37361"/>
          <a:stretch/>
        </p:blipFill>
        <p:spPr>
          <a:xfrm>
            <a:off x="1114424" y="2047874"/>
            <a:ext cx="10106025" cy="1524001"/>
          </a:xfrm>
          <a:prstGeom prst="rect">
            <a:avLst/>
          </a:prstGeom>
        </p:spPr>
      </p:pic>
    </p:spTree>
    <p:extLst>
      <p:ext uri="{BB962C8B-B14F-4D97-AF65-F5344CB8AC3E}">
        <p14:creationId xmlns:p14="http://schemas.microsoft.com/office/powerpoint/2010/main" val="11521296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6C6089-8E52-4398-9253-411091AF8FF4}"/>
              </a:ext>
            </a:extLst>
          </p:cNvPr>
          <p:cNvSpPr>
            <a:spLocks noGrp="1"/>
          </p:cNvSpPr>
          <p:nvPr>
            <p:ph type="title"/>
          </p:nvPr>
        </p:nvSpPr>
        <p:spPr>
          <a:xfrm>
            <a:off x="1640156" y="188912"/>
            <a:ext cx="8911687" cy="763066"/>
          </a:xfrm>
        </p:spPr>
        <p:txBody>
          <a:bodyPr>
            <a:normAutofit/>
          </a:bodyPr>
          <a:lstStyle/>
          <a:p>
            <a:pPr>
              <a:defRPr/>
            </a:pPr>
            <a:r>
              <a:rPr lang="tr-TR" sz="4000" dirty="0" err="1">
                <a:solidFill>
                  <a:schemeClr val="tx1"/>
                </a:solidFill>
                <a:latin typeface="Calibri" panose="020F0502020204030204" pitchFamily="34" charset="0"/>
              </a:rPr>
              <a:t>Diyabetes</a:t>
            </a:r>
            <a:r>
              <a:rPr lang="tr-TR" sz="4000" dirty="0">
                <a:solidFill>
                  <a:schemeClr val="tx1"/>
                </a:solidFill>
                <a:latin typeface="Calibri" panose="020F0502020204030204" pitchFamily="34" charset="0"/>
              </a:rPr>
              <a:t> </a:t>
            </a:r>
            <a:r>
              <a:rPr lang="tr-TR" sz="4000" dirty="0" err="1">
                <a:solidFill>
                  <a:schemeClr val="tx1"/>
                </a:solidFill>
                <a:latin typeface="Calibri" panose="020F0502020204030204" pitchFamily="34" charset="0"/>
              </a:rPr>
              <a:t>Mellitus</a:t>
            </a:r>
            <a:r>
              <a:rPr lang="tr-TR" sz="4000" dirty="0">
                <a:solidFill>
                  <a:schemeClr val="tx1"/>
                </a:solidFill>
                <a:latin typeface="Calibri" panose="020F0502020204030204" pitchFamily="34" charset="0"/>
              </a:rPr>
              <a:t> Tedavisi </a:t>
            </a:r>
          </a:p>
        </p:txBody>
      </p:sp>
      <p:pic>
        <p:nvPicPr>
          <p:cNvPr id="3" name="Resim 2">
            <a:extLst>
              <a:ext uri="{FF2B5EF4-FFF2-40B4-BE49-F238E27FC236}">
                <a16:creationId xmlns:a16="http://schemas.microsoft.com/office/drawing/2014/main" id="{15BCB1F1-8950-424C-8EA8-9BF1EB71DF6F}"/>
              </a:ext>
            </a:extLst>
          </p:cNvPr>
          <p:cNvPicPr>
            <a:picLocks noChangeAspect="1"/>
          </p:cNvPicPr>
          <p:nvPr/>
        </p:nvPicPr>
        <p:blipFill rotWithShape="1">
          <a:blip r:embed="rId3"/>
          <a:srcRect l="21016" t="7084" r="23047" b="15278"/>
          <a:stretch/>
        </p:blipFill>
        <p:spPr>
          <a:xfrm>
            <a:off x="1466849" y="1076325"/>
            <a:ext cx="6819901" cy="5324476"/>
          </a:xfrm>
          <a:prstGeom prst="rect">
            <a:avLst/>
          </a:prstGeom>
        </p:spPr>
      </p:pic>
    </p:spTree>
    <p:extLst>
      <p:ext uri="{BB962C8B-B14F-4D97-AF65-F5344CB8AC3E}">
        <p14:creationId xmlns:p14="http://schemas.microsoft.com/office/powerpoint/2010/main" val="343273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B4091B-30D2-4B9B-98DD-5DD29BB1FE36}"/>
              </a:ext>
            </a:extLst>
          </p:cNvPr>
          <p:cNvSpPr>
            <a:spLocks noGrp="1"/>
          </p:cNvSpPr>
          <p:nvPr>
            <p:ph type="title"/>
          </p:nvPr>
        </p:nvSpPr>
        <p:spPr>
          <a:xfrm>
            <a:off x="1462625" y="340702"/>
            <a:ext cx="9442597" cy="1280890"/>
          </a:xfrm>
        </p:spPr>
        <p:txBody>
          <a:bodyPr/>
          <a:lstStyle/>
          <a:p>
            <a:pPr>
              <a:defRPr/>
            </a:pPr>
            <a:r>
              <a:rPr lang="tr-TR" dirty="0">
                <a:latin typeface="Calibri" panose="020F0502020204030204" pitchFamily="34" charset="0"/>
              </a:rPr>
              <a:t> </a:t>
            </a:r>
            <a:r>
              <a:rPr lang="tr-TR" dirty="0">
                <a:solidFill>
                  <a:schemeClr val="tx1"/>
                </a:solidFill>
                <a:latin typeface="Calibri" panose="020F0502020204030204" pitchFamily="34" charset="0"/>
                <a:cs typeface="Times New Roman" panose="02020603050405020304" pitchFamily="18" charset="0"/>
              </a:rPr>
              <a:t>DM-Tanı Kriterleri</a:t>
            </a:r>
          </a:p>
        </p:txBody>
      </p:sp>
      <p:pic>
        <p:nvPicPr>
          <p:cNvPr id="3" name="Resim 2">
            <a:extLst>
              <a:ext uri="{FF2B5EF4-FFF2-40B4-BE49-F238E27FC236}">
                <a16:creationId xmlns:a16="http://schemas.microsoft.com/office/drawing/2014/main" id="{52C2407D-F7A9-4B89-AAF3-3B615F2B272E}"/>
              </a:ext>
            </a:extLst>
          </p:cNvPr>
          <p:cNvPicPr>
            <a:picLocks noChangeAspect="1"/>
          </p:cNvPicPr>
          <p:nvPr/>
        </p:nvPicPr>
        <p:blipFill rotWithShape="1">
          <a:blip r:embed="rId3"/>
          <a:srcRect l="25704" t="20453" r="26675" b="34498"/>
          <a:stretch/>
        </p:blipFill>
        <p:spPr>
          <a:xfrm>
            <a:off x="1557813" y="1541693"/>
            <a:ext cx="8597889" cy="4575022"/>
          </a:xfrm>
          <a:prstGeom prst="rect">
            <a:avLst/>
          </a:prstGeom>
        </p:spPr>
      </p:pic>
    </p:spTree>
    <p:extLst>
      <p:ext uri="{BB962C8B-B14F-4D97-AF65-F5344CB8AC3E}">
        <p14:creationId xmlns:p14="http://schemas.microsoft.com/office/powerpoint/2010/main" val="29743784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6"/>
            <a:ext cx="8496300" cy="1149350"/>
          </a:xfrm>
        </p:spPr>
        <p:txBody>
          <a:bodyPr/>
          <a:lstStyle/>
          <a:p>
            <a:r>
              <a:rPr lang="tr-TR" sz="4000" dirty="0" err="1">
                <a:latin typeface="Calibri" panose="020F0502020204030204" pitchFamily="34" charset="0"/>
              </a:rPr>
              <a:t>Diyabetes</a:t>
            </a:r>
            <a:r>
              <a:rPr lang="tr-TR" sz="4000" dirty="0">
                <a:latin typeface="Calibri" panose="020F0502020204030204" pitchFamily="34" charset="0"/>
              </a:rPr>
              <a:t> </a:t>
            </a:r>
            <a:r>
              <a:rPr lang="tr-TR" sz="4000" dirty="0" err="1">
                <a:latin typeface="Calibri" panose="020F0502020204030204" pitchFamily="34" charset="0"/>
              </a:rPr>
              <a:t>Mellitus</a:t>
            </a:r>
            <a:r>
              <a:rPr lang="tr-TR" sz="4000" dirty="0">
                <a:latin typeface="Calibri" panose="020F0502020204030204" pitchFamily="34" charset="0"/>
              </a:rPr>
              <a:t> Tedavisi </a:t>
            </a:r>
            <a:endParaRPr lang="tr-TR" sz="4000" dirty="0">
              <a:solidFill>
                <a:schemeClr val="tx1"/>
              </a:solidFill>
              <a:latin typeface="Calibri" panose="020F0502020204030204" pitchFamily="34" charset="0"/>
            </a:endParaRPr>
          </a:p>
        </p:txBody>
      </p:sp>
      <p:sp>
        <p:nvSpPr>
          <p:cNvPr id="3" name="2 İçerik Yer Tutucusu"/>
          <p:cNvSpPr>
            <a:spLocks noGrp="1"/>
          </p:cNvSpPr>
          <p:nvPr>
            <p:ph idx="1"/>
          </p:nvPr>
        </p:nvSpPr>
        <p:spPr>
          <a:xfrm>
            <a:off x="838200" y="1847850"/>
            <a:ext cx="10582275" cy="4645023"/>
          </a:xfrm>
        </p:spPr>
        <p:txBody>
          <a:bodyPr>
            <a:noAutofit/>
          </a:bodyPr>
          <a:lstStyle/>
          <a:p>
            <a:pPr marL="0" indent="0">
              <a:buNone/>
            </a:pPr>
            <a:r>
              <a:rPr lang="tr-TR" sz="2400" b="1" dirty="0" err="1">
                <a:solidFill>
                  <a:schemeClr val="tx1"/>
                </a:solidFill>
                <a:latin typeface="Calibri" panose="020F0502020204030204" pitchFamily="34" charset="0"/>
              </a:rPr>
              <a:t>İnsülinomimetikler</a:t>
            </a:r>
            <a:endParaRPr lang="tr-TR" sz="2400" b="1" dirty="0">
              <a:solidFill>
                <a:schemeClr val="tx1"/>
              </a:solidFill>
              <a:latin typeface="Calibri" panose="020F0502020204030204" pitchFamily="34" charset="0"/>
            </a:endParaRPr>
          </a:p>
          <a:p>
            <a:pPr marL="0" indent="0">
              <a:buNone/>
            </a:pPr>
            <a:endParaRPr lang="tr-TR" sz="2400" b="1" dirty="0">
              <a:solidFill>
                <a:schemeClr val="tx1"/>
              </a:solidFill>
              <a:latin typeface="Calibri" panose="020F0502020204030204" pitchFamily="34" charset="0"/>
            </a:endParaRPr>
          </a:p>
          <a:p>
            <a:r>
              <a:rPr lang="tr-TR" sz="2400" dirty="0" err="1">
                <a:solidFill>
                  <a:schemeClr val="tx1"/>
                </a:solidFill>
                <a:latin typeface="Calibri" panose="020F0502020204030204" pitchFamily="34" charset="0"/>
              </a:rPr>
              <a:t>İnkretin</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mimetik</a:t>
            </a:r>
            <a:r>
              <a:rPr lang="tr-TR" sz="2400" dirty="0">
                <a:solidFill>
                  <a:schemeClr val="tx1"/>
                </a:solidFill>
                <a:latin typeface="Calibri" panose="020F0502020204030204" pitchFamily="34" charset="0"/>
              </a:rPr>
              <a:t> (GLP-1A) (</a:t>
            </a:r>
            <a:r>
              <a:rPr lang="tr-TR" sz="2400" dirty="0" err="1">
                <a:solidFill>
                  <a:schemeClr val="tx1"/>
                </a:solidFill>
                <a:latin typeface="Calibri" panose="020F0502020204030204" pitchFamily="34" charset="0"/>
              </a:rPr>
              <a:t>subkutan</a:t>
            </a:r>
            <a:r>
              <a:rPr lang="tr-TR" sz="2400" dirty="0">
                <a:solidFill>
                  <a:schemeClr val="tx1"/>
                </a:solidFill>
                <a:latin typeface="Calibri" panose="020F0502020204030204" pitchFamily="34" charset="0"/>
              </a:rPr>
              <a:t>)</a:t>
            </a:r>
          </a:p>
          <a:p>
            <a:pPr marL="0" indent="0">
              <a:buNone/>
            </a:pPr>
            <a:endParaRPr lang="tr-TR" sz="2400" dirty="0">
              <a:solidFill>
                <a:schemeClr val="tx1"/>
              </a:solidFill>
              <a:latin typeface="Calibri" panose="020F0502020204030204" pitchFamily="34" charset="0"/>
            </a:endParaRPr>
          </a:p>
          <a:p>
            <a:pPr lvl="1"/>
            <a:r>
              <a:rPr lang="tr-TR" sz="2400" dirty="0">
                <a:solidFill>
                  <a:schemeClr val="tx1"/>
                </a:solidFill>
                <a:latin typeface="Calibri" panose="020F0502020204030204" pitchFamily="34" charset="0"/>
              </a:rPr>
              <a:t>Pankreas b-hücrelerinin </a:t>
            </a:r>
            <a:r>
              <a:rPr lang="tr-TR" sz="2400" dirty="0" err="1">
                <a:solidFill>
                  <a:schemeClr val="tx1"/>
                </a:solidFill>
                <a:latin typeface="Calibri" panose="020F0502020204030204" pitchFamily="34" charset="0"/>
              </a:rPr>
              <a:t>glukoza</a:t>
            </a:r>
            <a:r>
              <a:rPr lang="tr-TR" sz="2400" dirty="0">
                <a:solidFill>
                  <a:schemeClr val="tx1"/>
                </a:solidFill>
                <a:latin typeface="Calibri" panose="020F0502020204030204" pitchFamily="34" charset="0"/>
              </a:rPr>
              <a:t> duyarlılığını artırır, </a:t>
            </a:r>
          </a:p>
          <a:p>
            <a:pPr lvl="1"/>
            <a:r>
              <a:rPr lang="tr-TR" sz="2400" dirty="0">
                <a:solidFill>
                  <a:schemeClr val="tx1"/>
                </a:solidFill>
                <a:latin typeface="Calibri" panose="020F0502020204030204" pitchFamily="34" charset="0"/>
              </a:rPr>
              <a:t>Pankreastan </a:t>
            </a:r>
            <a:r>
              <a:rPr lang="tr-TR" sz="2400" dirty="0" err="1">
                <a:solidFill>
                  <a:schemeClr val="tx1"/>
                </a:solidFill>
                <a:latin typeface="Calibri" panose="020F0502020204030204" pitchFamily="34" charset="0"/>
              </a:rPr>
              <a:t>glukagon</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sekresyonunu</a:t>
            </a:r>
            <a:r>
              <a:rPr lang="tr-TR" sz="2400" dirty="0">
                <a:solidFill>
                  <a:schemeClr val="tx1"/>
                </a:solidFill>
                <a:latin typeface="Calibri" panose="020F0502020204030204" pitchFamily="34" charset="0"/>
              </a:rPr>
              <a:t> baskılar,</a:t>
            </a:r>
          </a:p>
          <a:p>
            <a:pPr lvl="1"/>
            <a:r>
              <a:rPr lang="tr-TR" sz="2400" dirty="0" err="1">
                <a:solidFill>
                  <a:schemeClr val="tx1"/>
                </a:solidFill>
                <a:latin typeface="Calibri" panose="020F0502020204030204" pitchFamily="34" charset="0"/>
              </a:rPr>
              <a:t>Gastrik</a:t>
            </a:r>
            <a:r>
              <a:rPr lang="tr-TR" sz="2400" dirty="0">
                <a:solidFill>
                  <a:schemeClr val="tx1"/>
                </a:solidFill>
                <a:latin typeface="Calibri" panose="020F0502020204030204" pitchFamily="34" charset="0"/>
              </a:rPr>
              <a:t> boşalmayı geciktirir ve doyma hissini artırır. (kilo kaybı)</a:t>
            </a:r>
          </a:p>
          <a:p>
            <a:pPr lvl="1"/>
            <a:r>
              <a:rPr lang="tr-TR" sz="2400" dirty="0">
                <a:solidFill>
                  <a:schemeClr val="tx1"/>
                </a:solidFill>
                <a:latin typeface="Calibri" panose="020F0502020204030204" pitchFamily="34" charset="0"/>
              </a:rPr>
              <a:t>İnsülin </a:t>
            </a:r>
            <a:r>
              <a:rPr lang="tr-TR" sz="2400" dirty="0" err="1">
                <a:solidFill>
                  <a:schemeClr val="tx1"/>
                </a:solidFill>
                <a:latin typeface="Calibri" panose="020F0502020204030204" pitchFamily="34" charset="0"/>
              </a:rPr>
              <a:t>sekresyonunu</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glukoza</a:t>
            </a:r>
            <a:r>
              <a:rPr lang="tr-TR" sz="2400" dirty="0">
                <a:solidFill>
                  <a:schemeClr val="tx1"/>
                </a:solidFill>
                <a:latin typeface="Calibri" panose="020F0502020204030204" pitchFamily="34" charset="0"/>
              </a:rPr>
              <a:t> bağımlı olarak artırırlar.</a:t>
            </a:r>
          </a:p>
        </p:txBody>
      </p:sp>
    </p:spTree>
    <p:extLst>
      <p:ext uri="{BB962C8B-B14F-4D97-AF65-F5344CB8AC3E}">
        <p14:creationId xmlns:p14="http://schemas.microsoft.com/office/powerpoint/2010/main" val="13641738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6"/>
            <a:ext cx="8496300" cy="1149350"/>
          </a:xfrm>
        </p:spPr>
        <p:txBody>
          <a:bodyPr/>
          <a:lstStyle/>
          <a:p>
            <a:r>
              <a:rPr lang="tr-TR" sz="4000" dirty="0" err="1">
                <a:latin typeface="Calibri" panose="020F0502020204030204" pitchFamily="34" charset="0"/>
              </a:rPr>
              <a:t>Diyabetes</a:t>
            </a:r>
            <a:r>
              <a:rPr lang="tr-TR" sz="4000" dirty="0">
                <a:latin typeface="Calibri" panose="020F0502020204030204" pitchFamily="34" charset="0"/>
              </a:rPr>
              <a:t> </a:t>
            </a:r>
            <a:r>
              <a:rPr lang="tr-TR" sz="4000" dirty="0" err="1">
                <a:latin typeface="Calibri" panose="020F0502020204030204" pitchFamily="34" charset="0"/>
              </a:rPr>
              <a:t>Mellitus</a:t>
            </a:r>
            <a:r>
              <a:rPr lang="tr-TR" sz="4000" dirty="0">
                <a:latin typeface="Calibri" panose="020F0502020204030204" pitchFamily="34" charset="0"/>
              </a:rPr>
              <a:t> Tedavisi </a:t>
            </a:r>
            <a:endParaRPr lang="tr-TR" sz="4000" dirty="0">
              <a:solidFill>
                <a:schemeClr val="tx1"/>
              </a:solidFill>
              <a:latin typeface="Calibri" panose="020F0502020204030204" pitchFamily="34" charset="0"/>
            </a:endParaRPr>
          </a:p>
        </p:txBody>
      </p:sp>
      <p:sp>
        <p:nvSpPr>
          <p:cNvPr id="3" name="2 İçerik Yer Tutucusu"/>
          <p:cNvSpPr>
            <a:spLocks noGrp="1"/>
          </p:cNvSpPr>
          <p:nvPr>
            <p:ph idx="1"/>
          </p:nvPr>
        </p:nvSpPr>
        <p:spPr>
          <a:xfrm>
            <a:off x="838200" y="1847850"/>
            <a:ext cx="10582275" cy="4645023"/>
          </a:xfrm>
        </p:spPr>
        <p:txBody>
          <a:bodyPr>
            <a:noAutofit/>
          </a:bodyPr>
          <a:lstStyle/>
          <a:p>
            <a:pPr marL="0" indent="0">
              <a:buNone/>
            </a:pPr>
            <a:r>
              <a:rPr lang="tr-TR" sz="2400" b="1" dirty="0" err="1">
                <a:solidFill>
                  <a:schemeClr val="tx1"/>
                </a:solidFill>
                <a:latin typeface="Calibri" panose="020F0502020204030204" pitchFamily="34" charset="0"/>
              </a:rPr>
              <a:t>İnsülinomimetikler</a:t>
            </a:r>
            <a:endParaRPr lang="tr-TR" sz="2400" b="1" dirty="0">
              <a:solidFill>
                <a:schemeClr val="tx1"/>
              </a:solidFill>
              <a:latin typeface="Calibri" panose="020F0502020204030204" pitchFamily="34" charset="0"/>
            </a:endParaRPr>
          </a:p>
          <a:p>
            <a:pPr marL="0" indent="0">
              <a:buNone/>
            </a:pPr>
            <a:endParaRPr lang="tr-TR" sz="2400" b="1" dirty="0">
              <a:solidFill>
                <a:schemeClr val="tx1"/>
              </a:solidFill>
              <a:latin typeface="Calibri" panose="020F0502020204030204" pitchFamily="34" charset="0"/>
            </a:endParaRPr>
          </a:p>
          <a:p>
            <a:r>
              <a:rPr lang="tr-TR" sz="2400" dirty="0" err="1">
                <a:solidFill>
                  <a:schemeClr val="tx1"/>
                </a:solidFill>
                <a:latin typeface="Calibri" panose="020F0502020204030204" pitchFamily="34" charset="0"/>
              </a:rPr>
              <a:t>İnkretin</a:t>
            </a:r>
            <a:r>
              <a:rPr lang="tr-TR" sz="2400" dirty="0">
                <a:solidFill>
                  <a:schemeClr val="tx1"/>
                </a:solidFill>
                <a:latin typeface="Calibri" panose="020F0502020204030204" pitchFamily="34" charset="0"/>
              </a:rPr>
              <a:t> artırıcı (DPP4-İ)</a:t>
            </a:r>
          </a:p>
          <a:p>
            <a:endParaRPr lang="tr-TR" sz="2400" dirty="0">
              <a:solidFill>
                <a:schemeClr val="tx1"/>
              </a:solidFill>
              <a:latin typeface="Calibri" panose="020F0502020204030204" pitchFamily="34" charset="0"/>
            </a:endParaRPr>
          </a:p>
          <a:p>
            <a:pPr lvl="1"/>
            <a:r>
              <a:rPr lang="tr-TR" sz="2400" dirty="0">
                <a:solidFill>
                  <a:schemeClr val="tx1"/>
                </a:solidFill>
                <a:latin typeface="Calibri" panose="020F0502020204030204" pitchFamily="34" charset="0"/>
              </a:rPr>
              <a:t>İnsülin </a:t>
            </a:r>
            <a:r>
              <a:rPr lang="tr-TR" sz="2400" dirty="0" err="1">
                <a:solidFill>
                  <a:schemeClr val="tx1"/>
                </a:solidFill>
                <a:latin typeface="Calibri" panose="020F0502020204030204" pitchFamily="34" charset="0"/>
              </a:rPr>
              <a:t>sekresyonunu</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glukoza</a:t>
            </a:r>
            <a:r>
              <a:rPr lang="tr-TR" sz="2400" dirty="0">
                <a:solidFill>
                  <a:schemeClr val="tx1"/>
                </a:solidFill>
                <a:latin typeface="Calibri" panose="020F0502020204030204" pitchFamily="34" charset="0"/>
              </a:rPr>
              <a:t> bağımlı olarak artırır, </a:t>
            </a:r>
          </a:p>
          <a:p>
            <a:pPr lvl="1"/>
            <a:r>
              <a:rPr lang="tr-TR" sz="2400" dirty="0" err="1">
                <a:solidFill>
                  <a:schemeClr val="tx1"/>
                </a:solidFill>
                <a:latin typeface="Calibri" panose="020F0502020204030204" pitchFamily="34" charset="0"/>
              </a:rPr>
              <a:t>Glukagon</a:t>
            </a: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sekresyonunu</a:t>
            </a:r>
            <a:r>
              <a:rPr lang="tr-TR" sz="2400" dirty="0">
                <a:solidFill>
                  <a:schemeClr val="tx1"/>
                </a:solidFill>
                <a:latin typeface="Calibri" panose="020F0502020204030204" pitchFamily="34" charset="0"/>
              </a:rPr>
              <a:t> azaltırlar.</a:t>
            </a:r>
          </a:p>
        </p:txBody>
      </p:sp>
    </p:spTree>
    <p:extLst>
      <p:ext uri="{BB962C8B-B14F-4D97-AF65-F5344CB8AC3E}">
        <p14:creationId xmlns:p14="http://schemas.microsoft.com/office/powerpoint/2010/main" val="29892988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ECA07C-9714-4D5B-8B53-394F6A98AC8E}"/>
              </a:ext>
            </a:extLst>
          </p:cNvPr>
          <p:cNvSpPr>
            <a:spLocks noGrp="1"/>
          </p:cNvSpPr>
          <p:nvPr>
            <p:ph type="title"/>
          </p:nvPr>
        </p:nvSpPr>
        <p:spPr>
          <a:xfrm>
            <a:off x="1640156" y="611584"/>
            <a:ext cx="8911687" cy="1280890"/>
          </a:xfrm>
        </p:spPr>
        <p:txBody>
          <a:bodyPr/>
          <a:lstStyle/>
          <a:p>
            <a:pPr>
              <a:defRPr/>
            </a:pPr>
            <a:r>
              <a:rPr lang="tr-TR" dirty="0" err="1">
                <a:solidFill>
                  <a:schemeClr val="tx1"/>
                </a:solidFill>
                <a:latin typeface="Calibri" panose="020F0502020204030204" pitchFamily="34" charset="0"/>
              </a:rPr>
              <a:t>Diyabetes</a:t>
            </a:r>
            <a:r>
              <a:rPr lang="tr-TR" dirty="0">
                <a:solidFill>
                  <a:schemeClr val="tx1"/>
                </a:solidFill>
                <a:latin typeface="Calibri" panose="020F0502020204030204" pitchFamily="34" charset="0"/>
              </a:rPr>
              <a:t> </a:t>
            </a:r>
            <a:r>
              <a:rPr lang="tr-TR" dirty="0" err="1">
                <a:solidFill>
                  <a:schemeClr val="tx1"/>
                </a:solidFill>
                <a:latin typeface="Calibri" panose="020F0502020204030204" pitchFamily="34" charset="0"/>
              </a:rPr>
              <a:t>Mellitus</a:t>
            </a:r>
            <a:r>
              <a:rPr lang="tr-TR" dirty="0">
                <a:solidFill>
                  <a:schemeClr val="tx1"/>
                </a:solidFill>
                <a:latin typeface="Calibri" panose="020F0502020204030204" pitchFamily="34" charset="0"/>
              </a:rPr>
              <a:t> Tedavisi </a:t>
            </a:r>
          </a:p>
        </p:txBody>
      </p:sp>
      <p:pic>
        <p:nvPicPr>
          <p:cNvPr id="3" name="Resim 2">
            <a:extLst>
              <a:ext uri="{FF2B5EF4-FFF2-40B4-BE49-F238E27FC236}">
                <a16:creationId xmlns:a16="http://schemas.microsoft.com/office/drawing/2014/main" id="{4027ABA1-CDF3-4227-9C02-4D28D695D974}"/>
              </a:ext>
            </a:extLst>
          </p:cNvPr>
          <p:cNvPicPr>
            <a:picLocks noChangeAspect="1"/>
          </p:cNvPicPr>
          <p:nvPr/>
        </p:nvPicPr>
        <p:blipFill rotWithShape="1">
          <a:blip r:embed="rId2"/>
          <a:srcRect l="12734" t="18749" r="14171" b="54028"/>
          <a:stretch/>
        </p:blipFill>
        <p:spPr>
          <a:xfrm>
            <a:off x="619125" y="2598176"/>
            <a:ext cx="10753225" cy="2252683"/>
          </a:xfrm>
          <a:prstGeom prst="rect">
            <a:avLst/>
          </a:prstGeom>
        </p:spPr>
      </p:pic>
    </p:spTree>
    <p:extLst>
      <p:ext uri="{BB962C8B-B14F-4D97-AF65-F5344CB8AC3E}">
        <p14:creationId xmlns:p14="http://schemas.microsoft.com/office/powerpoint/2010/main" val="36111473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6FE8AE-B261-40F5-AD1C-402C6A52A10A}"/>
              </a:ext>
            </a:extLst>
          </p:cNvPr>
          <p:cNvSpPr>
            <a:spLocks noGrp="1"/>
          </p:cNvSpPr>
          <p:nvPr>
            <p:ph type="title"/>
          </p:nvPr>
        </p:nvSpPr>
        <p:spPr>
          <a:xfrm>
            <a:off x="1878941" y="624110"/>
            <a:ext cx="8911687" cy="1280890"/>
          </a:xfrm>
        </p:spPr>
        <p:txBody>
          <a:bodyPr>
            <a:normAutofit/>
          </a:bodyPr>
          <a:lstStyle/>
          <a:p>
            <a:pPr>
              <a:defRPr/>
            </a:pPr>
            <a:r>
              <a:rPr lang="tr-TR" sz="4000" dirty="0" err="1">
                <a:solidFill>
                  <a:schemeClr val="tx1"/>
                </a:solidFill>
                <a:latin typeface="Calibri" panose="020F0502020204030204" pitchFamily="34" charset="0"/>
              </a:rPr>
              <a:t>Diyabetes</a:t>
            </a:r>
            <a:r>
              <a:rPr lang="tr-TR" sz="4000" dirty="0">
                <a:solidFill>
                  <a:schemeClr val="tx1"/>
                </a:solidFill>
                <a:latin typeface="Calibri" panose="020F0502020204030204" pitchFamily="34" charset="0"/>
              </a:rPr>
              <a:t> </a:t>
            </a:r>
            <a:r>
              <a:rPr lang="tr-TR" sz="4000" dirty="0" err="1">
                <a:solidFill>
                  <a:schemeClr val="tx1"/>
                </a:solidFill>
                <a:latin typeface="Calibri" panose="020F0502020204030204" pitchFamily="34" charset="0"/>
              </a:rPr>
              <a:t>Mellitus</a:t>
            </a:r>
            <a:r>
              <a:rPr lang="tr-TR" sz="4000" dirty="0">
                <a:solidFill>
                  <a:schemeClr val="tx1"/>
                </a:solidFill>
                <a:latin typeface="Calibri" panose="020F0502020204030204" pitchFamily="34" charset="0"/>
              </a:rPr>
              <a:t> Tedavisi </a:t>
            </a:r>
          </a:p>
        </p:txBody>
      </p:sp>
      <p:sp>
        <p:nvSpPr>
          <p:cNvPr id="65539" name="İçerik Yer Tutucusu 2">
            <a:extLst>
              <a:ext uri="{FF2B5EF4-FFF2-40B4-BE49-F238E27FC236}">
                <a16:creationId xmlns:a16="http://schemas.microsoft.com/office/drawing/2014/main" id="{7157D6BA-2766-4DAB-BA87-72314392BD13}"/>
              </a:ext>
            </a:extLst>
          </p:cNvPr>
          <p:cNvSpPr>
            <a:spLocks noGrp="1"/>
          </p:cNvSpPr>
          <p:nvPr>
            <p:ph idx="1"/>
          </p:nvPr>
        </p:nvSpPr>
        <p:spPr>
          <a:xfrm>
            <a:off x="1875227" y="2190750"/>
            <a:ext cx="8911687" cy="3120286"/>
          </a:xfrm>
        </p:spPr>
        <p:txBody>
          <a:bodyPr>
            <a:normAutofit/>
          </a:bodyPr>
          <a:lstStyle/>
          <a:p>
            <a:endParaRPr lang="tr-TR" altLang="tr-TR" sz="2600" dirty="0"/>
          </a:p>
          <a:p>
            <a:pPr>
              <a:buFont typeface="Arial" panose="020B0604020202020204" pitchFamily="34" charset="0"/>
              <a:buChar char="•"/>
            </a:pPr>
            <a:r>
              <a:rPr lang="tr-TR" altLang="tr-TR" sz="2400" dirty="0">
                <a:solidFill>
                  <a:schemeClr val="tx1"/>
                </a:solidFill>
                <a:latin typeface="Calibri" panose="020F0502020204030204" pitchFamily="34" charset="0"/>
              </a:rPr>
              <a:t>SGLT-2  inhibitörleri  böbrekten </a:t>
            </a:r>
            <a:r>
              <a:rPr lang="tr-TR" altLang="tr-TR" sz="2400" dirty="0" err="1">
                <a:solidFill>
                  <a:schemeClr val="tx1"/>
                </a:solidFill>
                <a:latin typeface="Calibri" panose="020F0502020204030204" pitchFamily="34" charset="0"/>
              </a:rPr>
              <a:t>glukoz</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reabsorpsiyonunu</a:t>
            </a:r>
            <a:r>
              <a:rPr lang="tr-TR" altLang="tr-TR" sz="2400" dirty="0">
                <a:solidFill>
                  <a:schemeClr val="tx1"/>
                </a:solidFill>
                <a:latin typeface="Calibri" panose="020F0502020204030204" pitchFamily="34" charset="0"/>
              </a:rPr>
              <a:t> azaltır. </a:t>
            </a:r>
          </a:p>
          <a:p>
            <a:pPr>
              <a:buFont typeface="Arial" panose="020B0604020202020204" pitchFamily="34" charset="0"/>
              <a:buChar char="•"/>
            </a:pPr>
            <a:r>
              <a:rPr lang="tr-TR" altLang="tr-TR" sz="2400" dirty="0">
                <a:solidFill>
                  <a:schemeClr val="tx1"/>
                </a:solidFill>
                <a:latin typeface="Calibri" panose="020F0502020204030204" pitchFamily="34" charset="0"/>
              </a:rPr>
              <a:t>İdrar yolu ile </a:t>
            </a:r>
            <a:r>
              <a:rPr lang="tr-TR" altLang="tr-TR" sz="2400" dirty="0" err="1">
                <a:solidFill>
                  <a:schemeClr val="tx1"/>
                </a:solidFill>
                <a:latin typeface="Calibri" panose="020F0502020204030204" pitchFamily="34" charset="0"/>
              </a:rPr>
              <a:t>glukoz</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ekskresyonunu</a:t>
            </a:r>
            <a:r>
              <a:rPr lang="tr-TR" altLang="tr-TR" sz="2400" dirty="0">
                <a:solidFill>
                  <a:schemeClr val="tx1"/>
                </a:solidFill>
                <a:latin typeface="Calibri" panose="020F0502020204030204" pitchFamily="34" charset="0"/>
              </a:rPr>
              <a:t> artırırlar.</a:t>
            </a:r>
          </a:p>
          <a:p>
            <a:pPr>
              <a:buFont typeface="Arial" panose="020B0604020202020204" pitchFamily="34" charset="0"/>
              <a:buChar char="•"/>
            </a:pPr>
            <a:r>
              <a:rPr lang="tr-TR" altLang="tr-TR" sz="2400" dirty="0">
                <a:solidFill>
                  <a:schemeClr val="tx1"/>
                </a:solidFill>
                <a:latin typeface="Calibri" panose="020F0502020204030204" pitchFamily="34" charset="0"/>
              </a:rPr>
              <a:t>Pahalı ilaçlardır.</a:t>
            </a:r>
          </a:p>
          <a:p>
            <a:pPr>
              <a:buFont typeface="Arial" panose="020B0604020202020204" pitchFamily="34" charset="0"/>
              <a:buChar char="•"/>
            </a:pPr>
            <a:r>
              <a:rPr lang="tr-TR" altLang="tr-TR" sz="2400" dirty="0" err="1">
                <a:solidFill>
                  <a:schemeClr val="tx1"/>
                </a:solidFill>
                <a:latin typeface="Calibri" panose="020F0502020204030204" pitchFamily="34" charset="0"/>
              </a:rPr>
              <a:t>Genitoüriner</a:t>
            </a:r>
            <a:r>
              <a:rPr lang="tr-TR" altLang="tr-TR" sz="2400" dirty="0">
                <a:solidFill>
                  <a:schemeClr val="tx1"/>
                </a:solidFill>
                <a:latin typeface="Calibri" panose="020F0502020204030204" pitchFamily="34" charset="0"/>
              </a:rPr>
              <a:t> (özellikle kadınlarda) </a:t>
            </a:r>
            <a:r>
              <a:rPr lang="tr-TR" altLang="tr-TR" sz="2400" dirty="0" err="1">
                <a:solidFill>
                  <a:schemeClr val="tx1"/>
                </a:solidFill>
                <a:latin typeface="Calibri" panose="020F0502020204030204" pitchFamily="34" charset="0"/>
              </a:rPr>
              <a:t>infeksiyonlara</a:t>
            </a:r>
            <a:r>
              <a:rPr lang="tr-TR" altLang="tr-TR" sz="2400" dirty="0">
                <a:solidFill>
                  <a:schemeClr val="tx1"/>
                </a:solidFill>
                <a:latin typeface="Calibri" panose="020F0502020204030204" pitchFamily="34" charset="0"/>
              </a:rPr>
              <a:t> yol açabilirler. </a:t>
            </a:r>
          </a:p>
          <a:p>
            <a:pPr>
              <a:buFont typeface="Arial" panose="020B0604020202020204" pitchFamily="34" charset="0"/>
              <a:buChar char="•"/>
            </a:pPr>
            <a:r>
              <a:rPr lang="tr-TR" altLang="tr-TR" sz="2400" dirty="0">
                <a:solidFill>
                  <a:schemeClr val="tx1"/>
                </a:solidFill>
                <a:latin typeface="Calibri" panose="020F0502020204030204" pitchFamily="34" charset="0"/>
              </a:rPr>
              <a:t>Hipotansiyon, baş dönmesi yapabilirler.</a:t>
            </a:r>
          </a:p>
        </p:txBody>
      </p:sp>
    </p:spTree>
    <p:extLst>
      <p:ext uri="{BB962C8B-B14F-4D97-AF65-F5344CB8AC3E}">
        <p14:creationId xmlns:p14="http://schemas.microsoft.com/office/powerpoint/2010/main" val="15379257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059B18-257D-4A99-876B-3BA51F14BF5E}"/>
              </a:ext>
            </a:extLst>
          </p:cNvPr>
          <p:cNvSpPr>
            <a:spLocks noGrp="1"/>
          </p:cNvSpPr>
          <p:nvPr>
            <p:ph type="title"/>
          </p:nvPr>
        </p:nvSpPr>
        <p:spPr>
          <a:xfrm>
            <a:off x="2016727" y="661688"/>
            <a:ext cx="8911687" cy="904065"/>
          </a:xfrm>
        </p:spPr>
        <p:txBody>
          <a:bodyPr>
            <a:normAutofit/>
          </a:bodyPr>
          <a:lstStyle/>
          <a:p>
            <a:pPr>
              <a:defRPr/>
            </a:pPr>
            <a:r>
              <a:rPr lang="tr-TR" sz="4000" dirty="0" err="1">
                <a:solidFill>
                  <a:schemeClr val="tx1"/>
                </a:solidFill>
                <a:latin typeface="Calibri" panose="020F0502020204030204" pitchFamily="34" charset="0"/>
              </a:rPr>
              <a:t>Diyabetes</a:t>
            </a:r>
            <a:r>
              <a:rPr lang="tr-TR" sz="4000" dirty="0">
                <a:solidFill>
                  <a:schemeClr val="tx1"/>
                </a:solidFill>
                <a:latin typeface="Calibri" panose="020F0502020204030204" pitchFamily="34" charset="0"/>
              </a:rPr>
              <a:t> </a:t>
            </a:r>
            <a:r>
              <a:rPr lang="tr-TR" sz="4000" dirty="0" err="1">
                <a:solidFill>
                  <a:schemeClr val="tx1"/>
                </a:solidFill>
                <a:latin typeface="Calibri" panose="020F0502020204030204" pitchFamily="34" charset="0"/>
              </a:rPr>
              <a:t>Mellitus</a:t>
            </a:r>
            <a:r>
              <a:rPr lang="tr-TR" sz="4000" dirty="0">
                <a:solidFill>
                  <a:schemeClr val="tx1"/>
                </a:solidFill>
                <a:latin typeface="Calibri" panose="020F0502020204030204" pitchFamily="34" charset="0"/>
              </a:rPr>
              <a:t> Tedavisi </a:t>
            </a:r>
          </a:p>
        </p:txBody>
      </p:sp>
      <p:sp>
        <p:nvSpPr>
          <p:cNvPr id="67587" name="İçerik Yer Tutucusu 2">
            <a:extLst>
              <a:ext uri="{FF2B5EF4-FFF2-40B4-BE49-F238E27FC236}">
                <a16:creationId xmlns:a16="http://schemas.microsoft.com/office/drawing/2014/main" id="{523F5195-FBA1-48D4-AEC2-BA602FA42139}"/>
              </a:ext>
            </a:extLst>
          </p:cNvPr>
          <p:cNvSpPr>
            <a:spLocks noGrp="1"/>
          </p:cNvSpPr>
          <p:nvPr>
            <p:ph idx="1"/>
          </p:nvPr>
        </p:nvSpPr>
        <p:spPr>
          <a:xfrm>
            <a:off x="2016727" y="2343150"/>
            <a:ext cx="9051323" cy="3163064"/>
          </a:xfrm>
        </p:spPr>
        <p:txBody>
          <a:bodyPr/>
          <a:lstStyle/>
          <a:p>
            <a:pPr>
              <a:buFont typeface="Arial" panose="020B0604020202020204" pitchFamily="34" charset="0"/>
              <a:buChar char="•"/>
            </a:pPr>
            <a:r>
              <a:rPr lang="tr-TR" altLang="tr-TR" sz="2400" dirty="0">
                <a:solidFill>
                  <a:schemeClr val="tx1"/>
                </a:solidFill>
                <a:latin typeface="Calibri" panose="020F0502020204030204" pitchFamily="34" charset="0"/>
              </a:rPr>
              <a:t>Yaşam tarzı düzenlemeleri tedavinin her aşamasında uygulanmalıdır.</a:t>
            </a:r>
          </a:p>
          <a:p>
            <a:pPr>
              <a:buFont typeface="Arial" panose="020B0604020202020204" pitchFamily="34" charset="0"/>
              <a:buChar char="•"/>
            </a:pPr>
            <a:r>
              <a:rPr lang="tr-TR" altLang="tr-TR" sz="2400" dirty="0" err="1">
                <a:solidFill>
                  <a:schemeClr val="tx1"/>
                </a:solidFill>
                <a:latin typeface="Calibri" panose="020F0502020204030204" pitchFamily="34" charset="0"/>
              </a:rPr>
              <a:t>Metformin’i</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tolere</a:t>
            </a:r>
            <a:r>
              <a:rPr lang="tr-TR" altLang="tr-TR" sz="2400" dirty="0">
                <a:solidFill>
                  <a:schemeClr val="tx1"/>
                </a:solidFill>
                <a:latin typeface="Calibri" panose="020F0502020204030204" pitchFamily="34" charset="0"/>
              </a:rPr>
              <a:t> edemeyen hastalarda SU veya GLN grubu bir ilaç ile başlanabilir.</a:t>
            </a:r>
          </a:p>
          <a:p>
            <a:pPr>
              <a:buFont typeface="Arial" panose="020B0604020202020204" pitchFamily="34" charset="0"/>
              <a:buChar char="•"/>
            </a:pPr>
            <a:r>
              <a:rPr lang="tr-TR" altLang="tr-TR" sz="2400" dirty="0" err="1">
                <a:solidFill>
                  <a:schemeClr val="tx1"/>
                </a:solidFill>
                <a:latin typeface="Calibri" panose="020F0502020204030204" pitchFamily="34" charset="0"/>
              </a:rPr>
              <a:t>Glisemik</a:t>
            </a:r>
            <a:r>
              <a:rPr lang="tr-TR" altLang="tr-TR" sz="2400" dirty="0">
                <a:solidFill>
                  <a:schemeClr val="tx1"/>
                </a:solidFill>
                <a:latin typeface="Calibri" panose="020F0502020204030204" pitchFamily="34" charset="0"/>
              </a:rPr>
              <a:t> hedeflere ulaşılamazsa veya hedefler sürdürülemiyorsa 3 ayda ilaç dozları artırılmalı veya yeni tedavi rejimlerine geçilmelidir.</a:t>
            </a:r>
          </a:p>
          <a:p>
            <a:endParaRPr lang="tr-TR" altLang="tr-TR" dirty="0"/>
          </a:p>
        </p:txBody>
      </p:sp>
    </p:spTree>
    <p:extLst>
      <p:ext uri="{BB962C8B-B14F-4D97-AF65-F5344CB8AC3E}">
        <p14:creationId xmlns:p14="http://schemas.microsoft.com/office/powerpoint/2010/main" val="25671845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D330EFD-A3DF-4D44-A337-7A00D19FD23C}"/>
              </a:ext>
            </a:extLst>
          </p:cNvPr>
          <p:cNvSpPr>
            <a:spLocks noGrp="1"/>
          </p:cNvSpPr>
          <p:nvPr>
            <p:ph type="title"/>
          </p:nvPr>
        </p:nvSpPr>
        <p:spPr>
          <a:xfrm>
            <a:off x="1640157" y="260856"/>
            <a:ext cx="8665894" cy="996444"/>
          </a:xfrm>
        </p:spPr>
        <p:txBody>
          <a:bodyPr>
            <a:normAutofit/>
          </a:bodyPr>
          <a:lstStyle/>
          <a:p>
            <a:r>
              <a:rPr lang="tr-TR" sz="4000" dirty="0">
                <a:latin typeface="Calibri" panose="020F0502020204030204" pitchFamily="34" charset="0"/>
                <a:cs typeface="Times New Roman" panose="02020603050405020304" pitchFamily="18" charset="0"/>
              </a:rPr>
              <a:t>DM- Komplikasyonları</a:t>
            </a:r>
          </a:p>
        </p:txBody>
      </p:sp>
      <p:sp>
        <p:nvSpPr>
          <p:cNvPr id="3" name="İçerik Yer Tutucusu 2">
            <a:extLst>
              <a:ext uri="{FF2B5EF4-FFF2-40B4-BE49-F238E27FC236}">
                <a16:creationId xmlns:a16="http://schemas.microsoft.com/office/drawing/2014/main" id="{382BB88A-97AF-44F9-BE53-98B61F860389}"/>
              </a:ext>
            </a:extLst>
          </p:cNvPr>
          <p:cNvSpPr>
            <a:spLocks noGrp="1"/>
          </p:cNvSpPr>
          <p:nvPr>
            <p:ph idx="1"/>
          </p:nvPr>
        </p:nvSpPr>
        <p:spPr>
          <a:xfrm>
            <a:off x="1162050" y="1695450"/>
            <a:ext cx="10058400" cy="4630194"/>
          </a:xfrm>
        </p:spPr>
        <p:txBody>
          <a:bodyPr>
            <a:normAutofit lnSpcReduction="10000"/>
          </a:bodyPr>
          <a:lstStyle/>
          <a:p>
            <a:pPr marL="0" indent="0">
              <a:buNone/>
            </a:pPr>
            <a:r>
              <a:rPr lang="tr-TR" sz="2600" dirty="0">
                <a:solidFill>
                  <a:schemeClr val="tx1"/>
                </a:solidFill>
                <a:latin typeface="Calibri" panose="020F0502020204030204" pitchFamily="34" charset="0"/>
                <a:cs typeface="Times New Roman" panose="02020603050405020304" pitchFamily="18" charset="0"/>
              </a:rPr>
              <a:t>    </a:t>
            </a:r>
            <a:r>
              <a:rPr lang="tr-TR" sz="2600" b="1" dirty="0">
                <a:solidFill>
                  <a:schemeClr val="tx1"/>
                </a:solidFill>
                <a:latin typeface="Calibri" panose="020F0502020204030204" pitchFamily="34" charset="0"/>
                <a:cs typeface="Times New Roman" panose="02020603050405020304" pitchFamily="18" charset="0"/>
              </a:rPr>
              <a:t>Diyabetin Akut Komplikasyonları:</a:t>
            </a:r>
          </a:p>
          <a:p>
            <a:pPr marL="0" indent="0">
              <a:buNone/>
            </a:pPr>
            <a:endParaRPr lang="tr-TR" sz="2600" b="1" dirty="0">
              <a:solidFill>
                <a:schemeClr val="tx1"/>
              </a:solidFill>
              <a:latin typeface="Calibri" panose="020F0502020204030204" pitchFamily="34" charset="0"/>
              <a:cs typeface="Times New Roman" panose="02020603050405020304" pitchFamily="18" charset="0"/>
            </a:endParaRPr>
          </a:p>
          <a:p>
            <a:r>
              <a:rPr lang="tr-TR" sz="2400" b="1" dirty="0">
                <a:solidFill>
                  <a:schemeClr val="tx1"/>
                </a:solidFill>
                <a:latin typeface="Calibri" panose="020F0502020204030204" pitchFamily="34" charset="0"/>
              </a:rPr>
              <a:t>Diyabetik </a:t>
            </a:r>
            <a:r>
              <a:rPr lang="tr-TR" sz="2400" b="1" dirty="0" err="1">
                <a:solidFill>
                  <a:schemeClr val="tx1"/>
                </a:solidFill>
                <a:latin typeface="Calibri" panose="020F0502020204030204" pitchFamily="34" charset="0"/>
              </a:rPr>
              <a:t>Ketoasidoz</a:t>
            </a:r>
            <a:endParaRPr lang="tr-TR" sz="2400" b="1" dirty="0">
              <a:latin typeface="Calibri" panose="020F0502020204030204" pitchFamily="34" charset="0"/>
            </a:endParaRPr>
          </a:p>
          <a:p>
            <a:pPr lvl="1"/>
            <a:r>
              <a:rPr lang="tr-TR" sz="2000" dirty="0">
                <a:solidFill>
                  <a:schemeClr val="tx1"/>
                </a:solidFill>
                <a:latin typeface="Calibri" panose="020F0502020204030204" pitchFamily="34" charset="0"/>
              </a:rPr>
              <a:t>İnsülin eksikliği ve </a:t>
            </a:r>
            <a:r>
              <a:rPr lang="tr-TR" sz="2000" dirty="0" err="1">
                <a:solidFill>
                  <a:schemeClr val="tx1"/>
                </a:solidFill>
                <a:latin typeface="Calibri" panose="020F0502020204030204" pitchFamily="34" charset="0"/>
              </a:rPr>
              <a:t>hiperglisemi</a:t>
            </a:r>
            <a:r>
              <a:rPr lang="tr-TR" sz="2000" dirty="0">
                <a:solidFill>
                  <a:schemeClr val="tx1"/>
                </a:solidFill>
                <a:latin typeface="Calibri" panose="020F0502020204030204" pitchFamily="34" charset="0"/>
              </a:rPr>
              <a:t> sonucu kanda ve idrarda keton yüksekliği ile seyreden bir durumdur.</a:t>
            </a:r>
          </a:p>
          <a:p>
            <a:r>
              <a:rPr lang="tr-TR" sz="2400" b="1" dirty="0" err="1">
                <a:solidFill>
                  <a:schemeClr val="tx1"/>
                </a:solidFill>
                <a:latin typeface="Calibri" panose="020F0502020204030204" pitchFamily="34" charset="0"/>
              </a:rPr>
              <a:t>Hiperglisemik</a:t>
            </a:r>
            <a:r>
              <a:rPr lang="tr-TR" sz="2400" b="1" dirty="0">
                <a:solidFill>
                  <a:schemeClr val="tx1"/>
                </a:solidFill>
                <a:latin typeface="Calibri" panose="020F0502020204030204" pitchFamily="34" charset="0"/>
              </a:rPr>
              <a:t> </a:t>
            </a:r>
            <a:r>
              <a:rPr lang="tr-TR" sz="2400" b="1" dirty="0" err="1">
                <a:solidFill>
                  <a:schemeClr val="tx1"/>
                </a:solidFill>
                <a:latin typeface="Calibri" panose="020F0502020204030204" pitchFamily="34" charset="0"/>
              </a:rPr>
              <a:t>Hiperozmolar</a:t>
            </a:r>
            <a:r>
              <a:rPr lang="tr-TR" sz="2400" b="1" dirty="0">
                <a:solidFill>
                  <a:schemeClr val="tx1"/>
                </a:solidFill>
                <a:latin typeface="Calibri" panose="020F0502020204030204" pitchFamily="34" charset="0"/>
              </a:rPr>
              <a:t> Durum</a:t>
            </a:r>
            <a:endParaRPr lang="tr-TR" sz="2400" b="1" dirty="0">
              <a:latin typeface="Calibri" panose="020F0502020204030204" pitchFamily="34" charset="0"/>
            </a:endParaRPr>
          </a:p>
          <a:p>
            <a:pPr lvl="1"/>
            <a:r>
              <a:rPr lang="tr-TR" sz="2000" dirty="0">
                <a:latin typeface="Calibri" panose="020F0502020204030204" pitchFamily="34" charset="0"/>
              </a:rPr>
              <a:t>Oluşum mekanizması DKA ile hemen </a:t>
            </a:r>
            <a:r>
              <a:rPr lang="tr-TR" sz="2000" dirty="0">
                <a:solidFill>
                  <a:schemeClr val="tx1"/>
                </a:solidFill>
                <a:latin typeface="Calibri" panose="020F0502020204030204" pitchFamily="34" charset="0"/>
              </a:rPr>
              <a:t>hemen aynı olmakla birlikte, </a:t>
            </a:r>
            <a:r>
              <a:rPr lang="tr-TR" sz="2000" dirty="0" err="1">
                <a:solidFill>
                  <a:schemeClr val="tx1"/>
                </a:solidFill>
                <a:latin typeface="Calibri" panose="020F0502020204030204" pitchFamily="34" charset="0"/>
              </a:rPr>
              <a:t>HHD’de</a:t>
            </a:r>
            <a:r>
              <a:rPr lang="tr-TR" sz="2000" dirty="0">
                <a:solidFill>
                  <a:schemeClr val="tx1"/>
                </a:solidFill>
                <a:latin typeface="Calibri" panose="020F0502020204030204" pitchFamily="34" charset="0"/>
              </a:rPr>
              <a:t> </a:t>
            </a:r>
            <a:r>
              <a:rPr lang="tr-TR" sz="2000" dirty="0" err="1">
                <a:solidFill>
                  <a:schemeClr val="tx1"/>
                </a:solidFill>
                <a:latin typeface="Calibri" panose="020F0502020204030204" pitchFamily="34" charset="0"/>
              </a:rPr>
              <a:t>dehidratasyon</a:t>
            </a:r>
            <a:r>
              <a:rPr lang="tr-TR" sz="2000" dirty="0">
                <a:solidFill>
                  <a:schemeClr val="tx1"/>
                </a:solidFill>
                <a:latin typeface="Calibri" panose="020F0502020204030204" pitchFamily="34" charset="0"/>
              </a:rPr>
              <a:t> daha ön plandadır.</a:t>
            </a:r>
          </a:p>
          <a:p>
            <a:r>
              <a:rPr lang="tr-TR" sz="2400" b="1" dirty="0">
                <a:solidFill>
                  <a:schemeClr val="tx1"/>
                </a:solidFill>
                <a:latin typeface="Calibri" panose="020F0502020204030204" pitchFamily="34" charset="0"/>
              </a:rPr>
              <a:t>Laktik </a:t>
            </a:r>
            <a:r>
              <a:rPr lang="tr-TR" sz="2400" b="1" dirty="0" err="1">
                <a:solidFill>
                  <a:schemeClr val="tx1"/>
                </a:solidFill>
                <a:latin typeface="Calibri" panose="020F0502020204030204" pitchFamily="34" charset="0"/>
              </a:rPr>
              <a:t>Asidoz</a:t>
            </a:r>
            <a:endParaRPr lang="tr-TR" sz="2400" b="1" dirty="0">
              <a:latin typeface="Calibri" panose="020F0502020204030204" pitchFamily="34" charset="0"/>
            </a:endParaRPr>
          </a:p>
          <a:p>
            <a:pPr lvl="1"/>
            <a:r>
              <a:rPr lang="tr-TR" sz="2000" dirty="0">
                <a:solidFill>
                  <a:schemeClr val="tx1"/>
                </a:solidFill>
                <a:latin typeface="Calibri" panose="020F0502020204030204" pitchFamily="34" charset="0"/>
              </a:rPr>
              <a:t>Genellikle altta yatan ciddi hastalığı bulunan diyabet hastalarında görülen ve dokulara oksijen dağılımı ve kullanımının yetersizliğinden kaynaklanan ağır bir </a:t>
            </a:r>
            <a:r>
              <a:rPr lang="tr-TR" sz="2000" dirty="0" err="1">
                <a:solidFill>
                  <a:schemeClr val="tx1"/>
                </a:solidFill>
                <a:latin typeface="Calibri" panose="020F0502020204030204" pitchFamily="34" charset="0"/>
              </a:rPr>
              <a:t>metabolik</a:t>
            </a:r>
            <a:r>
              <a:rPr lang="tr-TR" sz="2000" dirty="0">
                <a:solidFill>
                  <a:schemeClr val="tx1"/>
                </a:solidFill>
                <a:latin typeface="Calibri" panose="020F0502020204030204" pitchFamily="34" charset="0"/>
              </a:rPr>
              <a:t> </a:t>
            </a:r>
            <a:r>
              <a:rPr lang="tr-TR" sz="2000" dirty="0" err="1">
                <a:solidFill>
                  <a:schemeClr val="tx1"/>
                </a:solidFill>
                <a:latin typeface="Calibri" panose="020F0502020204030204" pitchFamily="34" charset="0"/>
              </a:rPr>
              <a:t>asidoz</a:t>
            </a:r>
            <a:r>
              <a:rPr lang="tr-TR" sz="2000" dirty="0">
                <a:solidFill>
                  <a:schemeClr val="tx1"/>
                </a:solidFill>
                <a:latin typeface="Calibri" panose="020F0502020204030204" pitchFamily="34" charset="0"/>
              </a:rPr>
              <a:t> biçimidir. </a:t>
            </a:r>
          </a:p>
          <a:p>
            <a:r>
              <a:rPr lang="tr-TR" sz="2400" b="1" dirty="0">
                <a:solidFill>
                  <a:schemeClr val="tx1"/>
                </a:solidFill>
                <a:latin typeface="Calibri" panose="020F0502020204030204" pitchFamily="34" charset="0"/>
              </a:rPr>
              <a:t>Hipoglisemi</a:t>
            </a:r>
          </a:p>
          <a:p>
            <a:endParaRPr lang="tr-TR" dirty="0"/>
          </a:p>
        </p:txBody>
      </p:sp>
    </p:spTree>
    <p:extLst>
      <p:ext uri="{BB962C8B-B14F-4D97-AF65-F5344CB8AC3E}">
        <p14:creationId xmlns:p14="http://schemas.microsoft.com/office/powerpoint/2010/main" val="944573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5A61D6F-41F4-4B77-A796-D674B2757D19}"/>
              </a:ext>
            </a:extLst>
          </p:cNvPr>
          <p:cNvSpPr>
            <a:spLocks noGrp="1"/>
          </p:cNvSpPr>
          <p:nvPr>
            <p:ph type="title"/>
          </p:nvPr>
        </p:nvSpPr>
        <p:spPr>
          <a:xfrm>
            <a:off x="838200" y="365126"/>
            <a:ext cx="10467975" cy="937582"/>
          </a:xfrm>
        </p:spPr>
        <p:txBody>
          <a:bodyPr>
            <a:normAutofit/>
          </a:bodyPr>
          <a:lstStyle/>
          <a:p>
            <a:r>
              <a:rPr lang="tr-TR" sz="4000" dirty="0">
                <a:latin typeface="Calibri" panose="020F0502020204030204" pitchFamily="34" charset="0"/>
                <a:cs typeface="Times New Roman" panose="02020603050405020304" pitchFamily="18" charset="0"/>
              </a:rPr>
              <a:t>DM- Komplikasyonları</a:t>
            </a:r>
            <a:endParaRPr lang="tr-TR" sz="4000" dirty="0"/>
          </a:p>
        </p:txBody>
      </p:sp>
      <p:sp>
        <p:nvSpPr>
          <p:cNvPr id="3" name="İçerik Yer Tutucusu 2">
            <a:extLst>
              <a:ext uri="{FF2B5EF4-FFF2-40B4-BE49-F238E27FC236}">
                <a16:creationId xmlns:a16="http://schemas.microsoft.com/office/drawing/2014/main" id="{2E73D031-7D8A-45AC-9124-328D1BF05119}"/>
              </a:ext>
            </a:extLst>
          </p:cNvPr>
          <p:cNvSpPr>
            <a:spLocks noGrp="1"/>
          </p:cNvSpPr>
          <p:nvPr>
            <p:ph idx="1"/>
          </p:nvPr>
        </p:nvSpPr>
        <p:spPr>
          <a:xfrm>
            <a:off x="838200" y="1771650"/>
            <a:ext cx="10372725" cy="4139572"/>
          </a:xfrm>
        </p:spPr>
        <p:txBody>
          <a:bodyPr>
            <a:normAutofit fontScale="92500"/>
          </a:bodyPr>
          <a:lstStyle/>
          <a:p>
            <a:pPr marL="0" indent="0">
              <a:buNone/>
            </a:pPr>
            <a:r>
              <a:rPr lang="tr-TR" sz="2400" dirty="0">
                <a:solidFill>
                  <a:schemeClr val="tx1"/>
                </a:solidFill>
                <a:latin typeface="Calibri" panose="020F0502020204030204" pitchFamily="34" charset="0"/>
                <a:cs typeface="Times New Roman" panose="02020603050405020304" pitchFamily="18" charset="0"/>
              </a:rPr>
              <a:t>   </a:t>
            </a:r>
            <a:r>
              <a:rPr lang="tr-TR" sz="2600" b="1" dirty="0">
                <a:solidFill>
                  <a:schemeClr val="tx1"/>
                </a:solidFill>
                <a:latin typeface="Calibri" panose="020F0502020204030204" pitchFamily="34" charset="0"/>
                <a:cs typeface="Times New Roman" panose="02020603050405020304" pitchFamily="18" charset="0"/>
              </a:rPr>
              <a:t>Diyabetin kronik komplikasyonları:</a:t>
            </a:r>
          </a:p>
          <a:p>
            <a:r>
              <a:rPr lang="tr-TR" sz="2400" dirty="0">
                <a:solidFill>
                  <a:schemeClr val="tx1"/>
                </a:solidFill>
                <a:latin typeface="Calibri" panose="020F0502020204030204" pitchFamily="34" charset="0"/>
                <a:cs typeface="Times New Roman" panose="02020603050405020304" pitchFamily="18" charset="0"/>
              </a:rPr>
              <a:t>Diyabetin komplikasyonları üç başlık altında incelenebilir. </a:t>
            </a:r>
          </a:p>
          <a:p>
            <a:pPr marL="0" indent="0">
              <a:buNone/>
            </a:pPr>
            <a:r>
              <a:rPr lang="tr-TR" sz="2400" dirty="0">
                <a:solidFill>
                  <a:schemeClr val="tx1"/>
                </a:solidFill>
                <a:latin typeface="Calibri" panose="020F0502020204030204" pitchFamily="34" charset="0"/>
                <a:cs typeface="Times New Roman" panose="02020603050405020304" pitchFamily="18" charset="0"/>
              </a:rPr>
              <a:t>1- </a:t>
            </a:r>
            <a:r>
              <a:rPr lang="tr-TR" sz="2400" dirty="0" err="1">
                <a:solidFill>
                  <a:schemeClr val="tx1"/>
                </a:solidFill>
                <a:latin typeface="Calibri" panose="020F0502020204030204" pitchFamily="34" charset="0"/>
                <a:cs typeface="Times New Roman" panose="02020603050405020304" pitchFamily="18" charset="0"/>
              </a:rPr>
              <a:t>Mikrovasküler</a:t>
            </a:r>
            <a:r>
              <a:rPr lang="tr-TR" sz="2400" dirty="0">
                <a:solidFill>
                  <a:schemeClr val="tx1"/>
                </a:solidFill>
                <a:latin typeface="Calibri" panose="020F0502020204030204" pitchFamily="34" charset="0"/>
                <a:cs typeface="Times New Roman" panose="02020603050405020304" pitchFamily="18" charset="0"/>
              </a:rPr>
              <a:t> komplikasyonlar</a:t>
            </a:r>
            <a:endParaRPr lang="tr-TR" sz="2400" dirty="0">
              <a:latin typeface="Calibri" panose="020F0502020204030204" pitchFamily="34" charset="0"/>
              <a:cs typeface="Times New Roman" panose="02020603050405020304" pitchFamily="18" charset="0"/>
            </a:endParaRPr>
          </a:p>
          <a:p>
            <a:pPr marL="0" indent="0">
              <a:buNone/>
            </a:pPr>
            <a:r>
              <a:rPr lang="tr-TR" sz="2400" dirty="0">
                <a:solidFill>
                  <a:schemeClr val="tx1"/>
                </a:solidFill>
                <a:latin typeface="Calibri" panose="020F0502020204030204" pitchFamily="34" charset="0"/>
                <a:cs typeface="Times New Roman" panose="02020603050405020304" pitchFamily="18" charset="0"/>
              </a:rPr>
              <a:t>	</a:t>
            </a:r>
            <a:r>
              <a:rPr lang="tr-TR" sz="2400" dirty="0" err="1">
                <a:solidFill>
                  <a:schemeClr val="tx1"/>
                </a:solidFill>
                <a:latin typeface="Calibri" panose="020F0502020204030204" pitchFamily="34" charset="0"/>
                <a:cs typeface="Times New Roman" panose="02020603050405020304" pitchFamily="18" charset="0"/>
              </a:rPr>
              <a:t>Retinopati</a:t>
            </a:r>
            <a:r>
              <a:rPr lang="tr-TR" sz="2400" dirty="0">
                <a:solidFill>
                  <a:schemeClr val="tx1"/>
                </a:solidFill>
                <a:latin typeface="Calibri" panose="020F0502020204030204" pitchFamily="34" charset="0"/>
                <a:cs typeface="Times New Roman" panose="02020603050405020304" pitchFamily="18" charset="0"/>
              </a:rPr>
              <a:t>, </a:t>
            </a:r>
            <a:r>
              <a:rPr lang="tr-TR" sz="2400" dirty="0" err="1">
                <a:solidFill>
                  <a:schemeClr val="tx1"/>
                </a:solidFill>
                <a:latin typeface="Calibri" panose="020F0502020204030204" pitchFamily="34" charset="0"/>
                <a:cs typeface="Times New Roman" panose="02020603050405020304" pitchFamily="18" charset="0"/>
              </a:rPr>
              <a:t>nefropati</a:t>
            </a:r>
            <a:r>
              <a:rPr lang="tr-TR" sz="2400" dirty="0">
                <a:solidFill>
                  <a:schemeClr val="tx1"/>
                </a:solidFill>
                <a:latin typeface="Calibri" panose="020F0502020204030204" pitchFamily="34" charset="0"/>
                <a:cs typeface="Times New Roman" panose="02020603050405020304" pitchFamily="18" charset="0"/>
              </a:rPr>
              <a:t>, </a:t>
            </a:r>
            <a:r>
              <a:rPr lang="tr-TR" sz="2400" dirty="0" err="1">
                <a:solidFill>
                  <a:schemeClr val="tx1"/>
                </a:solidFill>
                <a:latin typeface="Calibri" panose="020F0502020204030204" pitchFamily="34" charset="0"/>
                <a:cs typeface="Times New Roman" panose="02020603050405020304" pitchFamily="18" charset="0"/>
              </a:rPr>
              <a:t>nöropati</a:t>
            </a:r>
            <a:r>
              <a:rPr lang="tr-TR" sz="2400" dirty="0">
                <a:solidFill>
                  <a:schemeClr val="tx1"/>
                </a:solidFill>
                <a:latin typeface="Calibri" panose="020F0502020204030204" pitchFamily="34" charset="0"/>
                <a:cs typeface="Times New Roman" panose="02020603050405020304" pitchFamily="18" charset="0"/>
              </a:rPr>
              <a:t> (</a:t>
            </a:r>
            <a:r>
              <a:rPr lang="tr-TR" sz="2400" dirty="0" err="1">
                <a:solidFill>
                  <a:schemeClr val="tx1"/>
                </a:solidFill>
                <a:latin typeface="Calibri" panose="020F0502020204030204" pitchFamily="34" charset="0"/>
                <a:cs typeface="Times New Roman" panose="02020603050405020304" pitchFamily="18" charset="0"/>
              </a:rPr>
              <a:t>periferik</a:t>
            </a:r>
            <a:r>
              <a:rPr lang="tr-TR" sz="2400" dirty="0">
                <a:solidFill>
                  <a:schemeClr val="tx1"/>
                </a:solidFill>
                <a:latin typeface="Calibri" panose="020F0502020204030204" pitchFamily="34" charset="0"/>
                <a:cs typeface="Times New Roman" panose="02020603050405020304" pitchFamily="18" charset="0"/>
              </a:rPr>
              <a:t> ve </a:t>
            </a:r>
            <a:r>
              <a:rPr lang="tr-TR" sz="2400" dirty="0" err="1">
                <a:solidFill>
                  <a:schemeClr val="tx1"/>
                </a:solidFill>
                <a:latin typeface="Calibri" panose="020F0502020204030204" pitchFamily="34" charset="0"/>
                <a:cs typeface="Times New Roman" panose="02020603050405020304" pitchFamily="18" charset="0"/>
              </a:rPr>
              <a:t>otonomik</a:t>
            </a:r>
            <a:r>
              <a:rPr lang="tr-TR" sz="2400" dirty="0">
                <a:solidFill>
                  <a:schemeClr val="tx1"/>
                </a:solidFill>
                <a:latin typeface="Calibri" panose="020F0502020204030204" pitchFamily="34" charset="0"/>
                <a:cs typeface="Times New Roman" panose="02020603050405020304" pitchFamily="18" charset="0"/>
              </a:rPr>
              <a:t>) </a:t>
            </a:r>
          </a:p>
          <a:p>
            <a:pPr marL="0" indent="0">
              <a:buNone/>
            </a:pPr>
            <a:r>
              <a:rPr lang="tr-TR" sz="2400" dirty="0">
                <a:solidFill>
                  <a:schemeClr val="tx1"/>
                </a:solidFill>
                <a:latin typeface="Calibri" panose="020F0502020204030204" pitchFamily="34" charset="0"/>
                <a:cs typeface="Times New Roman" panose="02020603050405020304" pitchFamily="18" charset="0"/>
              </a:rPr>
              <a:t>2- </a:t>
            </a:r>
            <a:r>
              <a:rPr lang="tr-TR" sz="2400" dirty="0" err="1">
                <a:solidFill>
                  <a:schemeClr val="tx1"/>
                </a:solidFill>
                <a:latin typeface="Calibri" panose="020F0502020204030204" pitchFamily="34" charset="0"/>
                <a:cs typeface="Times New Roman" panose="02020603050405020304" pitchFamily="18" charset="0"/>
              </a:rPr>
              <a:t>Makrovasküler</a:t>
            </a:r>
            <a:r>
              <a:rPr lang="tr-TR" sz="2400" dirty="0">
                <a:solidFill>
                  <a:schemeClr val="tx1"/>
                </a:solidFill>
                <a:latin typeface="Calibri" panose="020F0502020204030204" pitchFamily="34" charset="0"/>
                <a:cs typeface="Times New Roman" panose="02020603050405020304" pitchFamily="18" charset="0"/>
              </a:rPr>
              <a:t> komplikasyonlar</a:t>
            </a:r>
            <a:endParaRPr lang="tr-TR" sz="2400" dirty="0">
              <a:latin typeface="Calibri" panose="020F0502020204030204" pitchFamily="34" charset="0"/>
              <a:cs typeface="Times New Roman" panose="02020603050405020304" pitchFamily="18" charset="0"/>
            </a:endParaRPr>
          </a:p>
          <a:p>
            <a:pPr marL="0" indent="0">
              <a:buNone/>
            </a:pPr>
            <a:r>
              <a:rPr lang="tr-TR" sz="2400" dirty="0">
                <a:solidFill>
                  <a:schemeClr val="tx1"/>
                </a:solidFill>
                <a:latin typeface="Calibri" panose="020F0502020204030204" pitchFamily="34" charset="0"/>
                <a:cs typeface="Times New Roman" panose="02020603050405020304" pitchFamily="18" charset="0"/>
              </a:rPr>
              <a:t>	</a:t>
            </a:r>
            <a:r>
              <a:rPr lang="tr-TR" sz="2400" dirty="0" err="1">
                <a:solidFill>
                  <a:schemeClr val="tx1"/>
                </a:solidFill>
                <a:latin typeface="Calibri" panose="020F0502020204030204" pitchFamily="34" charset="0"/>
                <a:cs typeface="Times New Roman" panose="02020603050405020304" pitchFamily="18" charset="0"/>
              </a:rPr>
              <a:t>Aterosklerotik</a:t>
            </a:r>
            <a:r>
              <a:rPr lang="tr-TR" sz="2400" dirty="0">
                <a:solidFill>
                  <a:schemeClr val="tx1"/>
                </a:solidFill>
                <a:latin typeface="Calibri" panose="020F0502020204030204" pitchFamily="34" charset="0"/>
                <a:cs typeface="Times New Roman" panose="02020603050405020304" pitchFamily="18" charset="0"/>
              </a:rPr>
              <a:t> kalp hastalıkları, </a:t>
            </a:r>
            <a:r>
              <a:rPr lang="tr-TR" sz="2400" dirty="0" err="1">
                <a:solidFill>
                  <a:schemeClr val="tx1"/>
                </a:solidFill>
                <a:latin typeface="Calibri" panose="020F0502020204030204" pitchFamily="34" charset="0"/>
                <a:cs typeface="Times New Roman" panose="02020603050405020304" pitchFamily="18" charset="0"/>
              </a:rPr>
              <a:t>periferik</a:t>
            </a:r>
            <a:r>
              <a:rPr lang="tr-TR" sz="2400" dirty="0">
                <a:solidFill>
                  <a:schemeClr val="tx1"/>
                </a:solidFill>
                <a:latin typeface="Calibri" panose="020F0502020204030204" pitchFamily="34" charset="0"/>
                <a:cs typeface="Times New Roman" panose="02020603050405020304" pitchFamily="18" charset="0"/>
              </a:rPr>
              <a:t> arter hastalığı, </a:t>
            </a:r>
            <a:r>
              <a:rPr lang="tr-TR" sz="2400" dirty="0" err="1">
                <a:solidFill>
                  <a:schemeClr val="tx1"/>
                </a:solidFill>
                <a:latin typeface="Calibri" panose="020F0502020204030204" pitchFamily="34" charset="0"/>
                <a:cs typeface="Times New Roman" panose="02020603050405020304" pitchFamily="18" charset="0"/>
              </a:rPr>
              <a:t>serebrovasküler</a:t>
            </a:r>
            <a:r>
              <a:rPr lang="tr-TR" sz="2400" dirty="0">
                <a:solidFill>
                  <a:schemeClr val="tx1"/>
                </a:solidFill>
                <a:latin typeface="Calibri" panose="020F0502020204030204" pitchFamily="34" charset="0"/>
                <a:cs typeface="Times New Roman" panose="02020603050405020304" pitchFamily="18" charset="0"/>
              </a:rPr>
              <a:t> hastalıklar </a:t>
            </a:r>
          </a:p>
          <a:p>
            <a:pPr marL="0" indent="0">
              <a:buNone/>
            </a:pPr>
            <a:r>
              <a:rPr lang="tr-TR" sz="2400" dirty="0">
                <a:solidFill>
                  <a:schemeClr val="tx1"/>
                </a:solidFill>
                <a:latin typeface="Calibri" panose="020F0502020204030204" pitchFamily="34" charset="0"/>
                <a:cs typeface="Times New Roman" panose="02020603050405020304" pitchFamily="18" charset="0"/>
              </a:rPr>
              <a:t>3- Diğer komplikasyonlar</a:t>
            </a:r>
            <a:endParaRPr lang="tr-TR" sz="2400" dirty="0">
              <a:latin typeface="Calibri" panose="020F0502020204030204" pitchFamily="34" charset="0"/>
              <a:cs typeface="Times New Roman" panose="02020603050405020304" pitchFamily="18" charset="0"/>
            </a:endParaRPr>
          </a:p>
          <a:p>
            <a:pPr marL="0" indent="0">
              <a:buNone/>
            </a:pPr>
            <a:r>
              <a:rPr lang="tr-TR" sz="2400" dirty="0">
                <a:solidFill>
                  <a:schemeClr val="tx1"/>
                </a:solidFill>
                <a:latin typeface="Calibri" panose="020F0502020204030204" pitchFamily="34" charset="0"/>
                <a:cs typeface="Times New Roman" panose="02020603050405020304" pitchFamily="18" charset="0"/>
              </a:rPr>
              <a:t>	Cilt, diyabetik ayak, eklem, kemik, beyni ilgilendiren sorunlar (</a:t>
            </a:r>
            <a:r>
              <a:rPr lang="tr-TR" sz="2400" dirty="0" err="1">
                <a:solidFill>
                  <a:schemeClr val="tx1"/>
                </a:solidFill>
                <a:latin typeface="Calibri" panose="020F0502020204030204" pitchFamily="34" charset="0"/>
                <a:cs typeface="Times New Roman" panose="02020603050405020304" pitchFamily="18" charset="0"/>
              </a:rPr>
              <a:t>demans</a:t>
            </a:r>
            <a:r>
              <a:rPr lang="tr-TR" sz="2400" dirty="0">
                <a:solidFill>
                  <a:schemeClr val="tx1"/>
                </a:solidFill>
                <a:latin typeface="Calibri" panose="020F0502020204030204" pitchFamily="34" charset="0"/>
                <a:cs typeface="Times New Roman" panose="02020603050405020304" pitchFamily="18" charset="0"/>
              </a:rPr>
              <a:t>, Alzheimer), psikolojik sorunlar, seksüel sorunlar, vs. </a:t>
            </a:r>
          </a:p>
          <a:p>
            <a:endParaRPr lang="tr-TR" dirty="0"/>
          </a:p>
        </p:txBody>
      </p:sp>
    </p:spTree>
    <p:extLst>
      <p:ext uri="{BB962C8B-B14F-4D97-AF65-F5344CB8AC3E}">
        <p14:creationId xmlns:p14="http://schemas.microsoft.com/office/powerpoint/2010/main" val="23424508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6B740C2-B8FF-4E57-B9E1-EB70EAAFFDEF}"/>
              </a:ext>
            </a:extLst>
          </p:cNvPr>
          <p:cNvSpPr>
            <a:spLocks noGrp="1"/>
          </p:cNvSpPr>
          <p:nvPr>
            <p:ph type="title"/>
          </p:nvPr>
        </p:nvSpPr>
        <p:spPr>
          <a:xfrm>
            <a:off x="1878941" y="624110"/>
            <a:ext cx="8911687" cy="1280890"/>
          </a:xfrm>
        </p:spPr>
        <p:txBody>
          <a:bodyPr>
            <a:normAutofit fontScale="90000"/>
          </a:bodyPr>
          <a:lstStyle/>
          <a:p>
            <a:r>
              <a:rPr lang="tr-TR" dirty="0">
                <a:solidFill>
                  <a:schemeClr val="tx1"/>
                </a:solidFill>
                <a:latin typeface="Calibri" panose="020F0502020204030204" pitchFamily="34" charset="0"/>
              </a:rPr>
              <a:t>DM - Tarama</a:t>
            </a:r>
            <a:br>
              <a:rPr lang="tr-TR" dirty="0">
                <a:sym typeface="Wingdings" panose="05000000000000000000" pitchFamily="2" charset="2"/>
              </a:rPr>
            </a:br>
            <a:endParaRPr lang="tr-TR" dirty="0"/>
          </a:p>
        </p:txBody>
      </p:sp>
      <p:sp>
        <p:nvSpPr>
          <p:cNvPr id="3" name="İçerik Yer Tutucusu 2">
            <a:extLst>
              <a:ext uri="{FF2B5EF4-FFF2-40B4-BE49-F238E27FC236}">
                <a16:creationId xmlns:a16="http://schemas.microsoft.com/office/drawing/2014/main" id="{DEA6F502-ED16-4593-878D-708653DFEFB5}"/>
              </a:ext>
            </a:extLst>
          </p:cNvPr>
          <p:cNvSpPr>
            <a:spLocks noGrp="1"/>
          </p:cNvSpPr>
          <p:nvPr>
            <p:ph idx="1"/>
          </p:nvPr>
        </p:nvSpPr>
        <p:spPr>
          <a:xfrm>
            <a:off x="989556" y="1590805"/>
            <a:ext cx="10515056" cy="4960307"/>
          </a:xfrm>
        </p:spPr>
        <p:txBody>
          <a:bodyPr>
            <a:normAutofit fontScale="92500" lnSpcReduction="20000"/>
          </a:bodyPr>
          <a:lstStyle/>
          <a:p>
            <a:r>
              <a:rPr lang="tr-TR" sz="2400" b="1" dirty="0">
                <a:solidFill>
                  <a:schemeClr val="tx1"/>
                </a:solidFill>
                <a:latin typeface="Calibri" panose="020F0502020204030204" pitchFamily="34" charset="0"/>
                <a:cs typeface="Times New Roman" panose="02020603050405020304" pitchFamily="18" charset="0"/>
              </a:rPr>
              <a:t>Diyabetin kronik komplikasyonları:</a:t>
            </a:r>
          </a:p>
          <a:p>
            <a:r>
              <a:rPr lang="tr-TR" sz="2400" b="1" dirty="0">
                <a:solidFill>
                  <a:schemeClr val="tx1"/>
                </a:solidFill>
                <a:latin typeface="Calibri" panose="020F0502020204030204" pitchFamily="34" charset="0"/>
                <a:sym typeface="Wingdings" panose="05000000000000000000" pitchFamily="2" charset="2"/>
              </a:rPr>
              <a:t>Diyabetik </a:t>
            </a:r>
            <a:r>
              <a:rPr lang="tr-TR" sz="2400" b="1" dirty="0" err="1">
                <a:solidFill>
                  <a:schemeClr val="tx1"/>
                </a:solidFill>
                <a:latin typeface="Calibri" panose="020F0502020204030204" pitchFamily="34" charset="0"/>
                <a:sym typeface="Wingdings" panose="05000000000000000000" pitchFamily="2" charset="2"/>
              </a:rPr>
              <a:t>retinopati</a:t>
            </a:r>
            <a:r>
              <a:rPr lang="tr-TR" sz="2400" b="1" dirty="0">
                <a:solidFill>
                  <a:schemeClr val="tx1"/>
                </a:solidFill>
                <a:latin typeface="Calibri" panose="020F0502020204030204" pitchFamily="34" charset="0"/>
                <a:sym typeface="Wingdings" panose="05000000000000000000" pitchFamily="2" charset="2"/>
              </a:rPr>
              <a:t>: </a:t>
            </a:r>
          </a:p>
          <a:p>
            <a:pPr>
              <a:buFont typeface="Arial" panose="020B0604020202020204" pitchFamily="34" charset="0"/>
              <a:buChar char="•"/>
            </a:pPr>
            <a:r>
              <a:rPr lang="tr-TR" sz="2400" dirty="0">
                <a:solidFill>
                  <a:schemeClr val="tx1"/>
                </a:solidFill>
                <a:latin typeface="Calibri" panose="020F0502020204030204" pitchFamily="34" charset="0"/>
                <a:sym typeface="Wingdings" panose="05000000000000000000" pitchFamily="2" charset="2"/>
              </a:rPr>
              <a:t>    </a:t>
            </a:r>
            <a:r>
              <a:rPr lang="tr-TR" sz="2400" dirty="0">
                <a:solidFill>
                  <a:schemeClr val="tx1"/>
                </a:solidFill>
                <a:latin typeface="Calibri" panose="020F0502020204030204" pitchFamily="34" charset="0"/>
              </a:rPr>
              <a:t>Tip 1 diyabette </a:t>
            </a:r>
            <a:endParaRPr lang="tr-TR" sz="2400" dirty="0">
              <a:latin typeface="Calibri" panose="020F0502020204030204" pitchFamily="34" charset="0"/>
            </a:endParaRPr>
          </a:p>
          <a:p>
            <a:pPr marL="0" indent="0">
              <a:buNone/>
            </a:pPr>
            <a:r>
              <a:rPr lang="tr-TR" sz="2400" dirty="0">
                <a:solidFill>
                  <a:schemeClr val="tx1"/>
                </a:solidFill>
                <a:latin typeface="Calibri" panose="020F0502020204030204" pitchFamily="34" charset="0"/>
              </a:rPr>
              <a:t>	tanıdan 5 yıl sonra veya </a:t>
            </a:r>
            <a:r>
              <a:rPr lang="tr-TR" sz="2400" dirty="0" err="1">
                <a:solidFill>
                  <a:schemeClr val="tx1"/>
                </a:solidFill>
                <a:latin typeface="Calibri" panose="020F0502020204030204" pitchFamily="34" charset="0"/>
              </a:rPr>
              <a:t>puberteden</a:t>
            </a:r>
            <a:r>
              <a:rPr lang="tr-TR" sz="2400" dirty="0">
                <a:solidFill>
                  <a:schemeClr val="tx1"/>
                </a:solidFill>
                <a:latin typeface="Calibri" panose="020F0502020204030204" pitchFamily="34" charset="0"/>
              </a:rPr>
              <a:t> itibaren yılda bir</a:t>
            </a:r>
          </a:p>
          <a:p>
            <a:pPr>
              <a:buFont typeface="Arial" panose="020B0604020202020204" pitchFamily="34" charset="0"/>
              <a:buChar char="•"/>
            </a:pPr>
            <a:r>
              <a:rPr lang="tr-TR" sz="2400" dirty="0">
                <a:latin typeface="Calibri" panose="020F0502020204030204" pitchFamily="34" charset="0"/>
              </a:rPr>
              <a:t>    T</a:t>
            </a:r>
            <a:r>
              <a:rPr lang="tr-TR" sz="2400" dirty="0">
                <a:solidFill>
                  <a:schemeClr val="tx1"/>
                </a:solidFill>
                <a:latin typeface="Calibri" panose="020F0502020204030204" pitchFamily="34" charset="0"/>
              </a:rPr>
              <a:t>ip 2 diyabette </a:t>
            </a:r>
          </a:p>
          <a:p>
            <a:pPr marL="0" indent="0">
              <a:buNone/>
            </a:pPr>
            <a:r>
              <a:rPr lang="tr-TR" sz="2400" dirty="0">
                <a:solidFill>
                  <a:schemeClr val="tx1"/>
                </a:solidFill>
                <a:latin typeface="Calibri" panose="020F0502020204030204" pitchFamily="34" charset="0"/>
              </a:rPr>
              <a:t>	tanıdan itibaren yılda bir göz dibi muayenesi yapılmalıdır.</a:t>
            </a:r>
          </a:p>
          <a:p>
            <a:r>
              <a:rPr lang="tr-TR" sz="2400" b="1" dirty="0">
                <a:solidFill>
                  <a:schemeClr val="tx1"/>
                </a:solidFill>
                <a:latin typeface="Calibri" panose="020F0502020204030204" pitchFamily="34" charset="0"/>
              </a:rPr>
              <a:t>Diyabetik </a:t>
            </a:r>
            <a:r>
              <a:rPr lang="tr-TR" sz="2400" b="1" dirty="0" err="1">
                <a:solidFill>
                  <a:schemeClr val="tx1"/>
                </a:solidFill>
                <a:latin typeface="Calibri" panose="020F0502020204030204" pitchFamily="34" charset="0"/>
              </a:rPr>
              <a:t>nefropati</a:t>
            </a:r>
            <a:r>
              <a:rPr lang="tr-TR" sz="2400" b="1" dirty="0">
                <a:solidFill>
                  <a:schemeClr val="tx1"/>
                </a:solidFill>
                <a:latin typeface="Calibri" panose="020F0502020204030204" pitchFamily="34" charset="0"/>
              </a:rPr>
              <a:t>:</a:t>
            </a:r>
          </a:p>
          <a:p>
            <a:pPr>
              <a:buFont typeface="Arial" panose="020B0604020202020204" pitchFamily="34" charset="0"/>
              <a:buChar char="•"/>
            </a:pPr>
            <a:r>
              <a:rPr lang="tr-TR" sz="2400" dirty="0">
                <a:solidFill>
                  <a:schemeClr val="tx1"/>
                </a:solidFill>
                <a:latin typeface="Calibri" panose="020F0502020204030204" pitchFamily="34" charset="0"/>
              </a:rPr>
              <a:t>     </a:t>
            </a:r>
            <a:r>
              <a:rPr lang="tr-TR" sz="2400" dirty="0" err="1">
                <a:solidFill>
                  <a:schemeClr val="tx1"/>
                </a:solidFill>
                <a:latin typeface="Calibri" panose="020F0502020204030204" pitchFamily="34" charset="0"/>
              </a:rPr>
              <a:t>Mikroalbuminüri</a:t>
            </a:r>
            <a:r>
              <a:rPr lang="tr-TR" sz="2400" dirty="0">
                <a:solidFill>
                  <a:schemeClr val="tx1"/>
                </a:solidFill>
                <a:latin typeface="Calibri" panose="020F0502020204030204" pitchFamily="34" charset="0"/>
              </a:rPr>
              <a:t>; </a:t>
            </a:r>
          </a:p>
          <a:p>
            <a:pPr marL="0" indent="0">
              <a:buNone/>
            </a:pPr>
            <a:r>
              <a:rPr lang="tr-TR" sz="2400" dirty="0">
                <a:latin typeface="Calibri" panose="020F0502020204030204" pitchFamily="34" charset="0"/>
              </a:rPr>
              <a:t>	Tip 1 diyabetlilerde (</a:t>
            </a:r>
            <a:r>
              <a:rPr lang="tr-TR" sz="2400" dirty="0">
                <a:solidFill>
                  <a:schemeClr val="tx1"/>
                </a:solidFill>
                <a:latin typeface="Calibri" panose="020F0502020204030204" pitchFamily="34" charset="0"/>
              </a:rPr>
              <a:t>≥5 yıl olan), Tip 2 diyabetlilerde</a:t>
            </a:r>
          </a:p>
          <a:p>
            <a:pPr marL="0" indent="0">
              <a:buNone/>
            </a:pPr>
            <a:r>
              <a:rPr lang="tr-TR" sz="2400" dirty="0">
                <a:solidFill>
                  <a:schemeClr val="tx1"/>
                </a:solidFill>
                <a:latin typeface="Calibri" panose="020F0502020204030204" pitchFamily="34" charset="0"/>
              </a:rPr>
              <a:t>		Yılda bir </a:t>
            </a:r>
          </a:p>
          <a:p>
            <a:pPr>
              <a:buFont typeface="Arial" panose="020B0604020202020204" pitchFamily="34" charset="0"/>
              <a:buChar char="•"/>
            </a:pPr>
            <a:r>
              <a:rPr lang="tr-TR" sz="2400" dirty="0">
                <a:solidFill>
                  <a:schemeClr val="tx1"/>
                </a:solidFill>
                <a:latin typeface="Calibri" panose="020F0502020204030204" pitchFamily="34" charset="0"/>
              </a:rPr>
              <a:t>    Serum </a:t>
            </a:r>
            <a:r>
              <a:rPr lang="tr-TR" sz="2400" dirty="0" err="1">
                <a:solidFill>
                  <a:schemeClr val="tx1"/>
                </a:solidFill>
                <a:latin typeface="Calibri" panose="020F0502020204030204" pitchFamily="34" charset="0"/>
              </a:rPr>
              <a:t>kreatinin</a:t>
            </a:r>
            <a:r>
              <a:rPr lang="tr-TR" sz="2400" dirty="0">
                <a:solidFill>
                  <a:schemeClr val="tx1"/>
                </a:solidFill>
                <a:latin typeface="Calibri" panose="020F0502020204030204" pitchFamily="34" charset="0"/>
              </a:rPr>
              <a:t>, GFR</a:t>
            </a:r>
          </a:p>
          <a:p>
            <a:pPr marL="0" indent="0">
              <a:buNone/>
            </a:pPr>
            <a:r>
              <a:rPr lang="tr-TR" sz="2400" dirty="0">
                <a:latin typeface="Calibri" panose="020F0502020204030204" pitchFamily="34" charset="0"/>
              </a:rPr>
              <a:t>   </a:t>
            </a:r>
            <a:r>
              <a:rPr lang="tr-TR" sz="2400" dirty="0">
                <a:solidFill>
                  <a:schemeClr val="tx1"/>
                </a:solidFill>
                <a:latin typeface="Calibri" panose="020F0502020204030204" pitchFamily="34" charset="0"/>
              </a:rPr>
              <a:t>                          </a:t>
            </a:r>
            <a:r>
              <a:rPr lang="tr-TR" sz="2400" dirty="0">
                <a:latin typeface="Calibri" panose="020F0502020204030204" pitchFamily="34" charset="0"/>
              </a:rPr>
              <a:t>Y</a:t>
            </a:r>
            <a:r>
              <a:rPr lang="tr-TR" sz="2400" dirty="0">
                <a:solidFill>
                  <a:schemeClr val="tx1"/>
                </a:solidFill>
                <a:latin typeface="Calibri" panose="020F0502020204030204" pitchFamily="34" charset="0"/>
              </a:rPr>
              <a:t>ılda bir</a:t>
            </a:r>
            <a:endParaRPr lang="tr-TR" dirty="0"/>
          </a:p>
        </p:txBody>
      </p:sp>
      <p:pic>
        <p:nvPicPr>
          <p:cNvPr id="5" name="Resim 4">
            <a:extLst>
              <a:ext uri="{FF2B5EF4-FFF2-40B4-BE49-F238E27FC236}">
                <a16:creationId xmlns:a16="http://schemas.microsoft.com/office/drawing/2014/main" id="{EEDDB9AB-DA38-4625-B276-C553D98C7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1619" y="4388316"/>
            <a:ext cx="2790825" cy="1638300"/>
          </a:xfrm>
          <a:prstGeom prst="rect">
            <a:avLst/>
          </a:prstGeom>
        </p:spPr>
      </p:pic>
    </p:spTree>
    <p:extLst>
      <p:ext uri="{BB962C8B-B14F-4D97-AF65-F5344CB8AC3E}">
        <p14:creationId xmlns:p14="http://schemas.microsoft.com/office/powerpoint/2010/main" val="35461043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C36C55D-483B-41ED-A351-0FF872D566EF}"/>
              </a:ext>
            </a:extLst>
          </p:cNvPr>
          <p:cNvSpPr>
            <a:spLocks noGrp="1"/>
          </p:cNvSpPr>
          <p:nvPr>
            <p:ph type="title"/>
          </p:nvPr>
        </p:nvSpPr>
        <p:spPr>
          <a:xfrm>
            <a:off x="1753644" y="723274"/>
            <a:ext cx="8911687" cy="1280890"/>
          </a:xfrm>
        </p:spPr>
        <p:txBody>
          <a:bodyPr/>
          <a:lstStyle/>
          <a:p>
            <a:r>
              <a:rPr lang="tr-TR" dirty="0">
                <a:solidFill>
                  <a:schemeClr val="tx1"/>
                </a:solidFill>
                <a:latin typeface="Calibri" panose="020F0502020204030204" pitchFamily="34" charset="0"/>
              </a:rPr>
              <a:t>DM - Tarama</a:t>
            </a:r>
            <a:endParaRPr lang="tr-TR" dirty="0"/>
          </a:p>
        </p:txBody>
      </p:sp>
      <p:sp>
        <p:nvSpPr>
          <p:cNvPr id="3" name="İçerik Yer Tutucusu 2">
            <a:extLst>
              <a:ext uri="{FF2B5EF4-FFF2-40B4-BE49-F238E27FC236}">
                <a16:creationId xmlns:a16="http://schemas.microsoft.com/office/drawing/2014/main" id="{0AD58053-A137-453F-947C-B70FC9E9B813}"/>
              </a:ext>
            </a:extLst>
          </p:cNvPr>
          <p:cNvSpPr>
            <a:spLocks noGrp="1"/>
          </p:cNvSpPr>
          <p:nvPr>
            <p:ph idx="1"/>
          </p:nvPr>
        </p:nvSpPr>
        <p:spPr>
          <a:xfrm>
            <a:off x="713984" y="1828800"/>
            <a:ext cx="11198268" cy="4082422"/>
          </a:xfrm>
        </p:spPr>
        <p:txBody>
          <a:bodyPr/>
          <a:lstStyle/>
          <a:p>
            <a:r>
              <a:rPr lang="tr-TR" sz="2400" b="1" dirty="0">
                <a:solidFill>
                  <a:schemeClr val="tx1"/>
                </a:solidFill>
                <a:latin typeface="Calibri" panose="020F0502020204030204" pitchFamily="34" charset="0"/>
                <a:cs typeface="Times New Roman" panose="02020603050405020304" pitchFamily="18" charset="0"/>
              </a:rPr>
              <a:t>Diyabetin kronik komplikasyonları:</a:t>
            </a:r>
          </a:p>
          <a:p>
            <a:r>
              <a:rPr lang="tr-TR" sz="2400" b="1" dirty="0">
                <a:solidFill>
                  <a:schemeClr val="tx1"/>
                </a:solidFill>
                <a:latin typeface="Calibri" panose="020F0502020204030204" pitchFamily="34" charset="0"/>
              </a:rPr>
              <a:t>Diyabetik </a:t>
            </a:r>
            <a:r>
              <a:rPr lang="tr-TR" sz="2400" b="1" dirty="0" err="1">
                <a:solidFill>
                  <a:schemeClr val="tx1"/>
                </a:solidFill>
                <a:latin typeface="Calibri" panose="020F0502020204030204" pitchFamily="34" charset="0"/>
              </a:rPr>
              <a:t>nöropati</a:t>
            </a:r>
            <a:r>
              <a:rPr lang="tr-TR" sz="2400" b="1" dirty="0">
                <a:solidFill>
                  <a:schemeClr val="tx1"/>
                </a:solidFill>
                <a:latin typeface="Calibri" panose="020F0502020204030204" pitchFamily="34" charset="0"/>
              </a:rPr>
              <a:t>:</a:t>
            </a:r>
          </a:p>
          <a:p>
            <a:pPr>
              <a:buFont typeface="Arial" panose="020B0604020202020204" pitchFamily="34" charset="0"/>
              <a:buChar char="•"/>
            </a:pPr>
            <a:r>
              <a:rPr lang="tr-TR" sz="2400" dirty="0">
                <a:solidFill>
                  <a:schemeClr val="tx1"/>
                </a:solidFill>
                <a:latin typeface="Calibri" panose="020F0502020204030204" pitchFamily="34" charset="0"/>
              </a:rPr>
              <a:t>    Tip 1 diyabetli bireylerde tanıyı izleyen beşinci yıldan itibaren</a:t>
            </a:r>
            <a:r>
              <a:rPr lang="tr-TR" sz="2400" dirty="0">
                <a:latin typeface="Calibri" panose="020F0502020204030204" pitchFamily="34" charset="0"/>
              </a:rPr>
              <a:t> yılda bir</a:t>
            </a:r>
            <a:endParaRPr lang="tr-TR" sz="2400" dirty="0">
              <a:solidFill>
                <a:schemeClr val="tx1"/>
              </a:solidFill>
              <a:latin typeface="Calibri" panose="020F0502020204030204" pitchFamily="34" charset="0"/>
            </a:endParaRPr>
          </a:p>
          <a:p>
            <a:pPr>
              <a:buFont typeface="Arial" panose="020B0604020202020204" pitchFamily="34" charset="0"/>
              <a:buChar char="•"/>
            </a:pPr>
            <a:r>
              <a:rPr lang="tr-TR" sz="2400" dirty="0">
                <a:solidFill>
                  <a:schemeClr val="tx1"/>
                </a:solidFill>
                <a:latin typeface="Calibri" panose="020F0502020204030204" pitchFamily="34" charset="0"/>
              </a:rPr>
              <a:t>    Tip 2 diyabetli bireylerde tanı anında ve daha sonra yılda bir </a:t>
            </a:r>
          </a:p>
          <a:p>
            <a:r>
              <a:rPr lang="tr-TR" sz="2400" b="1" dirty="0">
                <a:solidFill>
                  <a:schemeClr val="tx1"/>
                </a:solidFill>
                <a:latin typeface="Calibri" panose="020F0502020204030204" pitchFamily="34" charset="0"/>
              </a:rPr>
              <a:t>Diyabetik ayak:</a:t>
            </a:r>
          </a:p>
          <a:p>
            <a:pPr>
              <a:buFont typeface="Arial" panose="020B0604020202020204" pitchFamily="34" charset="0"/>
              <a:buChar char="•"/>
            </a:pPr>
            <a:r>
              <a:rPr lang="tr-TR" sz="2400" dirty="0">
                <a:solidFill>
                  <a:schemeClr val="tx1"/>
                </a:solidFill>
                <a:latin typeface="Calibri" panose="020F0502020204030204" pitchFamily="34" charset="0"/>
              </a:rPr>
              <a:t>    Ayakların detaylı muayenesi ve </a:t>
            </a:r>
            <a:r>
              <a:rPr lang="tr-TR" sz="2400" dirty="0" err="1">
                <a:solidFill>
                  <a:schemeClr val="tx1"/>
                </a:solidFill>
                <a:latin typeface="Calibri" panose="020F0502020204030204" pitchFamily="34" charset="0"/>
              </a:rPr>
              <a:t>vasküler</a:t>
            </a:r>
            <a:r>
              <a:rPr lang="tr-TR" sz="2400" dirty="0">
                <a:solidFill>
                  <a:schemeClr val="tx1"/>
                </a:solidFill>
                <a:latin typeface="Calibri" panose="020F0502020204030204" pitchFamily="34" charset="0"/>
              </a:rPr>
              <a:t> değerlendirme yapılmalı</a:t>
            </a:r>
          </a:p>
          <a:p>
            <a:pPr>
              <a:buFont typeface="Arial" panose="020B0604020202020204" pitchFamily="34" charset="0"/>
              <a:buChar char="•"/>
            </a:pPr>
            <a:r>
              <a:rPr lang="tr-TR" sz="2400" dirty="0">
                <a:latin typeface="Calibri" panose="020F0502020204030204" pitchFamily="34" charset="0"/>
              </a:rPr>
              <a:t>    H</a:t>
            </a:r>
            <a:r>
              <a:rPr lang="tr-TR" sz="2400" dirty="0">
                <a:solidFill>
                  <a:schemeClr val="tx1"/>
                </a:solidFill>
                <a:latin typeface="Calibri" panose="020F0502020204030204" pitchFamily="34" charset="0"/>
              </a:rPr>
              <a:t>astalar ayak bakımı ve diyabetik ayaktan korunma konusunda eğitilmeli</a:t>
            </a:r>
          </a:p>
          <a:p>
            <a:endParaRPr lang="tr-TR" dirty="0"/>
          </a:p>
        </p:txBody>
      </p:sp>
      <p:pic>
        <p:nvPicPr>
          <p:cNvPr id="5" name="Resim 4">
            <a:extLst>
              <a:ext uri="{FF2B5EF4-FFF2-40B4-BE49-F238E27FC236}">
                <a16:creationId xmlns:a16="http://schemas.microsoft.com/office/drawing/2014/main" id="{E618BD7F-A47F-493A-A9B9-7BCC584BF7E3}"/>
              </a:ext>
            </a:extLst>
          </p:cNvPr>
          <p:cNvPicPr>
            <a:picLocks noChangeAspect="1"/>
          </p:cNvPicPr>
          <p:nvPr/>
        </p:nvPicPr>
        <p:blipFill rotWithShape="1">
          <a:blip r:embed="rId2">
            <a:extLst>
              <a:ext uri="{28A0092B-C50C-407E-A947-70E740481C1C}">
                <a14:useLocalDpi xmlns:a14="http://schemas.microsoft.com/office/drawing/2010/main" val="0"/>
              </a:ext>
            </a:extLst>
          </a:blip>
          <a:srcRect l="20007" t="-1178" r="-2649" b="1178"/>
          <a:stretch/>
        </p:blipFill>
        <p:spPr>
          <a:xfrm>
            <a:off x="10283984" y="4316468"/>
            <a:ext cx="1744910" cy="712246"/>
          </a:xfrm>
          <a:prstGeom prst="rect">
            <a:avLst/>
          </a:prstGeom>
        </p:spPr>
      </p:pic>
      <p:pic>
        <p:nvPicPr>
          <p:cNvPr id="7" name="Resim 6">
            <a:extLst>
              <a:ext uri="{FF2B5EF4-FFF2-40B4-BE49-F238E27FC236}">
                <a16:creationId xmlns:a16="http://schemas.microsoft.com/office/drawing/2014/main" id="{70FA192E-5CBF-4F67-A30B-119210997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5722" y="2759097"/>
            <a:ext cx="2234368" cy="1158561"/>
          </a:xfrm>
          <a:prstGeom prst="rect">
            <a:avLst/>
          </a:prstGeom>
        </p:spPr>
      </p:pic>
    </p:spTree>
    <p:extLst>
      <p:ext uri="{BB962C8B-B14F-4D97-AF65-F5344CB8AC3E}">
        <p14:creationId xmlns:p14="http://schemas.microsoft.com/office/powerpoint/2010/main" val="13685320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5ACB6FD-2E92-47E7-8D39-DB6B18764C90}"/>
              </a:ext>
            </a:extLst>
          </p:cNvPr>
          <p:cNvSpPr>
            <a:spLocks noGrp="1"/>
          </p:cNvSpPr>
          <p:nvPr>
            <p:ph type="title"/>
          </p:nvPr>
        </p:nvSpPr>
        <p:spPr>
          <a:xfrm>
            <a:off x="1866415" y="724318"/>
            <a:ext cx="8911687" cy="1280890"/>
          </a:xfrm>
        </p:spPr>
        <p:txBody>
          <a:bodyPr>
            <a:normAutofit/>
          </a:bodyPr>
          <a:lstStyle/>
          <a:p>
            <a:r>
              <a:rPr lang="tr-TR" sz="4000" dirty="0">
                <a:solidFill>
                  <a:schemeClr val="tx1"/>
                </a:solidFill>
                <a:latin typeface="Calibri" panose="020F0502020204030204" pitchFamily="34" charset="0"/>
              </a:rPr>
              <a:t>DM - Tarama</a:t>
            </a:r>
            <a:endParaRPr lang="tr-TR" sz="4000" dirty="0"/>
          </a:p>
        </p:txBody>
      </p:sp>
      <p:sp>
        <p:nvSpPr>
          <p:cNvPr id="3" name="İçerik Yer Tutucusu 2">
            <a:extLst>
              <a:ext uri="{FF2B5EF4-FFF2-40B4-BE49-F238E27FC236}">
                <a16:creationId xmlns:a16="http://schemas.microsoft.com/office/drawing/2014/main" id="{E0C5EF70-4A05-4622-A897-A088DEA07E2E}"/>
              </a:ext>
            </a:extLst>
          </p:cNvPr>
          <p:cNvSpPr>
            <a:spLocks noGrp="1"/>
          </p:cNvSpPr>
          <p:nvPr>
            <p:ph idx="1"/>
          </p:nvPr>
        </p:nvSpPr>
        <p:spPr>
          <a:xfrm>
            <a:off x="1638300" y="2247899"/>
            <a:ext cx="8810625" cy="3069911"/>
          </a:xfrm>
        </p:spPr>
        <p:txBody>
          <a:bodyPr>
            <a:normAutofit fontScale="77500" lnSpcReduction="20000"/>
          </a:bodyPr>
          <a:lstStyle/>
          <a:p>
            <a:r>
              <a:rPr lang="tr-TR" sz="2400" dirty="0">
                <a:solidFill>
                  <a:schemeClr val="tx1"/>
                </a:solidFill>
                <a:latin typeface="Calibri" panose="020F0502020204030204" pitchFamily="34" charset="0"/>
              </a:rPr>
              <a:t> </a:t>
            </a:r>
            <a:r>
              <a:rPr lang="tr-TR" sz="2600" b="1" dirty="0">
                <a:solidFill>
                  <a:schemeClr val="tx1"/>
                </a:solidFill>
                <a:latin typeface="Calibri" panose="020F0502020204030204" pitchFamily="34" charset="0"/>
                <a:cs typeface="Calibri" panose="020F0502020204030204" pitchFamily="34" charset="0"/>
              </a:rPr>
              <a:t>Diyabetin kronik komplikasyonları:</a:t>
            </a:r>
          </a:p>
          <a:p>
            <a:endParaRPr lang="tr-TR" sz="2600" b="1" dirty="0">
              <a:solidFill>
                <a:schemeClr val="tx1"/>
              </a:solidFill>
              <a:latin typeface="Calibri" panose="020F0502020204030204" pitchFamily="34" charset="0"/>
              <a:cs typeface="Calibri" panose="020F0502020204030204" pitchFamily="34" charset="0"/>
            </a:endParaRPr>
          </a:p>
          <a:p>
            <a:r>
              <a:rPr lang="tr-TR" sz="2600" dirty="0">
                <a:solidFill>
                  <a:schemeClr val="tx1"/>
                </a:solidFill>
                <a:latin typeface="Calibri" panose="020F0502020204030204" pitchFamily="34" charset="0"/>
                <a:cs typeface="Calibri" panose="020F0502020204030204" pitchFamily="34" charset="0"/>
              </a:rPr>
              <a:t> </a:t>
            </a:r>
            <a:r>
              <a:rPr lang="tr-TR" sz="2600" b="1" dirty="0">
                <a:solidFill>
                  <a:schemeClr val="tx1"/>
                </a:solidFill>
                <a:latin typeface="Calibri" panose="020F0502020204030204" pitchFamily="34" charset="0"/>
                <a:cs typeface="Calibri" panose="020F0502020204030204" pitchFamily="34" charset="0"/>
              </a:rPr>
              <a:t>Koroner Arter Hastalığı:</a:t>
            </a:r>
          </a:p>
          <a:p>
            <a:endParaRPr lang="tr-TR" sz="2600" b="1" dirty="0">
              <a:solidFill>
                <a:schemeClr val="tx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tr-TR" sz="2400" dirty="0">
                <a:solidFill>
                  <a:schemeClr val="tx1"/>
                </a:solidFill>
                <a:latin typeface="Calibri" panose="020F0502020204030204" pitchFamily="34" charset="0"/>
                <a:cs typeface="Calibri" panose="020F0502020204030204" pitchFamily="34" charset="0"/>
              </a:rPr>
              <a:t>   Diyabetli hastalarda KAH taraması </a:t>
            </a:r>
          </a:p>
          <a:p>
            <a:pPr marL="0" indent="0">
              <a:buNone/>
            </a:pPr>
            <a:r>
              <a:rPr lang="tr-TR" sz="2400" dirty="0">
                <a:solidFill>
                  <a:schemeClr val="tx1"/>
                </a:solidFill>
                <a:latin typeface="Calibri" panose="020F0502020204030204" pitchFamily="34" charset="0"/>
                <a:cs typeface="Calibri" panose="020F0502020204030204" pitchFamily="34" charset="0"/>
              </a:rPr>
              <a:t>                          -istirahat EKG’si ile</a:t>
            </a:r>
          </a:p>
          <a:p>
            <a:pPr>
              <a:buFont typeface="Arial" panose="020B0604020202020204" pitchFamily="34" charset="0"/>
              <a:buChar char="•"/>
            </a:pPr>
            <a:r>
              <a:rPr lang="tr-TR" sz="2400" dirty="0">
                <a:solidFill>
                  <a:schemeClr val="tx1"/>
                </a:solidFill>
                <a:latin typeface="Calibri" panose="020F0502020204030204" pitchFamily="34" charset="0"/>
                <a:cs typeface="Calibri" panose="020F0502020204030204" pitchFamily="34" charset="0"/>
              </a:rPr>
              <a:t>   Semptomları veya diğer eşlik eden hastalıkları olan kişilerde </a:t>
            </a:r>
          </a:p>
          <a:p>
            <a:pPr marL="0" indent="0">
              <a:buNone/>
            </a:pPr>
            <a:r>
              <a:rPr lang="tr-TR" sz="2400" dirty="0">
                <a:latin typeface="Calibri" panose="020F0502020204030204" pitchFamily="34" charset="0"/>
                <a:cs typeface="Calibri" panose="020F0502020204030204" pitchFamily="34" charset="0"/>
              </a:rPr>
              <a:t>   </a:t>
            </a:r>
            <a:r>
              <a:rPr lang="tr-TR" sz="2400" dirty="0">
                <a:solidFill>
                  <a:schemeClr val="tx1"/>
                </a:solidFill>
                <a:latin typeface="Calibri" panose="020F0502020204030204" pitchFamily="34" charset="0"/>
                <a:cs typeface="Calibri" panose="020F0502020204030204" pitchFamily="34" charset="0"/>
              </a:rPr>
              <a:t>                      -stres testi </a:t>
            </a:r>
          </a:p>
        </p:txBody>
      </p:sp>
    </p:spTree>
    <p:extLst>
      <p:ext uri="{BB962C8B-B14F-4D97-AF65-F5344CB8AC3E}">
        <p14:creationId xmlns:p14="http://schemas.microsoft.com/office/powerpoint/2010/main" val="68465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CAD6236-EDA7-4CA1-856C-37D5C9E8B97A}"/>
              </a:ext>
            </a:extLst>
          </p:cNvPr>
          <p:cNvSpPr>
            <a:spLocks noGrp="1"/>
          </p:cNvSpPr>
          <p:nvPr>
            <p:ph type="title"/>
          </p:nvPr>
        </p:nvSpPr>
        <p:spPr>
          <a:xfrm>
            <a:off x="2167040" y="849579"/>
            <a:ext cx="8911687" cy="1280890"/>
          </a:xfrm>
        </p:spPr>
        <p:txBody>
          <a:bodyPr/>
          <a:lstStyle/>
          <a:p>
            <a:r>
              <a:rPr lang="tr-TR" dirty="0">
                <a:latin typeface="Calibri" panose="020F0502020204030204" pitchFamily="34" charset="0"/>
                <a:cs typeface="Times New Roman" panose="02020603050405020304" pitchFamily="18" charset="0"/>
              </a:rPr>
              <a:t>DM-Tanı:</a:t>
            </a:r>
          </a:p>
        </p:txBody>
      </p:sp>
      <p:sp>
        <p:nvSpPr>
          <p:cNvPr id="3" name="İçerik Yer Tutucusu 2">
            <a:extLst>
              <a:ext uri="{FF2B5EF4-FFF2-40B4-BE49-F238E27FC236}">
                <a16:creationId xmlns:a16="http://schemas.microsoft.com/office/drawing/2014/main" id="{17903E05-8CFA-40ED-A42E-A321D676CD50}"/>
              </a:ext>
            </a:extLst>
          </p:cNvPr>
          <p:cNvSpPr>
            <a:spLocks noGrp="1"/>
          </p:cNvSpPr>
          <p:nvPr>
            <p:ph idx="1"/>
          </p:nvPr>
        </p:nvSpPr>
        <p:spPr>
          <a:xfrm>
            <a:off x="1638300" y="2230799"/>
            <a:ext cx="8915400" cy="3777622"/>
          </a:xfrm>
        </p:spPr>
        <p:txBody>
          <a:bodyPr>
            <a:noAutofit/>
          </a:bodyPr>
          <a:lstStyle/>
          <a:p>
            <a:endParaRPr lang="tr-TR" sz="2400" dirty="0">
              <a:solidFill>
                <a:schemeClr val="tx1"/>
              </a:solidFill>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Char char="•"/>
            </a:pPr>
            <a:r>
              <a:rPr lang="tr-TR" sz="2400" dirty="0">
                <a:solidFill>
                  <a:schemeClr val="tx1"/>
                </a:solidFill>
                <a:latin typeface="Calibri" panose="020F0502020204030204" pitchFamily="34" charset="0"/>
                <a:cs typeface="Times New Roman" panose="02020603050405020304" pitchFamily="18" charset="0"/>
              </a:rPr>
              <a:t>Çok ağır diyabet semptomlarının bulunduğu durumlar dışında, tanının daha sonraki bir gün, tercihen aynı (veya farklı bir) yöntemle doğrulanması gerekir.(</a:t>
            </a:r>
            <a:r>
              <a:rPr lang="tr-TR" altLang="tr-TR" sz="2400" dirty="0">
                <a:solidFill>
                  <a:schemeClr val="tx1"/>
                </a:solidFill>
                <a:latin typeface="Calibri" panose="020F0502020204030204" pitchFamily="34" charset="0"/>
                <a:cs typeface="Times New Roman" panose="02020603050405020304" pitchFamily="18" charset="0"/>
              </a:rPr>
              <a:t>TEMD)</a:t>
            </a:r>
          </a:p>
          <a:p>
            <a:pPr>
              <a:spcBef>
                <a:spcPct val="0"/>
              </a:spcBef>
            </a:pPr>
            <a:endParaRPr lang="tr-TR" altLang="tr-TR" sz="2400" dirty="0">
              <a:solidFill>
                <a:schemeClr val="tx1"/>
              </a:solidFill>
              <a:latin typeface="Calibri" panose="020F0502020204030204" pitchFamily="34" charset="0"/>
              <a:cs typeface="Times New Roman" panose="02020603050405020304" pitchFamily="18" charset="0"/>
            </a:endParaRPr>
          </a:p>
          <a:p>
            <a:pPr>
              <a:spcBef>
                <a:spcPct val="0"/>
              </a:spcBef>
              <a:buFont typeface="Arial" panose="020B0604020202020204" pitchFamily="34" charset="0"/>
              <a:buChar char="•"/>
            </a:pPr>
            <a:r>
              <a:rPr lang="tr-TR" sz="2400" dirty="0">
                <a:solidFill>
                  <a:schemeClr val="tx1"/>
                </a:solidFill>
                <a:latin typeface="Calibri" panose="020F0502020204030204" pitchFamily="34" charset="0"/>
                <a:cs typeface="Times New Roman" panose="02020603050405020304" pitchFamily="18" charset="0"/>
              </a:rPr>
              <a:t>Bir test ile tanı koymadan önce, test mutlaka tekrarlanmalı veya diğer bir testle doğrulanmalıdır.(Türkiye Diyabet Programı)</a:t>
            </a:r>
          </a:p>
        </p:txBody>
      </p:sp>
    </p:spTree>
    <p:extLst>
      <p:ext uri="{BB962C8B-B14F-4D97-AF65-F5344CB8AC3E}">
        <p14:creationId xmlns:p14="http://schemas.microsoft.com/office/powerpoint/2010/main" val="29822564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8B5F27-CC64-47CA-A8DA-A51F968C9FC8}"/>
              </a:ext>
            </a:extLst>
          </p:cNvPr>
          <p:cNvSpPr>
            <a:spLocks noGrp="1"/>
          </p:cNvSpPr>
          <p:nvPr>
            <p:ph type="title"/>
          </p:nvPr>
        </p:nvSpPr>
        <p:spPr>
          <a:xfrm>
            <a:off x="1565754" y="624110"/>
            <a:ext cx="9745249" cy="916591"/>
          </a:xfrm>
        </p:spPr>
        <p:txBody>
          <a:bodyPr>
            <a:normAutofit fontScale="90000"/>
          </a:bodyPr>
          <a:lstStyle/>
          <a:p>
            <a:pPr>
              <a:defRPr/>
            </a:pPr>
            <a:r>
              <a:rPr lang="tr-TR" sz="3600" dirty="0">
                <a:latin typeface="Calibri" panose="020F0502020204030204" pitchFamily="34" charset="0"/>
              </a:rPr>
              <a:t>DİYABET TANISI KONAN HASTADA SEVK KRİTERLERİ</a:t>
            </a:r>
          </a:p>
        </p:txBody>
      </p:sp>
      <p:sp>
        <p:nvSpPr>
          <p:cNvPr id="3" name="İçerik Yer Tutucusu 2">
            <a:extLst>
              <a:ext uri="{FF2B5EF4-FFF2-40B4-BE49-F238E27FC236}">
                <a16:creationId xmlns:a16="http://schemas.microsoft.com/office/drawing/2014/main" id="{EF1C5D7D-6D6C-41D4-9A18-6BD54D453252}"/>
              </a:ext>
            </a:extLst>
          </p:cNvPr>
          <p:cNvSpPr>
            <a:spLocks noGrp="1"/>
          </p:cNvSpPr>
          <p:nvPr>
            <p:ph idx="1"/>
          </p:nvPr>
        </p:nvSpPr>
        <p:spPr>
          <a:xfrm>
            <a:off x="1565754" y="1828799"/>
            <a:ext cx="9745249" cy="4835047"/>
          </a:xfrm>
        </p:spPr>
        <p:txBody>
          <a:bodyPr rtlCol="0">
            <a:normAutofit fontScale="70000" lnSpcReduction="20000"/>
          </a:bodyPr>
          <a:lstStyle/>
          <a:p>
            <a:pPr>
              <a:lnSpc>
                <a:spcPct val="80000"/>
              </a:lnSpc>
              <a:buFont typeface="Wingdings" panose="05000000000000000000" pitchFamily="2" charset="2"/>
              <a:buChar char="§"/>
              <a:defRPr/>
            </a:pPr>
            <a:r>
              <a:rPr lang="tr-TR" sz="2900" dirty="0">
                <a:solidFill>
                  <a:schemeClr val="tx1"/>
                </a:solidFill>
                <a:latin typeface="Calibri" panose="020F0502020204030204" pitchFamily="34" charset="0"/>
              </a:rPr>
              <a:t>18 yaş altı diyabetli hastalar </a:t>
            </a:r>
            <a:r>
              <a:rPr lang="tr-TR" sz="2900" dirty="0">
                <a:solidFill>
                  <a:schemeClr val="tx1"/>
                </a:solidFill>
                <a:latin typeface="Calibri" panose="020F0502020204030204" pitchFamily="34" charset="0"/>
                <a:sym typeface="Wingdings" panose="05000000000000000000" pitchFamily="2" charset="2"/>
              </a:rPr>
              <a:t> </a:t>
            </a:r>
            <a:r>
              <a:rPr lang="tr-TR" sz="2900" dirty="0">
                <a:solidFill>
                  <a:schemeClr val="tx1"/>
                </a:solidFill>
                <a:latin typeface="Calibri" panose="020F0502020204030204" pitchFamily="34" charset="0"/>
              </a:rPr>
              <a:t>Çocuk Endokrinoloji Uzmanı </a:t>
            </a:r>
          </a:p>
          <a:p>
            <a:pPr>
              <a:lnSpc>
                <a:spcPct val="80000"/>
              </a:lnSpc>
              <a:buFont typeface="Wingdings" panose="05000000000000000000" pitchFamily="2" charset="2"/>
              <a:buChar char="§"/>
              <a:defRPr/>
            </a:pPr>
            <a:r>
              <a:rPr lang="tr-TR" sz="2900" dirty="0">
                <a:solidFill>
                  <a:schemeClr val="tx1"/>
                </a:solidFill>
                <a:latin typeface="Calibri" panose="020F0502020204030204" pitchFamily="34" charset="0"/>
              </a:rPr>
              <a:t>Tip 1 DM tanısı konan hasta </a:t>
            </a:r>
            <a:r>
              <a:rPr lang="tr-TR" sz="2900" dirty="0">
                <a:solidFill>
                  <a:schemeClr val="tx1"/>
                </a:solidFill>
                <a:latin typeface="Calibri" panose="020F0502020204030204" pitchFamily="34" charset="0"/>
                <a:sym typeface="Wingdings" panose="05000000000000000000" pitchFamily="2" charset="2"/>
              </a:rPr>
              <a:t> </a:t>
            </a:r>
            <a:r>
              <a:rPr lang="tr-TR" sz="2900" dirty="0">
                <a:solidFill>
                  <a:schemeClr val="tx1"/>
                </a:solidFill>
                <a:latin typeface="Calibri" panose="020F0502020204030204" pitchFamily="34" charset="0"/>
              </a:rPr>
              <a:t>Endokrinoloji uzmanı</a:t>
            </a:r>
          </a:p>
          <a:p>
            <a:pPr>
              <a:lnSpc>
                <a:spcPct val="80000"/>
              </a:lnSpc>
              <a:defRPr/>
            </a:pPr>
            <a:endParaRPr lang="tr-TR" sz="2900" dirty="0">
              <a:solidFill>
                <a:schemeClr val="tx1"/>
              </a:solidFill>
              <a:latin typeface="Calibri" panose="020F0502020204030204" pitchFamily="34" charset="0"/>
            </a:endParaRPr>
          </a:p>
          <a:p>
            <a:pPr>
              <a:lnSpc>
                <a:spcPct val="80000"/>
              </a:lnSpc>
              <a:buFont typeface="Wingdings" panose="05000000000000000000" pitchFamily="2" charset="2"/>
              <a:buChar char="§"/>
              <a:defRPr/>
            </a:pPr>
            <a:r>
              <a:rPr lang="tr-TR" sz="2900" dirty="0">
                <a:solidFill>
                  <a:schemeClr val="tx1"/>
                </a:solidFill>
                <a:latin typeface="Calibri" panose="020F0502020204030204" pitchFamily="34" charset="0"/>
              </a:rPr>
              <a:t>Tip2 DM tanısı alan hastalar şu durumlar varsa sevk edilmelidir:</a:t>
            </a:r>
          </a:p>
          <a:p>
            <a:pPr marL="640080" lvl="1">
              <a:lnSpc>
                <a:spcPct val="80000"/>
              </a:lnSpc>
              <a:defRPr/>
            </a:pPr>
            <a:r>
              <a:rPr lang="tr-TR" sz="2900" dirty="0">
                <a:solidFill>
                  <a:schemeClr val="tx1"/>
                </a:solidFill>
                <a:latin typeface="Calibri" panose="020F0502020204030204" pitchFamily="34" charset="0"/>
              </a:rPr>
              <a:t>AKŞ ≥ 300mg/dl</a:t>
            </a:r>
          </a:p>
          <a:p>
            <a:pPr marL="640080" lvl="1">
              <a:lnSpc>
                <a:spcPct val="80000"/>
              </a:lnSpc>
              <a:defRPr/>
            </a:pPr>
            <a:r>
              <a:rPr lang="tr-TR" sz="2900" dirty="0">
                <a:solidFill>
                  <a:schemeClr val="tx1"/>
                </a:solidFill>
                <a:latin typeface="Calibri" panose="020F0502020204030204" pitchFamily="34" charset="0"/>
              </a:rPr>
              <a:t>TKŞ ≥ 400mg/dl</a:t>
            </a:r>
          </a:p>
          <a:p>
            <a:pPr marL="640080" lvl="1">
              <a:lnSpc>
                <a:spcPct val="80000"/>
              </a:lnSpc>
              <a:defRPr/>
            </a:pPr>
            <a:r>
              <a:rPr lang="tr-TR" sz="2900" dirty="0">
                <a:solidFill>
                  <a:schemeClr val="tx1"/>
                </a:solidFill>
                <a:latin typeface="Calibri" panose="020F0502020204030204" pitchFamily="34" charset="0"/>
              </a:rPr>
              <a:t>HbA1c ≥ %10</a:t>
            </a:r>
          </a:p>
          <a:p>
            <a:pPr>
              <a:lnSpc>
                <a:spcPct val="80000"/>
              </a:lnSpc>
              <a:defRPr/>
            </a:pPr>
            <a:endParaRPr lang="tr-TR" sz="2900" dirty="0">
              <a:solidFill>
                <a:schemeClr val="tx1"/>
              </a:solidFill>
              <a:latin typeface="Calibri" panose="020F0502020204030204" pitchFamily="34" charset="0"/>
            </a:endParaRPr>
          </a:p>
          <a:p>
            <a:pPr>
              <a:lnSpc>
                <a:spcPct val="80000"/>
              </a:lnSpc>
              <a:buFont typeface="Wingdings" panose="05000000000000000000" pitchFamily="2" charset="2"/>
              <a:buChar char="§"/>
              <a:defRPr/>
            </a:pPr>
            <a:r>
              <a:rPr lang="tr-TR" sz="2900" dirty="0">
                <a:solidFill>
                  <a:schemeClr val="tx1"/>
                </a:solidFill>
                <a:latin typeface="Calibri" panose="020F0502020204030204" pitchFamily="34" charset="0"/>
              </a:rPr>
              <a:t>Tip2 DM tanısı alan hasta her türlü tedaviye rağmen 6 ay boyunca ölçülen iki kan  </a:t>
            </a:r>
          </a:p>
          <a:p>
            <a:pPr marL="0" indent="0">
              <a:lnSpc>
                <a:spcPct val="80000"/>
              </a:lnSpc>
              <a:buNone/>
              <a:defRPr/>
            </a:pPr>
            <a:r>
              <a:rPr lang="tr-TR" sz="2900" dirty="0">
                <a:solidFill>
                  <a:schemeClr val="tx1"/>
                </a:solidFill>
                <a:latin typeface="Calibri" panose="020F0502020204030204" pitchFamily="34" charset="0"/>
              </a:rPr>
              <a:t>     şekeri aşağıdaki aralıkta ise sevk edilmelidir:</a:t>
            </a:r>
          </a:p>
          <a:p>
            <a:pPr marL="640080" lvl="1">
              <a:lnSpc>
                <a:spcPct val="80000"/>
              </a:lnSpc>
              <a:defRPr/>
            </a:pPr>
            <a:r>
              <a:rPr lang="tr-TR" sz="2900" dirty="0">
                <a:solidFill>
                  <a:schemeClr val="tx1"/>
                </a:solidFill>
                <a:latin typeface="Calibri" panose="020F0502020204030204" pitchFamily="34" charset="0"/>
              </a:rPr>
              <a:t>AKŞ ≥ 160-300mg/dl</a:t>
            </a:r>
          </a:p>
          <a:p>
            <a:pPr marL="640080" lvl="1">
              <a:lnSpc>
                <a:spcPct val="80000"/>
              </a:lnSpc>
              <a:defRPr/>
            </a:pPr>
            <a:r>
              <a:rPr lang="tr-TR" sz="2900" dirty="0">
                <a:solidFill>
                  <a:schemeClr val="tx1"/>
                </a:solidFill>
                <a:latin typeface="Calibri" panose="020F0502020204030204" pitchFamily="34" charset="0"/>
              </a:rPr>
              <a:t>TKŞ ≥ 225-400mg/dl</a:t>
            </a:r>
          </a:p>
          <a:p>
            <a:pPr marL="640080" lvl="1">
              <a:lnSpc>
                <a:spcPct val="80000"/>
              </a:lnSpc>
              <a:defRPr/>
            </a:pPr>
            <a:r>
              <a:rPr lang="tr-TR" sz="2900" dirty="0">
                <a:solidFill>
                  <a:schemeClr val="tx1"/>
                </a:solidFill>
                <a:latin typeface="Calibri" panose="020F0502020204030204" pitchFamily="34" charset="0"/>
              </a:rPr>
              <a:t>HbA1c ≥ %8</a:t>
            </a:r>
          </a:p>
          <a:p>
            <a:pPr>
              <a:lnSpc>
                <a:spcPct val="80000"/>
              </a:lnSpc>
              <a:defRPr/>
            </a:pPr>
            <a:endParaRPr lang="tr-TR" sz="2900" dirty="0">
              <a:solidFill>
                <a:schemeClr val="tx1"/>
              </a:solidFill>
              <a:latin typeface="Calibri" panose="020F0502020204030204" pitchFamily="34" charset="0"/>
            </a:endParaRPr>
          </a:p>
          <a:p>
            <a:pPr>
              <a:lnSpc>
                <a:spcPct val="80000"/>
              </a:lnSpc>
              <a:buFont typeface="Wingdings" panose="05000000000000000000" pitchFamily="2" charset="2"/>
              <a:buChar char="§"/>
              <a:defRPr/>
            </a:pPr>
            <a:r>
              <a:rPr lang="tr-TR" sz="2900" dirty="0" err="1">
                <a:solidFill>
                  <a:schemeClr val="tx1"/>
                </a:solidFill>
                <a:latin typeface="Calibri" panose="020F0502020204030204" pitchFamily="34" charset="0"/>
              </a:rPr>
              <a:t>Hospitalizasyonu</a:t>
            </a:r>
            <a:r>
              <a:rPr lang="tr-TR" sz="2900" dirty="0">
                <a:solidFill>
                  <a:schemeClr val="tx1"/>
                </a:solidFill>
                <a:latin typeface="Calibri" panose="020F0502020204030204" pitchFamily="34" charset="0"/>
              </a:rPr>
              <a:t> gereken hastalar da sevk edilmelidir.</a:t>
            </a:r>
          </a:p>
          <a:p>
            <a:pPr>
              <a:defRPr/>
            </a:pPr>
            <a:endParaRPr lang="tr-TR" dirty="0"/>
          </a:p>
        </p:txBody>
      </p:sp>
    </p:spTree>
    <p:extLst>
      <p:ext uri="{BB962C8B-B14F-4D97-AF65-F5344CB8AC3E}">
        <p14:creationId xmlns:p14="http://schemas.microsoft.com/office/powerpoint/2010/main" val="18746400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C36DBAE-C7A5-440F-9F2C-C3499FA47C61}"/>
              </a:ext>
            </a:extLst>
          </p:cNvPr>
          <p:cNvSpPr>
            <a:spLocks noGrp="1"/>
          </p:cNvSpPr>
          <p:nvPr>
            <p:ph type="title"/>
          </p:nvPr>
        </p:nvSpPr>
        <p:spPr>
          <a:xfrm>
            <a:off x="1816312" y="661688"/>
            <a:ext cx="8911687" cy="791331"/>
          </a:xfrm>
        </p:spPr>
        <p:txBody>
          <a:bodyPr>
            <a:normAutofit fontScale="90000"/>
          </a:bodyPr>
          <a:lstStyle/>
          <a:p>
            <a:r>
              <a:rPr lang="tr-TR" sz="4000" dirty="0">
                <a:latin typeface="Calibri" panose="020F0502020204030204" pitchFamily="34" charset="0"/>
              </a:rPr>
              <a:t>KAYNAKLAR</a:t>
            </a:r>
            <a:br>
              <a:rPr lang="tr-TR" dirty="0"/>
            </a:br>
            <a:endParaRPr lang="tr-TR" dirty="0"/>
          </a:p>
        </p:txBody>
      </p:sp>
      <p:sp>
        <p:nvSpPr>
          <p:cNvPr id="3" name="İçerik Yer Tutucusu 2">
            <a:extLst>
              <a:ext uri="{FF2B5EF4-FFF2-40B4-BE49-F238E27FC236}">
                <a16:creationId xmlns:a16="http://schemas.microsoft.com/office/drawing/2014/main" id="{B7C1FDFE-E5FA-4FB0-9D25-CCAD06B49E9F}"/>
              </a:ext>
            </a:extLst>
          </p:cNvPr>
          <p:cNvSpPr>
            <a:spLocks noGrp="1"/>
          </p:cNvSpPr>
          <p:nvPr>
            <p:ph idx="1"/>
          </p:nvPr>
        </p:nvSpPr>
        <p:spPr>
          <a:xfrm>
            <a:off x="1812599" y="1732767"/>
            <a:ext cx="8915400" cy="3127332"/>
          </a:xfrm>
        </p:spPr>
        <p:txBody>
          <a:bodyPr>
            <a:normAutofit fontScale="92500"/>
          </a:bodyPr>
          <a:lstStyle/>
          <a:p>
            <a:pPr>
              <a:buFont typeface="Arial" panose="020B0604020202020204" pitchFamily="34" charset="0"/>
              <a:buChar char="•"/>
            </a:pPr>
            <a:r>
              <a:rPr lang="tr-TR" altLang="tr-TR" sz="2400" dirty="0">
                <a:solidFill>
                  <a:schemeClr val="tx1"/>
                </a:solidFill>
                <a:latin typeface="Calibri" panose="020F0502020204030204" pitchFamily="34" charset="0"/>
              </a:rPr>
              <a:t>Türkiye Endokrin Metabolizma Derneği </a:t>
            </a:r>
            <a:r>
              <a:rPr lang="tr-TR" altLang="tr-TR" sz="2400" dirty="0" err="1">
                <a:solidFill>
                  <a:schemeClr val="tx1"/>
                </a:solidFill>
                <a:latin typeface="Calibri" panose="020F0502020204030204" pitchFamily="34" charset="0"/>
              </a:rPr>
              <a:t>Diyabetes</a:t>
            </a:r>
            <a:r>
              <a:rPr lang="tr-TR" altLang="tr-TR" sz="2400" dirty="0">
                <a:solidFill>
                  <a:schemeClr val="tx1"/>
                </a:solidFill>
                <a:latin typeface="Calibri" panose="020F0502020204030204" pitchFamily="34" charset="0"/>
              </a:rPr>
              <a:t> </a:t>
            </a:r>
            <a:r>
              <a:rPr lang="tr-TR" altLang="tr-TR" sz="2400" dirty="0" err="1">
                <a:solidFill>
                  <a:schemeClr val="tx1"/>
                </a:solidFill>
                <a:latin typeface="Calibri" panose="020F0502020204030204" pitchFamily="34" charset="0"/>
              </a:rPr>
              <a:t>Mellitus</a:t>
            </a:r>
            <a:r>
              <a:rPr lang="tr-TR" altLang="tr-TR" sz="2400" dirty="0">
                <a:solidFill>
                  <a:schemeClr val="tx1"/>
                </a:solidFill>
                <a:latin typeface="Calibri" panose="020F0502020204030204" pitchFamily="34" charset="0"/>
              </a:rPr>
              <a:t> ve Komplikasyonlarının Tanı, Tedavi ve İzlem Kılavuzu(2018)</a:t>
            </a:r>
          </a:p>
          <a:p>
            <a:pPr>
              <a:buFont typeface="Arial" panose="020B0604020202020204" pitchFamily="34" charset="0"/>
              <a:buChar char="•"/>
            </a:pPr>
            <a:r>
              <a:rPr lang="tr-TR" altLang="tr-TR" sz="2400" dirty="0">
                <a:solidFill>
                  <a:schemeClr val="tx1"/>
                </a:solidFill>
                <a:latin typeface="Calibri" panose="020F0502020204030204" pitchFamily="34" charset="0"/>
              </a:rPr>
              <a:t>Türkiye Diyabet Programı 2015-2020 (Türkiye Halk Sağlığı Kurumu)</a:t>
            </a:r>
          </a:p>
          <a:p>
            <a:pPr>
              <a:buFont typeface="Arial" panose="020B0604020202020204" pitchFamily="34" charset="0"/>
              <a:buChar char="•"/>
            </a:pPr>
            <a:r>
              <a:rPr lang="en-US" sz="2000">
                <a:latin typeface="Calibri" panose="020F0502020204030204" pitchFamily="34" charset="0"/>
                <a:cs typeface="Calibri" panose="020F0502020204030204" pitchFamily="34" charset="0"/>
              </a:rPr>
              <a:t>Allen</a:t>
            </a:r>
            <a:r>
              <a:rPr lang="en-US" sz="2000" dirty="0">
                <a:latin typeface="Calibri" panose="020F0502020204030204" pitchFamily="34" charset="0"/>
                <a:cs typeface="Calibri" panose="020F0502020204030204" pitchFamily="34" charset="0"/>
              </a:rPr>
              <a:t>, R. W., Schwartzman, E., Baker, W. L., Coleman, C. I., &amp; Phung, O. J. (2013). Cinnamon use in type 2 diabetes: an updated systematic review and meta-analysis. </a:t>
            </a:r>
            <a:r>
              <a:rPr lang="en-US" sz="2000" i="1" dirty="0">
                <a:latin typeface="Calibri" panose="020F0502020204030204" pitchFamily="34" charset="0"/>
                <a:cs typeface="Calibri" panose="020F0502020204030204" pitchFamily="34" charset="0"/>
              </a:rPr>
              <a:t>The Annals of Family Medicine</a:t>
            </a:r>
            <a:r>
              <a:rPr lang="en-US" sz="2000"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11</a:t>
            </a:r>
            <a:r>
              <a:rPr lang="en-US" sz="2000" dirty="0">
                <a:latin typeface="Calibri" panose="020F0502020204030204" pitchFamily="34" charset="0"/>
                <a:cs typeface="Calibri" panose="020F0502020204030204" pitchFamily="34" charset="0"/>
              </a:rPr>
              <a:t>(5), 452-459.</a:t>
            </a:r>
            <a:endParaRPr lang="tr-TR" sz="2000" dirty="0">
              <a:latin typeface="Calibri" panose="020F0502020204030204" pitchFamily="34" charset="0"/>
              <a:cs typeface="Calibri" panose="020F0502020204030204" pitchFamily="34" charset="0"/>
            </a:endParaRPr>
          </a:p>
          <a:p>
            <a:pPr>
              <a:buFont typeface="Arial" panose="020B0604020202020204" pitchFamily="34" charset="0"/>
              <a:buChar char="•"/>
            </a:pPr>
            <a:r>
              <a:rPr lang="tr-TR" sz="2000" dirty="0" err="1">
                <a:latin typeface="Calibri" panose="020F0502020204030204" pitchFamily="34" charset="0"/>
                <a:cs typeface="Calibri" panose="020F0502020204030204" pitchFamily="34" charset="0"/>
              </a:rPr>
              <a:t>Mousavi</a:t>
            </a:r>
            <a:r>
              <a:rPr lang="tr-TR" sz="2000" dirty="0">
                <a:latin typeface="Calibri" panose="020F0502020204030204" pitchFamily="34" charset="0"/>
                <a:cs typeface="Calibri" panose="020F0502020204030204" pitchFamily="34" charset="0"/>
              </a:rPr>
              <a:t>, S. M., Rahmani, J., </a:t>
            </a:r>
            <a:r>
              <a:rPr lang="tr-TR" sz="2000" dirty="0" err="1">
                <a:latin typeface="Calibri" panose="020F0502020204030204" pitchFamily="34" charset="0"/>
                <a:cs typeface="Calibri" panose="020F0502020204030204" pitchFamily="34" charset="0"/>
              </a:rPr>
              <a:t>Kord-Varkaneh</a:t>
            </a:r>
            <a:r>
              <a:rPr lang="tr-TR" sz="2000" dirty="0">
                <a:latin typeface="Calibri" panose="020F0502020204030204" pitchFamily="34" charset="0"/>
                <a:cs typeface="Calibri" panose="020F0502020204030204" pitchFamily="34" charset="0"/>
              </a:rPr>
              <a:t>, H., </a:t>
            </a:r>
            <a:r>
              <a:rPr lang="tr-TR" sz="2000" dirty="0" err="1">
                <a:latin typeface="Calibri" panose="020F0502020204030204" pitchFamily="34" charset="0"/>
                <a:cs typeface="Calibri" panose="020F0502020204030204" pitchFamily="34" charset="0"/>
              </a:rPr>
              <a:t>Sheikhi</a:t>
            </a:r>
            <a:r>
              <a:rPr lang="tr-TR" sz="2000" dirty="0">
                <a:latin typeface="Calibri" panose="020F0502020204030204" pitchFamily="34" charset="0"/>
                <a:cs typeface="Calibri" panose="020F0502020204030204" pitchFamily="34" charset="0"/>
              </a:rPr>
              <a:t>, A., </a:t>
            </a:r>
            <a:r>
              <a:rPr lang="tr-TR" sz="2000" dirty="0" err="1">
                <a:latin typeface="Calibri" panose="020F0502020204030204" pitchFamily="34" charset="0"/>
                <a:cs typeface="Calibri" panose="020F0502020204030204" pitchFamily="34" charset="0"/>
              </a:rPr>
              <a:t>Larijani</a:t>
            </a:r>
            <a:r>
              <a:rPr lang="tr-TR" sz="2000" dirty="0">
                <a:latin typeface="Calibri" panose="020F0502020204030204" pitchFamily="34" charset="0"/>
                <a:cs typeface="Calibri" panose="020F0502020204030204" pitchFamily="34" charset="0"/>
              </a:rPr>
              <a:t>, B., &amp; </a:t>
            </a:r>
            <a:r>
              <a:rPr lang="tr-TR" sz="2000" dirty="0" err="1">
                <a:latin typeface="Calibri" panose="020F0502020204030204" pitchFamily="34" charset="0"/>
                <a:cs typeface="Calibri" panose="020F0502020204030204" pitchFamily="34" charset="0"/>
              </a:rPr>
              <a:t>Esmaillzadeh</a:t>
            </a:r>
            <a:r>
              <a:rPr lang="tr-TR" sz="2000" dirty="0">
                <a:latin typeface="Calibri" panose="020F0502020204030204" pitchFamily="34" charset="0"/>
                <a:cs typeface="Calibri" panose="020F0502020204030204" pitchFamily="34" charset="0"/>
              </a:rPr>
              <a:t>, A. (2019). </a:t>
            </a:r>
            <a:r>
              <a:rPr lang="tr-TR" sz="2000" dirty="0" err="1">
                <a:latin typeface="Calibri" panose="020F0502020204030204" pitchFamily="34" charset="0"/>
                <a:cs typeface="Calibri" panose="020F0502020204030204" pitchFamily="34" charset="0"/>
              </a:rPr>
              <a:t>Cinnamon</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supplementation</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positively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affects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obesity</a:t>
            </a:r>
            <a:r>
              <a:rPr lang="tr-TR" sz="2000" dirty="0">
                <a:latin typeface="Calibri" panose="020F0502020204030204" pitchFamily="34" charset="0"/>
                <a:cs typeface="Calibri" panose="020F0502020204030204" pitchFamily="34" charset="0"/>
              </a:rPr>
              <a:t>: a </a:t>
            </a:r>
            <a:r>
              <a:rPr lang="tr-TR" sz="2000" dirty="0" err="1">
                <a:latin typeface="Calibri" panose="020F0502020204030204" pitchFamily="34" charset="0"/>
                <a:cs typeface="Calibri" panose="020F0502020204030204" pitchFamily="34" charset="0"/>
              </a:rPr>
              <a:t>systematic</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review</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dose-response</a:t>
            </a:r>
            <a:r>
              <a:rPr lang="tr-TR" sz="2000" dirty="0">
                <a:latin typeface="Calibri" panose="020F0502020204030204" pitchFamily="34" charset="0"/>
                <a:cs typeface="Calibri" panose="020F0502020204030204" pitchFamily="34" charset="0"/>
              </a:rPr>
              <a:t> meta-</a:t>
            </a:r>
            <a:r>
              <a:rPr lang="tr-TR" sz="2000" dirty="0" err="1">
                <a:latin typeface="Calibri" panose="020F0502020204030204" pitchFamily="34" charset="0"/>
                <a:cs typeface="Calibri" panose="020F0502020204030204" pitchFamily="34" charset="0"/>
              </a:rPr>
              <a:t>analysis</a:t>
            </a:r>
            <a:r>
              <a:rPr lang="tr-TR" sz="2000" dirty="0">
                <a:latin typeface="Calibri" panose="020F0502020204030204" pitchFamily="34" charset="0"/>
                <a:cs typeface="Calibri" panose="020F0502020204030204" pitchFamily="34" charset="0"/>
              </a:rPr>
              <a:t> of </a:t>
            </a:r>
            <a:r>
              <a:rPr lang="tr-TR" sz="2000" dirty="0" err="1">
                <a:latin typeface="Calibri" panose="020F0502020204030204" pitchFamily="34" charset="0"/>
                <a:cs typeface="Calibri" panose="020F0502020204030204" pitchFamily="34" charset="0"/>
              </a:rPr>
              <a:t>randomized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controlled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trials</a:t>
            </a:r>
            <a:r>
              <a:rPr lang="tr-TR" sz="2000" dirty="0">
                <a:latin typeface="Calibri" panose="020F0502020204030204" pitchFamily="34" charset="0"/>
                <a:cs typeface="Calibri" panose="020F0502020204030204" pitchFamily="34" charset="0"/>
              </a:rPr>
              <a:t>. </a:t>
            </a:r>
            <a:r>
              <a:rPr lang="tr-TR" sz="2000" i="1" dirty="0" err="1">
                <a:latin typeface="Calibri" panose="020F0502020204030204" pitchFamily="34" charset="0"/>
                <a:cs typeface="Calibri" panose="020F0502020204030204" pitchFamily="34" charset="0"/>
              </a:rPr>
              <a:t>Clinical</a:t>
            </a:r>
            <a:r>
              <a:rPr lang="tr-TR" sz="2000" i="1" dirty="0">
                <a:latin typeface="Calibri" panose="020F0502020204030204" pitchFamily="34" charset="0"/>
                <a:cs typeface="Calibri" panose="020F0502020204030204" pitchFamily="34" charset="0"/>
              </a:rPr>
              <a:t> </a:t>
            </a:r>
            <a:r>
              <a:rPr lang="tr-TR" sz="2000" i="1" dirty="0" err="1">
                <a:latin typeface="Calibri" panose="020F0502020204030204" pitchFamily="34" charset="0"/>
                <a:cs typeface="Calibri" panose="020F0502020204030204" pitchFamily="34" charset="0"/>
              </a:rPr>
              <a:t>Nutrition</a:t>
            </a:r>
            <a:r>
              <a:rPr lang="tr-TR" sz="2000" dirty="0">
                <a:latin typeface="Calibri" panose="020F0502020204030204" pitchFamily="34" charset="0"/>
                <a:cs typeface="Calibri" panose="020F0502020204030204" pitchFamily="34" charset="0"/>
              </a:rPr>
              <a:t>.</a:t>
            </a:r>
          </a:p>
          <a:p>
            <a:endParaRPr lang="tr-TR" sz="2000" dirty="0"/>
          </a:p>
          <a:p>
            <a:endParaRPr lang="tr-TR" sz="2000" dirty="0"/>
          </a:p>
          <a:p>
            <a:endParaRPr lang="tr-TR" dirty="0"/>
          </a:p>
        </p:txBody>
      </p:sp>
    </p:spTree>
    <p:extLst>
      <p:ext uri="{BB962C8B-B14F-4D97-AF65-F5344CB8AC3E}">
        <p14:creationId xmlns:p14="http://schemas.microsoft.com/office/powerpoint/2010/main" val="114261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10C340E-8D91-4999-B655-134EAFC487AA}"/>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92095F54-F4FE-49E4-BC39-85232FCB8A79}"/>
              </a:ext>
            </a:extLst>
          </p:cNvPr>
          <p:cNvPicPr>
            <a:picLocks noGrp="1" noChangeAspect="1"/>
          </p:cNvPicPr>
          <p:nvPr>
            <p:ph idx="1"/>
          </p:nvPr>
        </p:nvPicPr>
        <p:blipFill rotWithShape="1">
          <a:blip r:embed="rId2"/>
          <a:srcRect l="31791" t="7826" r="33092" b="9750"/>
          <a:stretch/>
        </p:blipFill>
        <p:spPr>
          <a:xfrm>
            <a:off x="2414726" y="79899"/>
            <a:ext cx="6640497" cy="6692546"/>
          </a:xfrm>
          <a:prstGeom prst="rect">
            <a:avLst/>
          </a:prstGeom>
        </p:spPr>
      </p:pic>
    </p:spTree>
    <p:extLst>
      <p:ext uri="{BB962C8B-B14F-4D97-AF65-F5344CB8AC3E}">
        <p14:creationId xmlns:p14="http://schemas.microsoft.com/office/powerpoint/2010/main" val="29242134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5552</TotalTime>
  <Words>3618</Words>
  <Application>Microsoft Office PowerPoint</Application>
  <PresentationFormat>Geniş ekran</PresentationFormat>
  <Paragraphs>595</Paragraphs>
  <Slides>81</Slides>
  <Notes>11</Notes>
  <HiddenSlides>0</HiddenSlides>
  <MMClips>1</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81</vt:i4>
      </vt:variant>
    </vt:vector>
  </HeadingPairs>
  <TitlesOfParts>
    <vt:vector size="89" baseType="lpstr">
      <vt:lpstr>Arial</vt:lpstr>
      <vt:lpstr>Calibri</vt:lpstr>
      <vt:lpstr>Times New Roman</vt:lpstr>
      <vt:lpstr>Tw Cen MT</vt:lpstr>
      <vt:lpstr>Tw Cen MT Condensed</vt:lpstr>
      <vt:lpstr>Wingdings</vt:lpstr>
      <vt:lpstr>Wingdings 3</vt:lpstr>
      <vt:lpstr>Entegral</vt:lpstr>
      <vt:lpstr>DİYABETES MELLİTUS, TIBBİ BESLENME TEDAVİSİ VE ORAL ANTİDİYABETİKLER  </vt:lpstr>
      <vt:lpstr>Amaç </vt:lpstr>
      <vt:lpstr>Öğrenim Hedefleri</vt:lpstr>
      <vt:lpstr>  DM-Tanım:</vt:lpstr>
      <vt:lpstr>Türkiye’de Diyabet Mellitus </vt:lpstr>
      <vt:lpstr> Dünya’da DM</vt:lpstr>
      <vt:lpstr> DM-Tanı Kriterleri</vt:lpstr>
      <vt:lpstr>DM-Tanı:</vt:lpstr>
      <vt:lpstr>PowerPoint Sunusu</vt:lpstr>
      <vt:lpstr>Diyabet semptomları </vt:lpstr>
      <vt:lpstr>DM TARAMASI YAPILACAK BİREYLER</vt:lpstr>
      <vt:lpstr>DM TARAMASI YAPILACAK BİREYLER</vt:lpstr>
      <vt:lpstr>DM TARAMASI YAPILACAK BİREYLER</vt:lpstr>
      <vt:lpstr>DM TARAMASI YAPILACAK BİREYLER</vt:lpstr>
      <vt:lpstr>DM TARAMASI YAPILACAK BİREYLER</vt:lpstr>
      <vt:lpstr>DM TARAMA</vt:lpstr>
      <vt:lpstr> ORAL GLUKOZ TOLERANS TESTİ ENDİKASYONLARI</vt:lpstr>
      <vt:lpstr>  Gestasyonel Diyabet (GDM):</vt:lpstr>
      <vt:lpstr>PowerPoint Sunusu</vt:lpstr>
      <vt:lpstr>Gestasyonel Diyabet (GDM)</vt:lpstr>
      <vt:lpstr>Gestasyonel Diyabet (GDM) Risk Faktörleri</vt:lpstr>
      <vt:lpstr>GDM: Gebelik sonrası tarama </vt:lpstr>
      <vt:lpstr>Diyabetin Önlenmesi İçin Öneriler-Tıbbi Beslenme Tedavisi </vt:lpstr>
      <vt:lpstr>Diyabetin Önlenmesi İçin Öneriler-Tıbbi Beslenme Tedavisi </vt:lpstr>
      <vt:lpstr>Diyabetin Önlenmesi İçin Öneriler-Tıbbi Beslenme Tedavisi </vt:lpstr>
      <vt:lpstr>Diyabetin Önlenmesi İçin Öneriler</vt:lpstr>
      <vt:lpstr>Diyabetli Hastaya Yaklaşım</vt:lpstr>
      <vt:lpstr>Diyabetli Hastaya Yaklaşım</vt:lpstr>
      <vt:lpstr>Diyabetli Hastaya Yaklaşım</vt:lpstr>
      <vt:lpstr>Diyabetli Hastaya Yaklaşım</vt:lpstr>
      <vt:lpstr>Diyabetli Hastaya Yaklaşım</vt:lpstr>
      <vt:lpstr>Diyabetli Hastaya Yaklaşım</vt:lpstr>
      <vt:lpstr>Diyabetli Hastaya Yaklaşım</vt:lpstr>
      <vt:lpstr>Diyabetes Mellitus Tedavisi </vt:lpstr>
      <vt:lpstr>Diyabetes Mellitus Tedavisi- Tıbbi Beslenme Tedavisi</vt:lpstr>
      <vt:lpstr>Diyabetes Mellitus Tedavisi- Tıbbi Beslenme Tedavisi </vt:lpstr>
      <vt:lpstr>Diyabetes Mellitus Tedavisi- Tıbbi Beslenme Tedavisi </vt:lpstr>
      <vt:lpstr>PowerPoint Sunusu</vt:lpstr>
      <vt:lpstr>Diyabetes Mellitus Tedavisi- Tıbbi Beslenme Tedavisi </vt:lpstr>
      <vt:lpstr>Diyabetes Mellitus Tedavisi- Tıbbi Beslenme Tedavisi</vt:lpstr>
      <vt:lpstr>Diyabetes Mellitus Tedavisi- Tıbbi Beslenme Tedavisi</vt:lpstr>
      <vt:lpstr>Diyabetes Mellitus Tedavisi- Tıbbi Beslenme Tedavisi</vt:lpstr>
      <vt:lpstr>Diyabetes Mellitus Tedavisi- Tıbbi Beslenme Tedavisi</vt:lpstr>
      <vt:lpstr>Tarçın </vt:lpstr>
      <vt:lpstr>Tarçın</vt:lpstr>
      <vt:lpstr>Diyabetes Mellitus Tedavisi- Tıbbi Beslenme Tedavisi</vt:lpstr>
      <vt:lpstr>Diyabetes Mellitus Tedavisi- Tıbbi Beslenme Tedavisi</vt:lpstr>
      <vt:lpstr>Diyabetes Mellitus Tedavisi </vt:lpstr>
      <vt:lpstr> Diyabetes Mellitus Tedavisi </vt:lpstr>
      <vt:lpstr>Diyabetes Mellitus Tedavisi </vt:lpstr>
      <vt:lpstr>Diyabetes Mellitus Tedavisi </vt:lpstr>
      <vt:lpstr>Diyabetes Mellitus Tedavisi </vt:lpstr>
      <vt:lpstr>Diyabetes Mellitus Tedavisi </vt:lpstr>
      <vt:lpstr>Diyabetes Mellitus Tedavisi </vt:lpstr>
      <vt:lpstr>Diyabetes Mellitus Tedavisi </vt:lpstr>
      <vt:lpstr>Diyabetes Mellitus Tedavisi – OAD’ler</vt:lpstr>
      <vt:lpstr>Diyabetes Mellitus Tedavisi </vt:lpstr>
      <vt:lpstr> Diyabetes Mellitus Tedavisi </vt:lpstr>
      <vt:lpstr>Diyabetes Mellitus Tedavisi </vt:lpstr>
      <vt:lpstr>Diyabetes Mellitus Tedavisi </vt:lpstr>
      <vt:lpstr>Diyabetes Mellitus Tedavisi </vt:lpstr>
      <vt:lpstr>Diyabetes Mellitus Tedavisi </vt:lpstr>
      <vt:lpstr>Diyabetes Mellitus Tedavisi </vt:lpstr>
      <vt:lpstr>Diyabetes Mellitus Tedavisi </vt:lpstr>
      <vt:lpstr>Diyabetes Mellitus Tedavisi </vt:lpstr>
      <vt:lpstr>Diyabetes Mellitus Tedavisi </vt:lpstr>
      <vt:lpstr>Diyabetes Mellitus Tedavisi </vt:lpstr>
      <vt:lpstr>Diyabetes Mellitus Tedavisi </vt:lpstr>
      <vt:lpstr>Diyabetes Mellitus Tedavisi </vt:lpstr>
      <vt:lpstr>Diyabetes Mellitus Tedavisi </vt:lpstr>
      <vt:lpstr>Diyabetes Mellitus Tedavisi </vt:lpstr>
      <vt:lpstr>Diyabetes Mellitus Tedavisi </vt:lpstr>
      <vt:lpstr>Diyabetes Mellitus Tedavisi </vt:lpstr>
      <vt:lpstr>Diyabetes Mellitus Tedavisi </vt:lpstr>
      <vt:lpstr>DM- Komplikasyonları</vt:lpstr>
      <vt:lpstr>DM- Komplikasyonları</vt:lpstr>
      <vt:lpstr>DM - Tarama </vt:lpstr>
      <vt:lpstr>DM - Tarama</vt:lpstr>
      <vt:lpstr>DM - Tarama</vt:lpstr>
      <vt:lpstr>DİYABET TANISI KONAN HASTADA SEVK KRİTERLERİ</vt:lpstr>
      <vt:lpstr>KAYNAKLAR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DİYABETES MELLİTUS TANISI VE ORAL ANTİDİYABETİKLER</dc:title>
  <dc:creator>USER</dc:creator>
  <cp:lastModifiedBy>HATİCE ALKAYA KOL</cp:lastModifiedBy>
  <cp:revision>149</cp:revision>
  <dcterms:created xsi:type="dcterms:W3CDTF">2018-05-05T07:37:46Z</dcterms:created>
  <dcterms:modified xsi:type="dcterms:W3CDTF">2019-03-05T08:46:59Z</dcterms:modified>
</cp:coreProperties>
</file>