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8"/>
  </p:notesMasterIdLst>
  <p:sldIdLst>
    <p:sldId id="256" r:id="rId2"/>
    <p:sldId id="320" r:id="rId3"/>
    <p:sldId id="321" r:id="rId4"/>
    <p:sldId id="290" r:id="rId5"/>
    <p:sldId id="316" r:id="rId6"/>
    <p:sldId id="302" r:id="rId7"/>
    <p:sldId id="322" r:id="rId8"/>
    <p:sldId id="323" r:id="rId9"/>
    <p:sldId id="324" r:id="rId10"/>
    <p:sldId id="325" r:id="rId11"/>
    <p:sldId id="326" r:id="rId12"/>
    <p:sldId id="303" r:id="rId13"/>
    <p:sldId id="327" r:id="rId14"/>
    <p:sldId id="328" r:id="rId15"/>
    <p:sldId id="344" r:id="rId16"/>
    <p:sldId id="329" r:id="rId17"/>
    <p:sldId id="330" r:id="rId18"/>
    <p:sldId id="331" r:id="rId19"/>
    <p:sldId id="346" r:id="rId20"/>
    <p:sldId id="304" r:id="rId21"/>
    <p:sldId id="332" r:id="rId22"/>
    <p:sldId id="335" r:id="rId23"/>
    <p:sldId id="334" r:id="rId24"/>
    <p:sldId id="336" r:id="rId25"/>
    <p:sldId id="345" r:id="rId26"/>
    <p:sldId id="305" r:id="rId27"/>
    <p:sldId id="337" r:id="rId28"/>
    <p:sldId id="339" r:id="rId29"/>
    <p:sldId id="338" r:id="rId30"/>
    <p:sldId id="347" r:id="rId31"/>
    <p:sldId id="306" r:id="rId32"/>
    <p:sldId id="340" r:id="rId33"/>
    <p:sldId id="307" r:id="rId34"/>
    <p:sldId id="342" r:id="rId35"/>
    <p:sldId id="343" r:id="rId36"/>
    <p:sldId id="29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27" autoAdjust="0"/>
  </p:normalViewPr>
  <p:slideViewPr>
    <p:cSldViewPr snapToGrid="0">
      <p:cViewPr varScale="1">
        <p:scale>
          <a:sx n="62" d="100"/>
          <a:sy n="62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EC420-1801-4EA5-B195-67D728893881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F7BC-7C80-41CD-BEE9-6478D2F1B1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42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Uzmanlığın yetkin uygulayıcısı bu yeterlikleri şu üç alanda göstermelidir: </a:t>
            </a:r>
          </a:p>
          <a:p>
            <a:pPr marL="228600" indent="-228600">
              <a:buAutoNum type="alphaLcPeriod"/>
            </a:pPr>
            <a:r>
              <a:rPr lang="tr-TR" dirty="0"/>
              <a:t>Klinik görevler,             b. Hastalarla iletişim                   c. Uygulama merkezinin yönetimi. </a:t>
            </a:r>
          </a:p>
          <a:p>
            <a:pPr marL="228600" indent="-228600">
              <a:buAutoNum type="alphaLcPeriod"/>
            </a:pPr>
            <a:r>
              <a:rPr lang="tr-TR" dirty="0"/>
              <a:t>Kişi merkezli bir disiplin olarak 3 özellik çekirdek yeterliliklerin uygulanmasında temel kabul </a:t>
            </a:r>
            <a:r>
              <a:rPr lang="tr-TR" dirty="0" err="1"/>
              <a:t>edilmelidir:tutum</a:t>
            </a:r>
            <a:r>
              <a:rPr lang="tr-TR" dirty="0"/>
              <a:t>, bilim, bağlam </a:t>
            </a:r>
          </a:p>
          <a:p>
            <a:pPr marL="0" indent="0">
              <a:buNone/>
            </a:pPr>
            <a:r>
              <a:rPr lang="tr-TR" dirty="0"/>
              <a:t>Amacı; tek tek hastaların ve toplumların çıkarına yüksek standartlarda eğitim, araştırma ve klinik uygulama sağlamak ve sürdürmek üzere disiplini desteklemek ve geliştirmektir.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F7BC-7C80-41CD-BEE9-6478D2F1B14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3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yt Görüntüsü Yer Tutucus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Kişi merkezli bir disiplin olarak 3 özellik çekirdek yeterliliklerin uygulanmasında temel kabul edilmelidir</a:t>
            </a:r>
            <a:endParaRPr lang="tr-TR" sz="1200" b="0" i="0" u="none" strike="noStrike" kern="1200" baseline="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şey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meydana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gelirken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bulunduğu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ilişkili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koşullardır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Başka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deyişle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söz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da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davranışın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geliştiği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anlam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kazandıran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çevre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olarak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da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tanımlamaktadır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Aslında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tanım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içinde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geçen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ilişkili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koşullar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ifadesinden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bağlamın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karmaşık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faktörlerin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araya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gelmesi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sonucunda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oluştuğu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ortaya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çıkmaktadır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Tüm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bunlar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düşünüldüğünde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bağlamın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karmaşık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çeşitli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boyutları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kapsayıcı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kavram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olduğu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görülebilir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</a:t>
            </a:r>
            <a:endParaRPr lang="tr-TR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59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2E1C89-2A69-4556-8075-583B32C06108}" type="slidenum">
              <a:rPr lang="tr-TR" smtClean="0">
                <a:ea typeface="ＭＳ Ｐゴシック" pitchFamily="34" charset="-128"/>
              </a:rPr>
              <a:pPr/>
              <a:t>5</a:t>
            </a:fld>
            <a:endParaRPr lang="tr-T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4E816-40D4-4A6B-942E-4554BD1E551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25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“Normal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olarak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”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deyimi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majör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travma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gibi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bazı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durumlarda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ilk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temas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noktası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olmayabileceğini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belirtmek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için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kullanılmaktadır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Bununla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birlikte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hekimliği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başka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birçok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durumda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ilk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temas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noktası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olmalıdır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Kişilerin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hekimlerine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ulaşmasında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hiçbir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engel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bulunmamalı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aile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hekimleri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genç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yaşlı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kadın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da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erkek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tüm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hastalarla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onların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tüm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sağlık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sorunlarıyla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ilgilenmelidir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Genel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pratisyenlik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temel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birinci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kaynaktır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Hastaların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istek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gereksinimleriyle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belirlenmiş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oldukça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geniş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etkinliklerde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bulunur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Bu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bakış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açısı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disiplinin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birçok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yönünün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belirginleşmesine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yol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açar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bunların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birey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ve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toplum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sorunlarının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yönetiminde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kullanılması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için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fırsatlar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latin typeface="Calibri" pitchFamily="34" charset="0"/>
                <a:ea typeface="ＭＳ Ｐゴシック" pitchFamily="34" charset="-128"/>
              </a:rPr>
              <a:t>yaratır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C557F0-D900-4272-A110-82E41A0D65FC}" type="slidenum">
              <a:rPr lang="tr-TR" smtClean="0">
                <a:ea typeface="ＭＳ Ｐゴシック" pitchFamily="34" charset="-128"/>
              </a:rPr>
              <a:pPr/>
              <a:t>7</a:t>
            </a:fld>
            <a:endParaRPr lang="tr-T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F7BC-7C80-41CD-BEE9-6478D2F1B14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8FCC9-50AA-4009-943B-CCDB6D65E4E8}" type="slidenum">
              <a:rPr lang="tr-TR" smtClean="0">
                <a:ea typeface="ＭＳ Ｐゴシック" pitchFamily="34" charset="-128"/>
              </a:rPr>
              <a:pPr/>
              <a:t>36</a:t>
            </a:fld>
            <a:endParaRPr lang="tr-T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29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39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4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40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43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53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23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0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7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0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08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70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3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6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95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872E-2CD5-4FA3-9A26-B70D7C63842E}" type="datetimeFigureOut">
              <a:rPr lang="tr-TR" smtClean="0"/>
              <a:t>1.10.2019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819DDC-3328-4D2F-9982-52BEE4CA10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3D81DD-7B26-4745-8054-D01081FE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118" y="658440"/>
            <a:ext cx="6481687" cy="226278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AİLE HEKİMLİĞİNİN </a:t>
            </a:r>
            <a:b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ÖZELLİKLERİ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3F4643-81F5-4279-AA15-BFAB82970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6151" y="3684153"/>
            <a:ext cx="5505294" cy="1126283"/>
          </a:xfrm>
        </p:spPr>
        <p:txBody>
          <a:bodyPr>
            <a:noAutofit/>
          </a:bodyPr>
          <a:lstStyle/>
          <a:p>
            <a:pPr algn="r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Arş. Gör. Dr. Hatice KUTLU</a:t>
            </a:r>
          </a:p>
          <a:p>
            <a:pPr algn="r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Aile Hekimliği AD</a:t>
            </a:r>
          </a:p>
          <a:p>
            <a:pPr algn="r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01.10.2019</a:t>
            </a:r>
          </a:p>
        </p:txBody>
      </p:sp>
    </p:spTree>
    <p:extLst>
      <p:ext uri="{BB962C8B-B14F-4D97-AF65-F5344CB8AC3E}">
        <p14:creationId xmlns:p14="http://schemas.microsoft.com/office/powerpoint/2010/main" val="95481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72" y="500124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1-BİRİNCİ BASAMAK YÖNETİMİ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2003989" y="1781014"/>
            <a:ext cx="9534042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KOORDİNASYON VE SAVUNUCULUK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Hastanın çevresinde tüm sağlık çalışanlarıyla bir ekip oluşturma hizmetin niteliğini artırır.</a:t>
            </a:r>
          </a:p>
          <a:p>
            <a:pPr lvl="1"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uzmanların sunduğu hizmetlerle teması yöneterek aile hekimliği, ikinci basamaktaki yüksek teknoloji hizmetlerine gereksinim duyanların bu hizmetlere uygun bir şekilde ulaşmalarını sağlar.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9" y="593114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1-BİRİNCİ BASAMAK YÖNETİMİ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1857591" y="1984375"/>
            <a:ext cx="9162081" cy="4873625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KOORDİNASYON VE SAVUNUCULUK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Savunmanlık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yaparak gereksiz tarama, test ve tedavilerin yol açabileceği zararlardan hastaları korumak ve sağlık sisteminin karmaşıklığı içinde onlara kılavuzluk etmek, disiplinin temel görevidir.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4083" y="0"/>
            <a:ext cx="9132887" cy="6850063"/>
          </a:xfrm>
        </p:spPr>
      </p:pic>
      <p:sp>
        <p:nvSpPr>
          <p:cNvPr id="5" name="Oval 4"/>
          <p:cNvSpPr/>
          <p:nvPr/>
        </p:nvSpPr>
        <p:spPr>
          <a:xfrm>
            <a:off x="3138489" y="3073400"/>
            <a:ext cx="2452687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11" y="655107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199" y="1627308"/>
            <a:ext cx="9022597" cy="4873625"/>
          </a:xfrm>
        </p:spPr>
        <p:txBody>
          <a:bodyPr>
            <a:normAutofit/>
          </a:bodyPr>
          <a:lstStyle/>
          <a:p>
            <a:pPr marL="274320" indent="-274320"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marL="274320" indent="-274320"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Bireye, ailesine ve topluma yönelik kişi-merkezli bir yaklaşım geliştirir. </a:t>
            </a:r>
          </a:p>
          <a:p>
            <a:pPr marL="274320" indent="-274320">
              <a:buFont typeface="Wingdings"/>
              <a:buChar char=""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 hastalık merkezli olmaktan çok, öncelikle birey merkezlidir.</a:t>
            </a:r>
          </a:p>
          <a:p>
            <a:pPr marL="1143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33" y="608611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en-US" sz="4000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1982789" y="1984375"/>
            <a:ext cx="9286068" cy="4873625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VE ORTAMA DAYALI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hekimliği; </a:t>
            </a:r>
          </a:p>
          <a:p>
            <a:pPr lvl="2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 olmayan patoloji ya da “olgularla” değil, insanlarla ve onların yaşadıkları ortamlarda oluşan sorunlarıyla ilgilenir. </a:t>
            </a:r>
          </a:p>
          <a:p>
            <a:pPr lvl="2"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 başlama noktası hastadır. </a:t>
            </a:r>
          </a:p>
          <a:p>
            <a:pPr lvl="2" eaLnBrk="1" hangingPunct="1"/>
            <a:endParaRPr lang="tr-TR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2789" y="686103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br>
              <a:rPr lang="tr-TR" sz="3200" dirty="0">
                <a:latin typeface="Calibri" charset="0"/>
              </a:rPr>
            </a:br>
            <a:endParaRPr lang="tr-TR" dirty="0"/>
          </a:p>
        </p:txBody>
      </p:sp>
      <p:sp>
        <p:nvSpPr>
          <p:cNvPr id="30722" name="İçerik Yer Tutucusu 2"/>
          <p:cNvSpPr>
            <a:spLocks noGrp="1"/>
          </p:cNvSpPr>
          <p:nvPr>
            <p:ph sz="quarter" idx="1"/>
          </p:nvPr>
        </p:nvSpPr>
        <p:spPr>
          <a:xfrm>
            <a:off x="1772470" y="2123268"/>
            <a:ext cx="9253482" cy="4873625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VE ORTAMA DAYALI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Hastanın kendi rahatsızlığına nasıl yaklaştığını ve onunla nasıl başa çıktığını anlamak, hastalık sürecinin bizzat kendisiyle uğraşmak kadar önemlidir. </a:t>
            </a: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payda inanışları, korkuları, beklentileri ve gereksinimleri olan kişidir. 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82" y="670605"/>
            <a:ext cx="7619999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1840423" y="1627308"/>
            <a:ext cx="8511153" cy="4873625"/>
          </a:xfrm>
        </p:spPr>
        <p:txBody>
          <a:bodyPr>
            <a:normAutofit/>
          </a:bodyPr>
          <a:lstStyle/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 HASTA İLİŞKİSİ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Kendine özgü bir hastayla görüşme süreci vardır. Bu süreç etkili bir iletişimle, doktor ve hasta arasında zaman içinde gelişen bir ilişki kurulmasını sağlar.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9" y="624109"/>
            <a:ext cx="7467600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1981199" y="1600201"/>
            <a:ext cx="9146583" cy="4873625"/>
          </a:xfrm>
        </p:spPr>
        <p:txBody>
          <a:bodyPr>
            <a:normAutofit/>
          </a:bodyPr>
          <a:lstStyle/>
          <a:p>
            <a:pPr eaLnBrk="1" hangingPunct="1"/>
            <a:endParaRPr lang="tr-TR" dirty="0">
              <a:latin typeface="Calibri" pitchFamily="34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 HASTA İLİŞKİSİ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ve aile hekimi arasında kurulan her temas;</a:t>
            </a:r>
          </a:p>
          <a:p>
            <a:pPr lvl="2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Yavaş yavaş gelişen bir öyküye katkıda bulunur. </a:t>
            </a:r>
          </a:p>
          <a:p>
            <a:pPr lvl="2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Hastayla yapılan her bir görüşme önceki ortak deneyimin üzerine kurulur. </a:t>
            </a:r>
          </a:p>
          <a:p>
            <a:pPr lvl="2"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kişisel ilişki, aile hekiminin iletişim becerileriyle değer kazanır ve kendi başına iyileştirici bir nitelik taşır.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792" y="717099"/>
            <a:ext cx="7467600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1956661" y="1997989"/>
            <a:ext cx="9450092" cy="4873625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SÜREKLİLİK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 uygulamaları hastalığın sadece belirli bir evresiyle sınırlı değildir. Kişilerin sağlıklı dönemlerini de kapsar.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hekimliği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yaşamları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izleyerek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bakımın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sürekliliğini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0684" y="639608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2-KİŞİ MERKEZLİ BAKIM</a:t>
            </a:r>
            <a:endParaRPr lang="tr-TR" sz="4000" dirty="0"/>
          </a:p>
        </p:txBody>
      </p:sp>
      <p:sp>
        <p:nvSpPr>
          <p:cNvPr id="34818" name="İçerik Yer Tutucusu 2"/>
          <p:cNvSpPr>
            <a:spLocks noGrp="1"/>
          </p:cNvSpPr>
          <p:nvPr>
            <p:ph sz="quarter" idx="1"/>
          </p:nvPr>
        </p:nvSpPr>
        <p:spPr>
          <a:xfrm>
            <a:off x="1981199" y="1646697"/>
            <a:ext cx="9224076" cy="4873625"/>
          </a:xfrm>
        </p:spPr>
        <p:txBody>
          <a:bodyPr/>
          <a:lstStyle/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SÜREKLİLİK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sunmaktan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yapamadığı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başkalarına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devretmek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etmekten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sorumludurlar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tr-TR" sz="2200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833" y="787782"/>
            <a:ext cx="277419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8567981" cy="4873625"/>
          </a:xfrm>
        </p:spPr>
        <p:txBody>
          <a:bodyPr/>
          <a:lstStyle/>
          <a:p>
            <a:pPr eaLnBrk="1" hangingPunct="1"/>
            <a:endParaRPr lang="tr-TR" dirty="0">
              <a:latin typeface="Calibri" pitchFamily="34" charset="0"/>
            </a:endParaRP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hekimliğinin temel özellikleri hakkında bilgi vermek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3088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3962400" y="1219200"/>
            <a:ext cx="2452688" cy="990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89" y="624110"/>
            <a:ext cx="9689024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ÖZGÜN PROBLEM ÇÖZME BECERİSİ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1815589" y="1688024"/>
            <a:ext cx="9689024" cy="4873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Problemler, toplum ortamında çalışan aile hekimlerine, ikinci basamakta olduğundan çok farklı bir şekilde sunulur. </a:t>
            </a:r>
          </a:p>
          <a:p>
            <a:pPr lvl="1"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Hiçbir ön eleme olmadığı için rahatsızlıkların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prevalans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insidansı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hastane ortamından farklıdır ve ciddi hastalıklar birinci basamakta hastanede olduğundan daha az sıklıkla görülür. </a:t>
            </a:r>
          </a:p>
          <a:p>
            <a:pPr lvl="1"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ise hastalara ve içinde yaşadıkları topluma ilişkin bilgilerin kullanıldığı ve olasılığa dayalı özgün bir karar verme süreci gerektirir.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8612"/>
            <a:ext cx="9523412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ÖZGÜN PROBLEM ÇÖZME BECERİSİ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1981199" y="1600201"/>
            <a:ext cx="9131085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bir belirtinin ya da tanısal bir testin olumlu ya da olumsuz kestirim değeri, hastane ortamı ile kıyaslandığında aile hekimliğinde farklı bir ağırlığa sahiptir. </a:t>
            </a:r>
          </a:p>
          <a:p>
            <a:pPr lvl="1"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hekimleri sıklıkla, ilk kez saptanan bir rahatsızlıkla ilişkili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anksiyetesi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 kişilere böyle bir rahatsızlığın olmadığı yönünde güven vermek zorundadırlar.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24110"/>
            <a:ext cx="9523412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ÖZGÜN PROBLEM ÇÖZME BECERİSİ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1981199" y="1600201"/>
            <a:ext cx="9255071" cy="4873625"/>
          </a:xfrm>
        </p:spPr>
        <p:txBody>
          <a:bodyPr/>
          <a:lstStyle/>
          <a:p>
            <a:pPr eaLnBrk="1" hangingPunct="1"/>
            <a:endParaRPr lang="tr-TR" dirty="0">
              <a:latin typeface="Calibri" pitchFamily="34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AYRIŞMAMIŞ HASTALIKLAR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henüz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başlangıcında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evrede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güçtür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hasta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kararların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temelinde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kalınması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kestirim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olmasıdır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7662"/>
            <a:ext cx="9441051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ÖZGÜN PROBLEM ÇÖZME BECERİSİ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15368"/>
            <a:ext cx="9441051" cy="4873625"/>
          </a:xfrm>
        </p:spPr>
        <p:txBody>
          <a:bodyPr/>
          <a:lstStyle/>
          <a:p>
            <a:pPr eaLnBrk="1" hangingPunct="1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AYRIŞMAMIŞ HASTALIKLAR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biliniyor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özgül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birçok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görülebilen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değildir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anahtar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özelliğidir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655107"/>
            <a:ext cx="9456549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ÖZGÜN PROBLEM ÇÖZME BECERİSİ</a:t>
            </a:r>
            <a:endParaRPr lang="tr-TR" sz="4000" dirty="0"/>
          </a:p>
        </p:txBody>
      </p:sp>
      <p:sp>
        <p:nvSpPr>
          <p:cNvPr id="40962" name="İçerik Yer Tutucusu 2"/>
          <p:cNvSpPr>
            <a:spLocks noGrp="1"/>
          </p:cNvSpPr>
          <p:nvPr>
            <p:ph sz="quarter" idx="1"/>
          </p:nvPr>
        </p:nvSpPr>
        <p:spPr>
          <a:xfrm>
            <a:off x="1981200" y="1693191"/>
            <a:ext cx="9317064" cy="4873625"/>
          </a:xfrm>
        </p:spPr>
        <p:txBody>
          <a:bodyPr/>
          <a:lstStyle/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AYRIŞMAMIŞ HASTALIKLAR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çıkabilecek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dışlandığında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tr-TR" sz="2400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9464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5791200" y="14986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35" y="655107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KAPSAMLI YAKLAŞIM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984375"/>
            <a:ext cx="9100088" cy="4873625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VE KRONİK PROBLEMLER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hekimliği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sorunlarıyla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ilgilenmek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zorundadır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günkü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rahatsızlığının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yönetimiyle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sınırlayamaz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13" y="558880"/>
            <a:ext cx="8911687" cy="1280890"/>
          </a:xfrm>
        </p:spPr>
        <p:txBody>
          <a:bodyPr/>
          <a:lstStyle/>
          <a:p>
            <a:pPr algn="ctr">
              <a:defRPr/>
            </a:pPr>
            <a:r>
              <a:rPr lang="tr-TR" sz="4800" dirty="0">
                <a:latin typeface="Calibri" charset="0"/>
              </a:rPr>
              <a:t>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KAPSAMLI YAKLAŞIM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9193078" cy="4873625"/>
          </a:xfrm>
        </p:spPr>
        <p:txBody>
          <a:bodyPr/>
          <a:lstStyle/>
          <a:p>
            <a:pPr eaLnBrk="1" hangingPunct="1"/>
            <a:endParaRPr lang="tr-TR" dirty="0">
              <a:latin typeface="Calibri" pitchFamily="34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VE KRONİK PROBLEMLER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yakınmalar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isteklere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öncelikleri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hiyerarşik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sırayla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yönetilmesini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94" y="639609"/>
            <a:ext cx="8594106" cy="1280890"/>
          </a:xfrm>
        </p:spPr>
        <p:txBody>
          <a:bodyPr/>
          <a:lstStyle/>
          <a:p>
            <a:pPr algn="ctr">
              <a:defRPr/>
            </a:pPr>
            <a:r>
              <a:rPr lang="tr-TR" sz="4400" dirty="0">
                <a:latin typeface="Calibri" charset="0"/>
              </a:rPr>
              <a:t>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KAPSAMLI YAKLAŞIM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2102158" y="1627308"/>
            <a:ext cx="8594106" cy="4873625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SAĞLIK VE İYİLİĞİN TEŞVİKİ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girişimlerle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Girişimler uygun ve etkili olmalı, ve olabilen her durumda sağlam kanıtlara dayandırılmalıdır. </a:t>
            </a:r>
          </a:p>
          <a:p>
            <a:pPr lvl="1" eaLnBrk="1" hangingPunct="1"/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334" y="851954"/>
            <a:ext cx="576699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Öğrenim Hedefleri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42404"/>
            <a:ext cx="9193078" cy="4343399"/>
          </a:xfrm>
        </p:spPr>
        <p:txBody>
          <a:bodyPr>
            <a:normAutofit/>
          </a:bodyPr>
          <a:lstStyle/>
          <a:p>
            <a:pPr marL="274320" indent="-274320" algn="just">
              <a:lnSpc>
                <a:spcPct val="150000"/>
              </a:lnSpc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 6 çekirdek yeterliliğini sayabilmek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hekimliğinin temel özelliklerini sayabilmek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Bütüncül yaklaşımı açıklayabilmek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Kapsamlı yaklaşımı açıklayabilmek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 merkezli bakımı açıklayabilmek</a:t>
            </a:r>
          </a:p>
          <a:p>
            <a:pPr marL="274320" indent="-274320" algn="just">
              <a:lnSpc>
                <a:spcPct val="150000"/>
              </a:lnSpc>
              <a:buFont typeface="Wingdings"/>
              <a:buChar char=""/>
              <a:defRPr/>
            </a:pPr>
            <a:endParaRPr lang="tr-TR" dirty="0">
              <a:latin typeface="Calibri" charset="0"/>
            </a:endParaRPr>
          </a:p>
          <a:p>
            <a:pPr marL="1143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0643" y="722192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tr-TR" sz="4000" dirty="0">
                <a:latin typeface="Calibri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KAPSAMLI YAKLAŞIM</a:t>
            </a:r>
            <a:endParaRPr lang="tr-TR" dirty="0"/>
          </a:p>
        </p:txBody>
      </p:sp>
      <p:sp>
        <p:nvSpPr>
          <p:cNvPr id="46082" name="İçerik Yer Tutucusu 2"/>
          <p:cNvSpPr>
            <a:spLocks noGrp="1"/>
          </p:cNvSpPr>
          <p:nvPr>
            <p:ph sz="quarter" idx="1"/>
          </p:nvPr>
        </p:nvSpPr>
        <p:spPr>
          <a:xfrm>
            <a:off x="2267461" y="2058247"/>
            <a:ext cx="8618052" cy="2741506"/>
          </a:xfrm>
        </p:spPr>
        <p:txBody>
          <a:bodyPr/>
          <a:lstStyle/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SAĞLIK VE İYİLİĞİN TEŞVİKİ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Gereksinim olmadan yapılan girişimler zarara neden olabilir ve değerli sağlık kaynaklarının boşa harcanmasına yol açar.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dirty="0"/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4587" y="-12700"/>
            <a:ext cx="9159875" cy="6870700"/>
          </a:xfrm>
        </p:spPr>
      </p:pic>
      <p:sp>
        <p:nvSpPr>
          <p:cNvPr id="5" name="Oval 4"/>
          <p:cNvSpPr/>
          <p:nvPr/>
        </p:nvSpPr>
        <p:spPr>
          <a:xfrm>
            <a:off x="3213100" y="21209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13" y="608612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TOPLUM YÖNELİMLİ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183" y="1889502"/>
            <a:ext cx="7467600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TOPLUMUN SAĞLIĞINDAN SORUMLU</a:t>
            </a:r>
          </a:p>
          <a:p>
            <a:pPr marL="274320" indent="-274320">
              <a:buFont typeface="Wingdings"/>
              <a:buChar char=""/>
              <a:defRPr/>
            </a:pPr>
            <a:endParaRPr lang="tr-TR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Toplumun sağlığı için özel bir sorumluluk üstlenir.</a:t>
            </a:r>
          </a:p>
          <a:p>
            <a:pPr marL="640080" lvl="1" indent="-274320">
              <a:buFont typeface="Wingdings 2"/>
              <a:buChar char=""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Disiplin, sağlık konularında hem bireylere hem de topluma karşı bir sorumluluk taşıdığını kabul eder. </a:t>
            </a:r>
          </a:p>
          <a:p>
            <a:pPr marL="1143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0461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6324600" y="33401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98" y="655107"/>
            <a:ext cx="8911687" cy="1280890"/>
          </a:xfrm>
        </p:spPr>
        <p:txBody>
          <a:bodyPr/>
          <a:lstStyle/>
          <a:p>
            <a:pPr algn="ctr">
              <a:defRPr/>
            </a:pPr>
            <a:r>
              <a:rPr lang="tr-TR" dirty="0">
                <a:latin typeface="Calibri" charset="0"/>
              </a:rPr>
              <a:t>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BÜTÜNCÜL MODELLEME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8588644" cy="4873625"/>
          </a:xfrm>
        </p:spPr>
        <p:txBody>
          <a:bodyPr/>
          <a:lstStyle/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FİZİK, PSİKOLOJİK, SOSYAL, KÜLTÜREL, VAROLUŞÇU</a:t>
            </a:r>
          </a:p>
          <a:p>
            <a:pPr lvl="1"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sorunlarını fiziksel, ruhsal, toplumsal, kültürel ve varoluş boyutlarıyla ele alır.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03" y="686103"/>
            <a:ext cx="8911687" cy="1280890"/>
          </a:xfrm>
        </p:spPr>
        <p:txBody>
          <a:bodyPr/>
          <a:lstStyle/>
          <a:p>
            <a:pPr algn="ctr">
              <a:defRPr/>
            </a:pPr>
            <a:r>
              <a:rPr lang="tr-TR" dirty="0">
                <a:latin typeface="Calibri" charset="0"/>
              </a:rPr>
              <a:t>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BÜTÜNCÜL MODELLEME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199" y="1600201"/>
            <a:ext cx="9245197" cy="4873625"/>
          </a:xfrm>
        </p:spPr>
        <p:txBody>
          <a:bodyPr>
            <a:normAutofit/>
          </a:bodyPr>
          <a:lstStyle/>
          <a:p>
            <a:pPr>
              <a:defRPr/>
            </a:pPr>
            <a:endParaRPr lang="tr-TR" dirty="0">
              <a:latin typeface="Calibri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FİZİK, PSİKOLOJİK, SOSYAL, KÜLTÜREL, VAROLUŞÇU</a:t>
            </a:r>
          </a:p>
          <a:p>
            <a:pPr marL="640080" lvl="1" indent="-274320">
              <a:buFont typeface="Wingdings 2"/>
              <a:buChar char=""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lvl="1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 tüm bu boyutları aynı anda tanımak ve her birine gereken önemi vermek zorundadır.</a:t>
            </a:r>
          </a:p>
          <a:p>
            <a:pPr marL="640080" lvl="1" indent="-274320">
              <a:buFont typeface="Wingdings 2"/>
              <a:buChar char=""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lvl="1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 çoğu rahatsızlık davranışını ve hastalık kalıplarını değiştirir ve çoğu mutsuzluğun nedeni hasta için sorunun temelindeki nedeni dikkate almayan girişimlerdir. </a:t>
            </a:r>
          </a:p>
          <a:p>
            <a:pPr marL="1143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680177"/>
            <a:ext cx="75438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1725478" y="2324100"/>
            <a:ext cx="9030346" cy="4411662"/>
          </a:xfrm>
        </p:spPr>
        <p:txBody>
          <a:bodyPr/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Aile Hekimliği Avrupa Tanımı WONCA Avrupa 2002-2011 </a:t>
            </a:r>
          </a:p>
          <a:p>
            <a:pPr eaLnBrk="1" hangingPunct="1"/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97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/>
          <a:srcRect l="21780" t="71780" r="24384"/>
          <a:stretch>
            <a:fillRect/>
          </a:stretch>
        </p:blipFill>
        <p:spPr bwMode="auto">
          <a:xfrm>
            <a:off x="3321050" y="685801"/>
            <a:ext cx="492283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Belirtme Çizgisi 1"/>
          <p:cNvSpPr/>
          <p:nvPr/>
        </p:nvSpPr>
        <p:spPr>
          <a:xfrm>
            <a:off x="1752600" y="3295650"/>
            <a:ext cx="2286000" cy="2800350"/>
          </a:xfrm>
          <a:prstGeom prst="wedgeRectCallout">
            <a:avLst>
              <a:gd name="adj1" fmla="val 39841"/>
              <a:gd name="adj2" fmla="val -90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Doktorun mesleksel yeteneklerine, değerlerine ve etiğe dayalı olma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4648200" y="3276600"/>
            <a:ext cx="2286000" cy="2819400"/>
          </a:xfrm>
          <a:prstGeom prst="wedgeRectCallout">
            <a:avLst>
              <a:gd name="adj1" fmla="val 389"/>
              <a:gd name="adj2" fmla="val -91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Tıbbi uygulamaya eleştirel ve araştırmaya dayalı bir yaklaşım gösterme ve sürekli öğrenme ve kalite geliştirme yoluyla bunu sürdürme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7467600" y="3276600"/>
            <a:ext cx="2133600" cy="2819400"/>
          </a:xfrm>
          <a:prstGeom prst="wedgeRectCallout">
            <a:avLst>
              <a:gd name="adj1" fmla="val -41803"/>
              <a:gd name="adj2" fmla="val -9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Kişi, aile, toplum ve kültürleri arasındaki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bağlantısal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ilişkileri kullanma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ile.atauni.edu.tr/egiticilere/WoncaAgaci/WoncaAga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t="-5" b="-5"/>
          <a:stretch>
            <a:fillRect/>
          </a:stretch>
        </p:blipFill>
        <p:spPr>
          <a:xfrm>
            <a:off x="1866900" y="0"/>
            <a:ext cx="9144000" cy="6858000"/>
          </a:xfrm>
        </p:spPr>
      </p:pic>
      <p:sp>
        <p:nvSpPr>
          <p:cNvPr id="2" name="Oval 1"/>
          <p:cNvSpPr/>
          <p:nvPr/>
        </p:nvSpPr>
        <p:spPr>
          <a:xfrm>
            <a:off x="6438900" y="24130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29" y="577615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1-BİRİNCİ BASAMAK YÖNETİMİ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9823" y="1858505"/>
            <a:ext cx="9588742" cy="4873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TEMAS, AÇIK ERİŞİM, TÜM SAĞLIK SORUNLARI</a:t>
            </a:r>
          </a:p>
          <a:p>
            <a:pPr marL="274320" indent="-274320">
              <a:buFont typeface="Wingdings"/>
              <a:buChar char=""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sistemiyle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40080" lvl="1" indent="-274320">
              <a:buFont typeface="Wingdings 2"/>
              <a:buChar char="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isteyenlere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sınırsız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40080" lvl="1" indent="-274320">
              <a:buFont typeface="Wingdings 2"/>
              <a:buChar char="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bakmaksızın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sorunlarıyla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ilgilenir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500123"/>
            <a:ext cx="8911687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400" dirty="0">
                <a:latin typeface="Calibri" charset="0"/>
              </a:rPr>
              <a:t> </a:t>
            </a: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1-BİRİNCİ BASAMAK YÖNETİMİ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1810637" y="1781013"/>
            <a:ext cx="9523412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KOORDİNASYON VE SAVUNUCULUK</a:t>
            </a:r>
          </a:p>
          <a:p>
            <a:pPr eaLnBrk="1" hangingPunct="1"/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kaynaklarının etkili kullanımını sağlar. </a:t>
            </a:r>
          </a:p>
          <a:p>
            <a:pPr lvl="1" eaLnBrk="1" hangingPunct="1"/>
            <a:endParaRPr lang="tr-TR" sz="2200" dirty="0">
              <a:latin typeface="Calibri" pitchFamily="34" charset="0"/>
            </a:endParaRPr>
          </a:p>
          <a:p>
            <a:pPr lvl="2" eaLnBrk="1" hangingPunct="1"/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 bireylere sunulan bakımı koordine ederek, </a:t>
            </a:r>
          </a:p>
          <a:p>
            <a:pPr lvl="2" eaLnBrk="1" hangingPunct="1"/>
            <a:endParaRPr lang="tr-T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 basamakta diğer sağlık çalışanlarıyla birlikte çalışarak,</a:t>
            </a:r>
          </a:p>
          <a:p>
            <a:pPr lvl="2" eaLnBrk="1" hangingPunct="1"/>
            <a:endParaRPr lang="tr-T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Gerektiğinde hasta adına üstlendiği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savunmanlık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göreviyle diğer uzmanların sunduğu hizmetlerle teması yöneterek yapar.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0123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1-BİRİNCİ BASAMAK YÖNETİMİ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1797803" y="1600201"/>
            <a:ext cx="9438467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KOORDİNASYON VE SAVUNUCULUK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eşgüdüm sağlama rolü;                                              			</a:t>
            </a:r>
          </a:p>
          <a:p>
            <a:pPr lvl="2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Nitelikli birinci basamak sağlık hizmetlerinin anahtar özelliklerinden biri olan ve hastaların özel sorunları için en uygun sağlık çalışanını görmelerini sağlayan verimliliği (maliyet-etkin olma) oluşturur. </a:t>
            </a:r>
          </a:p>
          <a:p>
            <a:pPr lvl="2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hizmet sunucularının sentezi, bilginin uygun dağıtımı ve tedavi düzenlemeleri, eşgüdüm biriminin varlığına bağlıdır. </a:t>
            </a:r>
          </a:p>
          <a:p>
            <a:pPr lvl="2"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Kırmızı Turuncu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976</TotalTime>
  <Words>1249</Words>
  <Application>Microsoft Office PowerPoint</Application>
  <PresentationFormat>Geniş ekran</PresentationFormat>
  <Paragraphs>195</Paragraphs>
  <Slides>36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Duman</vt:lpstr>
      <vt:lpstr>AİLE HEKİMLİĞİNİN  TEMEL ÖZELLİKLERİ</vt:lpstr>
      <vt:lpstr>Amaç</vt:lpstr>
      <vt:lpstr>Öğrenim Hedefleri</vt:lpstr>
      <vt:lpstr>PowerPoint Sunusu</vt:lpstr>
      <vt:lpstr>PowerPoint Sunusu</vt:lpstr>
      <vt:lpstr>PowerPoint Sunusu</vt:lpstr>
      <vt:lpstr>1-BİRİNCİ BASAMAK YÖNETİMİ</vt:lpstr>
      <vt:lpstr> 1-BİRİNCİ BASAMAK YÖNETİMİ</vt:lpstr>
      <vt:lpstr>1-BİRİNCİ BASAMAK YÖNETİMİ</vt:lpstr>
      <vt:lpstr>1-BİRİNCİ BASAMAK YÖNETİMİ</vt:lpstr>
      <vt:lpstr>1-BİRİNCİ BASAMAK YÖNETİMİ</vt:lpstr>
      <vt:lpstr>PowerPoint Sunusu</vt:lpstr>
      <vt:lpstr>2-KİŞİ MERKEZLİ BAKIM</vt:lpstr>
      <vt:lpstr>2-KİŞİ MERKEZLİ BAKIM</vt:lpstr>
      <vt:lpstr>2-KİŞİ MERKEZLİ BAKIM </vt:lpstr>
      <vt:lpstr>2-KİŞİ MERKEZLİ BAKIM</vt:lpstr>
      <vt:lpstr>2-KİŞİ MERKEZLİ BAKIM</vt:lpstr>
      <vt:lpstr>2-KİŞİ MERKEZLİ BAKIM</vt:lpstr>
      <vt:lpstr>2-KİŞİ MERKEZLİ BAKIM</vt:lpstr>
      <vt:lpstr>PowerPoint Sunusu</vt:lpstr>
      <vt:lpstr>3- ÖZGÜN PROBLEM ÇÖZME BECERİSİ</vt:lpstr>
      <vt:lpstr>3- ÖZGÜN PROBLEM ÇÖZME BECERİSİ</vt:lpstr>
      <vt:lpstr>3- ÖZGÜN PROBLEM ÇÖZME BECERİSİ</vt:lpstr>
      <vt:lpstr>3- ÖZGÜN PROBLEM ÇÖZME BECERİSİ</vt:lpstr>
      <vt:lpstr>3- ÖZGÜN PROBLEM ÇÖZME BECERİSİ</vt:lpstr>
      <vt:lpstr>PowerPoint Sunusu</vt:lpstr>
      <vt:lpstr> 4- KAPSAMLI YAKLAŞIM</vt:lpstr>
      <vt:lpstr> 4- KAPSAMLI YAKLAŞIM</vt:lpstr>
      <vt:lpstr> 4- KAPSAMLI YAKLAŞIM</vt:lpstr>
      <vt:lpstr> 4- KAPSAMLI YAKLAŞIM</vt:lpstr>
      <vt:lpstr>PowerPoint Sunusu</vt:lpstr>
      <vt:lpstr> 5- TOPLUM YÖNELİMLİ</vt:lpstr>
      <vt:lpstr>PowerPoint Sunusu</vt:lpstr>
      <vt:lpstr> 6- BÜTÜNCÜL MODELLEME</vt:lpstr>
      <vt:lpstr> 6- BÜTÜNCÜL MODELLEME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HEKİMLİĞİNİN  TEMEL ÖZELLİKLERİ</dc:title>
  <dc:creator>HATİCE  ÇAVUŞ</dc:creator>
  <cp:lastModifiedBy>HATİCE  ÇAVUŞ</cp:lastModifiedBy>
  <cp:revision>25</cp:revision>
  <dcterms:created xsi:type="dcterms:W3CDTF">2019-09-30T07:14:22Z</dcterms:created>
  <dcterms:modified xsi:type="dcterms:W3CDTF">2019-10-01T09:45:39Z</dcterms:modified>
</cp:coreProperties>
</file>