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35999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C5D"/>
    <a:srgbClr val="0221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40" d="100"/>
          <a:sy n="40" d="100"/>
        </p:scale>
        <p:origin x="-682" y="2453"/>
      </p:cViewPr>
      <p:guideLst>
        <p:guide orient="horz" pos="11338"/>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891626"/>
            <a:ext cx="21419979" cy="12533242"/>
          </a:xfrm>
        </p:spPr>
        <p:txBody>
          <a:bodyPr anchor="b"/>
          <a:lstStyle>
            <a:lvl1pPr algn="ctr">
              <a:defRPr sz="16535"/>
            </a:lvl1pPr>
          </a:lstStyle>
          <a:p>
            <a:r>
              <a:rPr lang="tr-TR"/>
              <a:t>Asıl başlık stilini düzenlemek için tıklayın</a:t>
            </a:r>
            <a:endParaRPr lang="en-US" dirty="0"/>
          </a:p>
        </p:txBody>
      </p:sp>
      <p:sp>
        <p:nvSpPr>
          <p:cNvPr id="3" name="Subtitle 2"/>
          <p:cNvSpPr>
            <a:spLocks noGrp="1"/>
          </p:cNvSpPr>
          <p:nvPr>
            <p:ph type="subTitle" idx="1"/>
          </p:nvPr>
        </p:nvSpPr>
        <p:spPr>
          <a:xfrm>
            <a:off x="3149997" y="18908198"/>
            <a:ext cx="18899981" cy="869160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FBD9E0B-2D2F-4151-9EAE-B8C7E97E14F3}"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00139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BD9E0B-2D2F-4151-9EAE-B8C7E97E14F3}"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81466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916653"/>
            <a:ext cx="5433745" cy="3050811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732500" y="1916653"/>
            <a:ext cx="15986234" cy="3050811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BD9E0B-2D2F-4151-9EAE-B8C7E97E14F3}"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47734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FBD9E0B-2D2F-4151-9EAE-B8C7E97E14F3}"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460292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719375" y="8974945"/>
            <a:ext cx="21734978" cy="14974888"/>
          </a:xfrm>
        </p:spPr>
        <p:txBody>
          <a:bodyPr anchor="b"/>
          <a:lstStyle>
            <a:lvl1pPr>
              <a:defRPr sz="16535"/>
            </a:lvl1pPr>
          </a:lstStyle>
          <a:p>
            <a:r>
              <a:rPr lang="tr-TR"/>
              <a:t>Asıl başlık stilini düzenlemek için tıklayın</a:t>
            </a:r>
            <a:endParaRPr lang="en-US" dirty="0"/>
          </a:p>
        </p:txBody>
      </p:sp>
      <p:sp>
        <p:nvSpPr>
          <p:cNvPr id="3" name="Text Placeholder 2"/>
          <p:cNvSpPr>
            <a:spLocks noGrp="1"/>
          </p:cNvSpPr>
          <p:nvPr>
            <p:ph type="body" idx="1"/>
          </p:nvPr>
        </p:nvSpPr>
        <p:spPr>
          <a:xfrm>
            <a:off x="1719375" y="24091502"/>
            <a:ext cx="21734978" cy="7874940"/>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FBD9E0B-2D2F-4151-9EAE-B8C7E97E14F3}" type="datetimeFigureOut">
              <a:rPr lang="tr-TR" smtClean="0"/>
              <a:t>5.07.2021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03331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73249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12757488" y="9583264"/>
            <a:ext cx="10709989" cy="228415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FBD9E0B-2D2F-4151-9EAE-B8C7E97E14F3}"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2476496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35781" y="1916661"/>
            <a:ext cx="21734978" cy="6958285"/>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735783" y="8824938"/>
            <a:ext cx="10660769"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4" name="Content Placeholder 3"/>
          <p:cNvSpPr>
            <a:spLocks noGrp="1"/>
          </p:cNvSpPr>
          <p:nvPr>
            <p:ph sz="half" idx="2"/>
          </p:nvPr>
        </p:nvSpPr>
        <p:spPr>
          <a:xfrm>
            <a:off x="1735783" y="13149904"/>
            <a:ext cx="10660769"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12757489" y="8824938"/>
            <a:ext cx="10713272" cy="4324966"/>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tr-TR"/>
              <a:t>Asıl metin stillerini düzenlemek için tıklayın</a:t>
            </a:r>
          </a:p>
        </p:txBody>
      </p:sp>
      <p:sp>
        <p:nvSpPr>
          <p:cNvPr id="6" name="Content Placeholder 5"/>
          <p:cNvSpPr>
            <a:spLocks noGrp="1"/>
          </p:cNvSpPr>
          <p:nvPr>
            <p:ph sz="quarter" idx="4"/>
          </p:nvPr>
        </p:nvSpPr>
        <p:spPr>
          <a:xfrm>
            <a:off x="12757489" y="13149904"/>
            <a:ext cx="10713272" cy="1934152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FBD9E0B-2D2F-4151-9EAE-B8C7E97E14F3}" type="datetimeFigureOut">
              <a:rPr lang="tr-TR" smtClean="0"/>
              <a:t>5.07.2021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20476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FBD9E0B-2D2F-4151-9EAE-B8C7E97E14F3}" type="datetimeFigureOut">
              <a:rPr lang="tr-TR" smtClean="0"/>
              <a:t>5.07.2021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2975644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D9E0B-2D2F-4151-9EAE-B8C7E97E14F3}" type="datetimeFigureOut">
              <a:rPr lang="tr-TR" smtClean="0"/>
              <a:t>5.07.2021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3870492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tr-TR"/>
              <a:t>Asıl başlık stilini düzenlemek için tıklayın</a:t>
            </a:r>
            <a:endParaRPr lang="en-US" dirty="0"/>
          </a:p>
        </p:txBody>
      </p:sp>
      <p:sp>
        <p:nvSpPr>
          <p:cNvPr id="3" name="Content Placeholder 2"/>
          <p:cNvSpPr>
            <a:spLocks noGrp="1"/>
          </p:cNvSpPr>
          <p:nvPr>
            <p:ph idx="1"/>
          </p:nvPr>
        </p:nvSpPr>
        <p:spPr>
          <a:xfrm>
            <a:off x="10713272" y="5183304"/>
            <a:ext cx="12757487" cy="25583147"/>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FBD9E0B-2D2F-4151-9EAE-B8C7E97E14F3}"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237249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35780" y="2399982"/>
            <a:ext cx="8127648" cy="8399939"/>
          </a:xfrm>
        </p:spPr>
        <p:txBody>
          <a:bodyPr anchor="b"/>
          <a:lstStyle>
            <a:lvl1pPr>
              <a:defRPr sz="8819"/>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713272" y="5183304"/>
            <a:ext cx="12757487" cy="25583147"/>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tr-TR"/>
              <a:t>Resim eklemek için simgeye tıklayın</a:t>
            </a:r>
            <a:endParaRPr lang="en-US" dirty="0"/>
          </a:p>
        </p:txBody>
      </p:sp>
      <p:sp>
        <p:nvSpPr>
          <p:cNvPr id="4" name="Text Placeholder 3"/>
          <p:cNvSpPr>
            <a:spLocks noGrp="1"/>
          </p:cNvSpPr>
          <p:nvPr>
            <p:ph type="body" sz="half" idx="2"/>
          </p:nvPr>
        </p:nvSpPr>
        <p:spPr>
          <a:xfrm>
            <a:off x="1735780" y="10799922"/>
            <a:ext cx="8127648" cy="20008190"/>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FBD9E0B-2D2F-4151-9EAE-B8C7E97E14F3}" type="datetimeFigureOut">
              <a:rPr lang="tr-TR" smtClean="0"/>
              <a:t>5.07.2021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3F9F7F-3E5B-4C02-9E2F-003B9AA12E0C}" type="slidenum">
              <a:rPr lang="tr-TR" smtClean="0"/>
              <a:t>‹#›</a:t>
            </a:fld>
            <a:endParaRPr lang="tr-TR"/>
          </a:p>
        </p:txBody>
      </p:sp>
    </p:spTree>
    <p:extLst>
      <p:ext uri="{BB962C8B-B14F-4D97-AF65-F5344CB8AC3E}">
        <p14:creationId xmlns:p14="http://schemas.microsoft.com/office/powerpoint/2010/main" val="143081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916661"/>
            <a:ext cx="21734978" cy="6958285"/>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732499" y="9583264"/>
            <a:ext cx="21734978" cy="22841503"/>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732498" y="33366432"/>
            <a:ext cx="5669994" cy="1916653"/>
          </a:xfrm>
          <a:prstGeom prst="rect">
            <a:avLst/>
          </a:prstGeom>
        </p:spPr>
        <p:txBody>
          <a:bodyPr vert="horz" lIns="91440" tIns="45720" rIns="91440" bIns="45720" rtlCol="0" anchor="ctr"/>
          <a:lstStyle>
            <a:lvl1pPr algn="l">
              <a:defRPr sz="3307">
                <a:solidFill>
                  <a:schemeClr val="tx1">
                    <a:tint val="75000"/>
                  </a:schemeClr>
                </a:solidFill>
              </a:defRPr>
            </a:lvl1pPr>
          </a:lstStyle>
          <a:p>
            <a:fld id="{6FBD9E0B-2D2F-4151-9EAE-B8C7E97E14F3}" type="datetimeFigureOut">
              <a:rPr lang="tr-TR" smtClean="0"/>
              <a:t>5.07.2021</a:t>
            </a:fld>
            <a:endParaRPr lang="tr-TR"/>
          </a:p>
        </p:txBody>
      </p:sp>
      <p:sp>
        <p:nvSpPr>
          <p:cNvPr id="5" name="Footer Placeholder 4"/>
          <p:cNvSpPr>
            <a:spLocks noGrp="1"/>
          </p:cNvSpPr>
          <p:nvPr>
            <p:ph type="ftr" sz="quarter" idx="3"/>
          </p:nvPr>
        </p:nvSpPr>
        <p:spPr>
          <a:xfrm>
            <a:off x="8347492" y="33366432"/>
            <a:ext cx="8504992" cy="1916653"/>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797483" y="33366432"/>
            <a:ext cx="5669994" cy="1916653"/>
          </a:xfrm>
          <a:prstGeom prst="rect">
            <a:avLst/>
          </a:prstGeom>
        </p:spPr>
        <p:txBody>
          <a:bodyPr vert="horz" lIns="91440" tIns="45720" rIns="91440" bIns="45720" rtlCol="0" anchor="ctr"/>
          <a:lstStyle>
            <a:lvl1pPr algn="r">
              <a:defRPr sz="3307">
                <a:solidFill>
                  <a:schemeClr val="tx1">
                    <a:tint val="75000"/>
                  </a:schemeClr>
                </a:solidFill>
              </a:defRPr>
            </a:lvl1pPr>
          </a:lstStyle>
          <a:p>
            <a:fld id="{333F9F7F-3E5B-4C02-9E2F-003B9AA12E0C}" type="slidenum">
              <a:rPr lang="tr-TR" smtClean="0"/>
              <a:t>‹#›</a:t>
            </a:fld>
            <a:endParaRPr lang="tr-TR"/>
          </a:p>
        </p:txBody>
      </p:sp>
    </p:spTree>
    <p:extLst>
      <p:ext uri="{BB962C8B-B14F-4D97-AF65-F5344CB8AC3E}">
        <p14:creationId xmlns:p14="http://schemas.microsoft.com/office/powerpoint/2010/main" val="272768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xmlns="" id="{8B2182BD-8AF6-4A1E-85A9-773C1D9BD186}"/>
              </a:ext>
            </a:extLst>
          </p:cNvPr>
          <p:cNvSpPr/>
          <p:nvPr/>
        </p:nvSpPr>
        <p:spPr>
          <a:xfrm>
            <a:off x="-254000" y="-254000"/>
            <a:ext cx="25654000" cy="6662145"/>
          </a:xfrm>
          <a:prstGeom prst="rect">
            <a:avLst/>
          </a:prstGeom>
          <a:solidFill>
            <a:srgbClr val="032C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Metin kutusu 3">
            <a:extLst>
              <a:ext uri="{FF2B5EF4-FFF2-40B4-BE49-F238E27FC236}">
                <a16:creationId xmlns:a16="http://schemas.microsoft.com/office/drawing/2014/main" xmlns="" id="{6DDE14E4-DDFF-4EE8-A079-F0F2A06C3B1B}"/>
              </a:ext>
            </a:extLst>
          </p:cNvPr>
          <p:cNvSpPr txBox="1"/>
          <p:nvPr/>
        </p:nvSpPr>
        <p:spPr>
          <a:xfrm>
            <a:off x="5080000" y="877439"/>
            <a:ext cx="19700240" cy="3416320"/>
          </a:xfrm>
          <a:prstGeom prst="rect">
            <a:avLst/>
          </a:prstGeom>
          <a:noFill/>
        </p:spPr>
        <p:txBody>
          <a:bodyPr wrap="square" rtlCol="0">
            <a:spAutoFit/>
          </a:bodyPr>
          <a:lstStyle/>
          <a:p>
            <a:pPr algn="ctr"/>
            <a:r>
              <a:rPr lang="tr-TR" sz="7200" dirty="0">
                <a:solidFill>
                  <a:schemeClr val="bg1"/>
                </a:solidFill>
                <a:latin typeface="Arial Black" panose="020B0A04020102020204" pitchFamily="34" charset="0"/>
              </a:rPr>
              <a:t>BÜTANOL-DİZEL YAKITI KARIŞIMI İLE ÇALIŞABİLEN BİR DİZEL MOTORUNUN HAREKET ELEMANLARININ TASARIMI</a:t>
            </a:r>
          </a:p>
        </p:txBody>
      </p:sp>
      <p:pic>
        <p:nvPicPr>
          <p:cNvPr id="6" name="Resim 5">
            <a:extLst>
              <a:ext uri="{FF2B5EF4-FFF2-40B4-BE49-F238E27FC236}">
                <a16:creationId xmlns:a16="http://schemas.microsoft.com/office/drawing/2014/main" xmlns="" id="{353C6913-ACC2-44D6-AAF7-42F46E697C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735" y="591699"/>
            <a:ext cx="3987800" cy="3987800"/>
          </a:xfrm>
          <a:prstGeom prst="rect">
            <a:avLst/>
          </a:prstGeom>
        </p:spPr>
      </p:pic>
      <p:sp>
        <p:nvSpPr>
          <p:cNvPr id="8" name="Metin kutusu 7">
            <a:extLst>
              <a:ext uri="{FF2B5EF4-FFF2-40B4-BE49-F238E27FC236}">
                <a16:creationId xmlns:a16="http://schemas.microsoft.com/office/drawing/2014/main" xmlns="" id="{7489B3FB-4E9D-46F7-866C-1697A1622D94}"/>
              </a:ext>
            </a:extLst>
          </p:cNvPr>
          <p:cNvSpPr txBox="1"/>
          <p:nvPr/>
        </p:nvSpPr>
        <p:spPr>
          <a:xfrm>
            <a:off x="694054" y="4579499"/>
            <a:ext cx="23811865" cy="1446550"/>
          </a:xfrm>
          <a:prstGeom prst="rect">
            <a:avLst/>
          </a:prstGeom>
          <a:noFill/>
        </p:spPr>
        <p:txBody>
          <a:bodyPr wrap="square" rtlCol="0">
            <a:spAutoFit/>
          </a:bodyPr>
          <a:lstStyle/>
          <a:p>
            <a:pPr algn="ctr"/>
            <a:r>
              <a:rPr lang="tr-TR" sz="4400" dirty="0">
                <a:solidFill>
                  <a:schemeClr val="bg1"/>
                </a:solidFill>
                <a:latin typeface="Arial" panose="020B0604020202020204" pitchFamily="34" charset="0"/>
                <a:cs typeface="Arial" panose="020B0604020202020204" pitchFamily="34" charset="0"/>
              </a:rPr>
              <a:t>DANIŞMAN: Prof. Dr. Zehra ŞAHİN</a:t>
            </a:r>
          </a:p>
          <a:p>
            <a:r>
              <a:rPr lang="tr-TR" sz="4400" dirty="0">
                <a:solidFill>
                  <a:schemeClr val="bg1"/>
                </a:solidFill>
                <a:latin typeface="Arial" panose="020B0604020202020204" pitchFamily="34" charset="0"/>
                <a:cs typeface="Arial" panose="020B0604020202020204" pitchFamily="34" charset="0"/>
              </a:rPr>
              <a:t>PROJE EKİBİ: Beyhan BIKCIN - Batuhan AKSUNGUR - Hilal DURSUN - Hasan Taha APAK</a:t>
            </a:r>
          </a:p>
        </p:txBody>
      </p:sp>
      <p:sp>
        <p:nvSpPr>
          <p:cNvPr id="9" name="Metin kutusu 8">
            <a:extLst>
              <a:ext uri="{FF2B5EF4-FFF2-40B4-BE49-F238E27FC236}">
                <a16:creationId xmlns:a16="http://schemas.microsoft.com/office/drawing/2014/main" xmlns="" id="{E47B2888-1129-482F-964E-A2E019ADB8E6}"/>
              </a:ext>
            </a:extLst>
          </p:cNvPr>
          <p:cNvSpPr txBox="1"/>
          <p:nvPr/>
        </p:nvSpPr>
        <p:spPr>
          <a:xfrm>
            <a:off x="1090613" y="6693885"/>
            <a:ext cx="11001374" cy="11833239"/>
          </a:xfrm>
          <a:prstGeom prst="rect">
            <a:avLst/>
          </a:prstGeom>
          <a:noFill/>
        </p:spPr>
        <p:txBody>
          <a:bodyPr wrap="square" rtlCol="0">
            <a:spAutoFit/>
          </a:bodyPr>
          <a:lstStyle/>
          <a:p>
            <a:pPr algn="ctr">
              <a:lnSpc>
                <a:spcPct val="150000"/>
              </a:lnSpc>
            </a:pPr>
            <a:r>
              <a:rPr lang="tr-TR" sz="3600" b="1" dirty="0">
                <a:latin typeface="Arial Black" panose="020B0A04020102020204" pitchFamily="34" charset="0"/>
              </a:rPr>
              <a:t>ÖZET</a:t>
            </a:r>
          </a:p>
          <a:p>
            <a:pPr algn="just">
              <a:lnSpc>
                <a:spcPct val="150000"/>
              </a:lnSpc>
            </a:pPr>
            <a:r>
              <a:rPr lang="tr-TR" sz="2800" dirty="0">
                <a:latin typeface="Rockwell" panose="02060603020205020403" pitchFamily="18" charset="0"/>
              </a:rPr>
              <a:t>Günümüzde petrol tüketiminin büyük bir çoğunluğu kara taşıtları tarafından yapılmaktadır. Buna bağlı olarak dünyadaki petrol rezervleri de gün geçtikçe azalmaktadır. Ayrıca fosil yakıt tüketiminin neden olduğu çevre kirliliği büyük boyutlara ulaşmıştır. Bu durum araştırmacıları alternatif yakıtlara yönlendirmiştir ve bu araştırmalar sonucunda alkoller, içten yanmalı motorlar için kullanılan yakıtların yanında iyi bir alternatif olarak görülmüştür. Bu bitirme çalışmasında 4000 devirde 88 kW güç üretebilen 16,5 sıkıştırma oranına sahip %10 n-bütanol %90 dizel yakıtı karışımı ile çalışabilecek yeni nesil, ekonomik ve çevreci bir dizel motorunun hareket elemanlarının (piston-biyel-krank mili) tasarımı yapılmıştır ve 3 boyutlu yazıcıdan prototipi üretilmiştir. Bu proje çalışması içten yanmalı motorlarda proje yapacak mühendis adaylarına bilgi ve kolaylık sağlayacaktır.</a:t>
            </a:r>
          </a:p>
          <a:p>
            <a:pPr algn="just">
              <a:lnSpc>
                <a:spcPct val="150000"/>
              </a:lnSpc>
            </a:pPr>
            <a:endParaRPr lang="tr-TR" sz="2800" dirty="0">
              <a:latin typeface="Rockwell" panose="02060603020205020403" pitchFamily="18" charset="0"/>
            </a:endParaRPr>
          </a:p>
          <a:p>
            <a:pPr algn="just">
              <a:lnSpc>
                <a:spcPct val="150000"/>
              </a:lnSpc>
            </a:pPr>
            <a:r>
              <a:rPr lang="tr-TR" sz="2800" b="1" dirty="0">
                <a:latin typeface="Rockwell" panose="02060603020205020403" pitchFamily="18" charset="0"/>
              </a:rPr>
              <a:t>Anahtar Kelimeler:</a:t>
            </a:r>
            <a:r>
              <a:rPr lang="tr-TR" sz="2800" dirty="0">
                <a:latin typeface="Rockwell" panose="02060603020205020403" pitchFamily="18" charset="0"/>
              </a:rPr>
              <a:t> Yeni nesil dizel motoru, n-bütanol, termik ve dinamik hesaplar,  piston-biyel-krank mili tasarımı, çevreci motor</a:t>
            </a:r>
            <a:endParaRPr lang="tr-TR" sz="2800" b="1" dirty="0">
              <a:latin typeface="Rockwell" panose="02060603020205020403" pitchFamily="18" charset="0"/>
            </a:endParaRPr>
          </a:p>
        </p:txBody>
      </p:sp>
      <p:sp>
        <p:nvSpPr>
          <p:cNvPr id="12" name="Metin kutusu 11">
            <a:extLst>
              <a:ext uri="{FF2B5EF4-FFF2-40B4-BE49-F238E27FC236}">
                <a16:creationId xmlns:a16="http://schemas.microsoft.com/office/drawing/2014/main" xmlns="" id="{D5C15CAE-15CF-4087-8A51-52A49A113E59}"/>
              </a:ext>
            </a:extLst>
          </p:cNvPr>
          <p:cNvSpPr txBox="1"/>
          <p:nvPr/>
        </p:nvSpPr>
        <p:spPr>
          <a:xfrm>
            <a:off x="1090613" y="18527124"/>
            <a:ext cx="11001374" cy="2784608"/>
          </a:xfrm>
          <a:prstGeom prst="rect">
            <a:avLst/>
          </a:prstGeom>
          <a:noFill/>
        </p:spPr>
        <p:txBody>
          <a:bodyPr wrap="square" rtlCol="0">
            <a:spAutoFit/>
          </a:bodyPr>
          <a:lstStyle/>
          <a:p>
            <a:pPr algn="ctr">
              <a:lnSpc>
                <a:spcPct val="150000"/>
              </a:lnSpc>
            </a:pPr>
            <a:r>
              <a:rPr lang="tr-TR" sz="3600" dirty="0">
                <a:latin typeface="Arial Black" panose="020B0A04020102020204" pitchFamily="34" charset="0"/>
              </a:rPr>
              <a:t>TERMİK HESAPLAR</a:t>
            </a:r>
          </a:p>
          <a:p>
            <a:pPr algn="just">
              <a:lnSpc>
                <a:spcPct val="150000"/>
              </a:lnSpc>
            </a:pPr>
            <a:r>
              <a:rPr lang="tr-TR" sz="2800" dirty="0">
                <a:latin typeface="Rockwell" panose="02060603020205020403" pitchFamily="18" charset="0"/>
              </a:rPr>
              <a:t>Termik hesaplarını yaptığımız motorda silindir içerisindeki basıncın krank mili açısına göre değişimini gösteren indikatör diyagramı şekil 1’deki gibidir.</a:t>
            </a:r>
          </a:p>
        </p:txBody>
      </p:sp>
      <p:pic>
        <p:nvPicPr>
          <p:cNvPr id="14" name="Grafik 13">
            <a:extLst>
              <a:ext uri="{FF2B5EF4-FFF2-40B4-BE49-F238E27FC236}">
                <a16:creationId xmlns:a16="http://schemas.microsoft.com/office/drawing/2014/main" xmlns="" id="{341696B8-E27B-4D11-81DC-F5F7B381D6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133973" y="9038490"/>
            <a:ext cx="8554577" cy="5562813"/>
          </a:xfrm>
          <a:prstGeom prst="rect">
            <a:avLst/>
          </a:prstGeom>
          <a:effectLst>
            <a:glow rad="127000">
              <a:srgbClr val="032C5D"/>
            </a:glow>
          </a:effectLst>
        </p:spPr>
      </p:pic>
      <p:sp>
        <p:nvSpPr>
          <p:cNvPr id="15" name="Metin kutusu 14">
            <a:extLst>
              <a:ext uri="{FF2B5EF4-FFF2-40B4-BE49-F238E27FC236}">
                <a16:creationId xmlns:a16="http://schemas.microsoft.com/office/drawing/2014/main" xmlns="" id="{49E5E653-79E0-40D3-AA9B-D0799E925FC8}"/>
              </a:ext>
            </a:extLst>
          </p:cNvPr>
          <p:cNvSpPr txBox="1"/>
          <p:nvPr/>
        </p:nvSpPr>
        <p:spPr>
          <a:xfrm>
            <a:off x="13106397" y="6643669"/>
            <a:ext cx="11001375" cy="2137829"/>
          </a:xfrm>
          <a:prstGeom prst="rect">
            <a:avLst/>
          </a:prstGeom>
          <a:noFill/>
        </p:spPr>
        <p:txBody>
          <a:bodyPr wrap="square" rtlCol="0">
            <a:spAutoFit/>
          </a:bodyPr>
          <a:lstStyle/>
          <a:p>
            <a:pPr algn="ctr">
              <a:lnSpc>
                <a:spcPct val="150000"/>
              </a:lnSpc>
            </a:pPr>
            <a:r>
              <a:rPr lang="tr-TR" sz="3600" dirty="0">
                <a:latin typeface="Arial Black" panose="020B0A04020102020204" pitchFamily="34" charset="0"/>
              </a:rPr>
              <a:t>DİNAMİK HESAPLAR</a:t>
            </a:r>
          </a:p>
          <a:p>
            <a:pPr algn="just">
              <a:lnSpc>
                <a:spcPct val="150000"/>
              </a:lnSpc>
            </a:pPr>
            <a:r>
              <a:rPr lang="tr-TR" sz="2800" dirty="0">
                <a:latin typeface="Rockwell" panose="02060603020205020403" pitchFamily="18" charset="0"/>
              </a:rPr>
              <a:t>Krank milinde oluşan döndürme momenti yani moment diyagramı şekil 2’deki gibidir.</a:t>
            </a:r>
          </a:p>
        </p:txBody>
      </p:sp>
      <p:pic>
        <p:nvPicPr>
          <p:cNvPr id="17" name="Resim 16">
            <a:extLst>
              <a:ext uri="{FF2B5EF4-FFF2-40B4-BE49-F238E27FC236}">
                <a16:creationId xmlns:a16="http://schemas.microsoft.com/office/drawing/2014/main" xmlns="" id="{815FE5B6-9723-49AF-A68D-8ED59545979D}"/>
              </a:ext>
            </a:extLst>
          </p:cNvPr>
          <p:cNvPicPr>
            <a:picLocks noChangeAspect="1"/>
          </p:cNvPicPr>
          <p:nvPr/>
        </p:nvPicPr>
        <p:blipFill rotWithShape="1">
          <a:blip r:embed="rId5">
            <a:extLst>
              <a:ext uri="{28A0092B-C50C-407E-A947-70E740481C1C}">
                <a14:useLocalDpi xmlns:a14="http://schemas.microsoft.com/office/drawing/2010/main" val="0"/>
              </a:ext>
            </a:extLst>
          </a:blip>
          <a:srcRect l="7965" t="6503" r="34684"/>
          <a:stretch/>
        </p:blipFill>
        <p:spPr>
          <a:xfrm>
            <a:off x="2483807" y="21615401"/>
            <a:ext cx="7669844" cy="13520992"/>
          </a:xfrm>
          <a:prstGeom prst="rect">
            <a:avLst/>
          </a:prstGeom>
          <a:effectLst>
            <a:glow rad="127000">
              <a:srgbClr val="032C5D"/>
            </a:glow>
          </a:effectLst>
        </p:spPr>
      </p:pic>
      <p:sp>
        <p:nvSpPr>
          <p:cNvPr id="18" name="Metin kutusu 17">
            <a:extLst>
              <a:ext uri="{FF2B5EF4-FFF2-40B4-BE49-F238E27FC236}">
                <a16:creationId xmlns:a16="http://schemas.microsoft.com/office/drawing/2014/main" xmlns="" id="{762FC0E1-CA39-4DA6-8B8F-A46C3CAF3FED}"/>
              </a:ext>
            </a:extLst>
          </p:cNvPr>
          <p:cNvSpPr txBox="1"/>
          <p:nvPr/>
        </p:nvSpPr>
        <p:spPr>
          <a:xfrm>
            <a:off x="13106397" y="22162538"/>
            <a:ext cx="11001375" cy="7308476"/>
          </a:xfrm>
          <a:prstGeom prst="rect">
            <a:avLst/>
          </a:prstGeom>
          <a:noFill/>
        </p:spPr>
        <p:txBody>
          <a:bodyPr wrap="square" rtlCol="0">
            <a:spAutoFit/>
          </a:bodyPr>
          <a:lstStyle/>
          <a:p>
            <a:pPr algn="ctr">
              <a:lnSpc>
                <a:spcPct val="150000"/>
              </a:lnSpc>
            </a:pPr>
            <a:r>
              <a:rPr lang="tr-TR" sz="3600" dirty="0">
                <a:latin typeface="Arial Black" panose="020B0A04020102020204" pitchFamily="34" charset="0"/>
              </a:rPr>
              <a:t>SONUÇ</a:t>
            </a:r>
          </a:p>
          <a:p>
            <a:pPr algn="just">
              <a:lnSpc>
                <a:spcPct val="150000"/>
              </a:lnSpc>
            </a:pPr>
            <a:r>
              <a:rPr lang="tr-TR" sz="2800" dirty="0">
                <a:latin typeface="Rockwell" panose="02060603020205020403" pitchFamily="18" charset="0"/>
              </a:rPr>
              <a:t>Bu çalışmada dizel motorlarında yeni nesil bir alkol olan n-bütanol kullanımı durumunda hareket elemanlarının (piston-biyel-krank mili) tasarımı yapılmıştır. Teknik resmi çizilmiştir ve üç boyutlu yazıcıdan prototipi üretilmiştir. Alkollerin ısıl değeri düşük olmasına rağmen bütanolün ısıl değeri yaklaşık 38000 kj/kg’dır ve bu değer dizel yakıtının alt ısıl değerinden çok düşük değildir. Ancak n-bütanolün günümüz teknikleri ile üretimi biraz pahalıdır. Bu nedenle bu çalışmada düşük oranda (%10) n-bütanol kullanılmıştır. Dolayısı ile maliyet pek fazla artmadan daha çevreci bir motorun üretilebileceği görülmüştür.</a:t>
            </a:r>
          </a:p>
        </p:txBody>
      </p:sp>
      <p:pic>
        <p:nvPicPr>
          <p:cNvPr id="21" name="Resim 20">
            <a:extLst>
              <a:ext uri="{FF2B5EF4-FFF2-40B4-BE49-F238E27FC236}">
                <a16:creationId xmlns:a16="http://schemas.microsoft.com/office/drawing/2014/main" xmlns="" id="{9BCD7CFE-E2BC-413E-9D1A-7BB3A7057C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91414" y="29471014"/>
            <a:ext cx="4350840" cy="5815659"/>
          </a:xfrm>
          <a:prstGeom prst="rect">
            <a:avLst/>
          </a:prstGeom>
        </p:spPr>
      </p:pic>
      <p:sp>
        <p:nvSpPr>
          <p:cNvPr id="22" name="Metin kutusu 21">
            <a:extLst>
              <a:ext uri="{FF2B5EF4-FFF2-40B4-BE49-F238E27FC236}">
                <a16:creationId xmlns:a16="http://schemas.microsoft.com/office/drawing/2014/main" xmlns="" id="{403A47E5-27B6-4F4F-BBDE-26CD434C304D}"/>
              </a:ext>
            </a:extLst>
          </p:cNvPr>
          <p:cNvSpPr txBox="1"/>
          <p:nvPr/>
        </p:nvSpPr>
        <p:spPr>
          <a:xfrm>
            <a:off x="13883059" y="31055539"/>
            <a:ext cx="3835400" cy="2599943"/>
          </a:xfrm>
          <a:prstGeom prst="rect">
            <a:avLst/>
          </a:prstGeom>
          <a:noFill/>
        </p:spPr>
        <p:txBody>
          <a:bodyPr wrap="square" rtlCol="0">
            <a:spAutoFit/>
          </a:bodyPr>
          <a:lstStyle/>
          <a:p>
            <a:pPr algn="ctr">
              <a:lnSpc>
                <a:spcPct val="150000"/>
              </a:lnSpc>
            </a:pPr>
            <a:r>
              <a:rPr lang="tr-TR" sz="2800" dirty="0">
                <a:latin typeface="Rockwell" panose="02060603020205020403" pitchFamily="18" charset="0"/>
              </a:rPr>
              <a:t>Tek bir silindirin gerçek boyutları ile 3 boyutlu yazıcıdan üretilen prototipi</a:t>
            </a:r>
          </a:p>
        </p:txBody>
      </p:sp>
      <p:sp>
        <p:nvSpPr>
          <p:cNvPr id="20" name="Dikdörtgen: Köşeleri Yuvarlatılmış 19">
            <a:extLst>
              <a:ext uri="{FF2B5EF4-FFF2-40B4-BE49-F238E27FC236}">
                <a16:creationId xmlns:a16="http://schemas.microsoft.com/office/drawing/2014/main" xmlns="" id="{19FB959D-CFA9-4F9B-B27D-49381F8757D5}"/>
              </a:ext>
            </a:extLst>
          </p:cNvPr>
          <p:cNvSpPr/>
          <p:nvPr/>
        </p:nvSpPr>
        <p:spPr>
          <a:xfrm>
            <a:off x="13106397" y="17921289"/>
            <a:ext cx="10763253" cy="372538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Resim 2">
            <a:extLst>
              <a:ext uri="{FF2B5EF4-FFF2-40B4-BE49-F238E27FC236}">
                <a16:creationId xmlns:a16="http://schemas.microsoft.com/office/drawing/2014/main" xmlns="" id="{5BE966E3-3B41-410E-96BE-9A7D26119A5F}"/>
              </a:ext>
            </a:extLst>
          </p:cNvPr>
          <p:cNvPicPr>
            <a:picLocks noChangeAspect="1"/>
          </p:cNvPicPr>
          <p:nvPr/>
        </p:nvPicPr>
        <p:blipFill rotWithShape="1">
          <a:blip r:embed="rId7">
            <a:extLst>
              <a:ext uri="{28A0092B-C50C-407E-A947-70E740481C1C}">
                <a14:useLocalDpi xmlns:a14="http://schemas.microsoft.com/office/drawing/2010/main" val="0"/>
              </a:ext>
            </a:extLst>
          </a:blip>
          <a:srcRect l="41372" t="30932" r="36119" b="20918"/>
          <a:stretch/>
        </p:blipFill>
        <p:spPr>
          <a:xfrm>
            <a:off x="13599890" y="18293343"/>
            <a:ext cx="2660459" cy="3201286"/>
          </a:xfrm>
          <a:prstGeom prst="rect">
            <a:avLst/>
          </a:prstGeom>
        </p:spPr>
      </p:pic>
      <p:pic>
        <p:nvPicPr>
          <p:cNvPr id="10" name="Resim 9">
            <a:extLst>
              <a:ext uri="{FF2B5EF4-FFF2-40B4-BE49-F238E27FC236}">
                <a16:creationId xmlns:a16="http://schemas.microsoft.com/office/drawing/2014/main" xmlns="" id="{DF228B6C-7090-4342-983A-A7ADD8C0577A}"/>
              </a:ext>
            </a:extLst>
          </p:cNvPr>
          <p:cNvPicPr>
            <a:picLocks noChangeAspect="1"/>
          </p:cNvPicPr>
          <p:nvPr/>
        </p:nvPicPr>
        <p:blipFill rotWithShape="1">
          <a:blip r:embed="rId8">
            <a:extLst>
              <a:ext uri="{28A0092B-C50C-407E-A947-70E740481C1C}">
                <a14:useLocalDpi xmlns:a14="http://schemas.microsoft.com/office/drawing/2010/main" val="0"/>
              </a:ext>
            </a:extLst>
          </a:blip>
          <a:srcRect l="43323" t="17007" r="33844" b="10798"/>
          <a:stretch/>
        </p:blipFill>
        <p:spPr>
          <a:xfrm>
            <a:off x="17294713" y="18073328"/>
            <a:ext cx="2048140" cy="3421301"/>
          </a:xfrm>
          <a:prstGeom prst="rect">
            <a:avLst/>
          </a:prstGeom>
        </p:spPr>
      </p:pic>
      <p:pic>
        <p:nvPicPr>
          <p:cNvPr id="16" name="Resim 15">
            <a:extLst>
              <a:ext uri="{FF2B5EF4-FFF2-40B4-BE49-F238E27FC236}">
                <a16:creationId xmlns:a16="http://schemas.microsoft.com/office/drawing/2014/main" xmlns="" id="{11CE1029-ED13-477A-A341-896F0042B541}"/>
              </a:ext>
            </a:extLst>
          </p:cNvPr>
          <p:cNvPicPr>
            <a:picLocks noChangeAspect="1"/>
          </p:cNvPicPr>
          <p:nvPr/>
        </p:nvPicPr>
        <p:blipFill rotWithShape="1">
          <a:blip r:embed="rId9">
            <a:extLst>
              <a:ext uri="{28A0092B-C50C-407E-A947-70E740481C1C}">
                <a14:useLocalDpi xmlns:a14="http://schemas.microsoft.com/office/drawing/2010/main" val="0"/>
              </a:ext>
            </a:extLst>
          </a:blip>
          <a:srcRect l="47823" t="23906" r="18844" b="14252"/>
          <a:stretch/>
        </p:blipFill>
        <p:spPr>
          <a:xfrm>
            <a:off x="20377218" y="18174806"/>
            <a:ext cx="3005928" cy="3136926"/>
          </a:xfrm>
          <a:prstGeom prst="rect">
            <a:avLst/>
          </a:prstGeom>
        </p:spPr>
      </p:pic>
      <p:sp>
        <p:nvSpPr>
          <p:cNvPr id="23" name="Metin kutusu 22">
            <a:extLst>
              <a:ext uri="{FF2B5EF4-FFF2-40B4-BE49-F238E27FC236}">
                <a16:creationId xmlns:a16="http://schemas.microsoft.com/office/drawing/2014/main" xmlns="" id="{BE6D7306-E652-43F0-91E0-6548F1337A0E}"/>
              </a:ext>
            </a:extLst>
          </p:cNvPr>
          <p:cNvSpPr txBox="1"/>
          <p:nvPr/>
        </p:nvSpPr>
        <p:spPr>
          <a:xfrm>
            <a:off x="13106397" y="15061508"/>
            <a:ext cx="11001375" cy="2784160"/>
          </a:xfrm>
          <a:prstGeom prst="rect">
            <a:avLst/>
          </a:prstGeom>
          <a:noFill/>
        </p:spPr>
        <p:txBody>
          <a:bodyPr wrap="square" rtlCol="0">
            <a:spAutoFit/>
          </a:bodyPr>
          <a:lstStyle/>
          <a:p>
            <a:pPr algn="ctr">
              <a:lnSpc>
                <a:spcPct val="150000"/>
              </a:lnSpc>
            </a:pPr>
            <a:r>
              <a:rPr lang="tr-TR" sz="3600" dirty="0">
                <a:latin typeface="Arial Black" panose="020B0A04020102020204" pitchFamily="34" charset="0"/>
              </a:rPr>
              <a:t>HAREKET ELEMANLARI TASARIMI</a:t>
            </a:r>
          </a:p>
          <a:p>
            <a:pPr algn="just">
              <a:lnSpc>
                <a:spcPct val="150000"/>
              </a:lnSpc>
            </a:pPr>
            <a:r>
              <a:rPr lang="tr-TR" sz="2800" dirty="0">
                <a:latin typeface="Rockwell" panose="02060603020205020403" pitchFamily="18" charset="0"/>
              </a:rPr>
              <a:t>Tasarımını yaptığımız hareket elemanlarının (piston-biyel-krank mili) solidworks programından oluşturulmuş 3 boyutlu modelleri şekil 3’teki gibidir.</a:t>
            </a:r>
          </a:p>
        </p:txBody>
      </p:sp>
      <p:sp>
        <p:nvSpPr>
          <p:cNvPr id="2" name="Metin kutusu 1">
            <a:extLst>
              <a:ext uri="{FF2B5EF4-FFF2-40B4-BE49-F238E27FC236}">
                <a16:creationId xmlns:a16="http://schemas.microsoft.com/office/drawing/2014/main" xmlns="" id="{DDE064A9-527F-4F8B-A24C-B2FFF60A25A8}"/>
              </a:ext>
            </a:extLst>
          </p:cNvPr>
          <p:cNvSpPr txBox="1"/>
          <p:nvPr/>
        </p:nvSpPr>
        <p:spPr>
          <a:xfrm>
            <a:off x="4636135" y="35240007"/>
            <a:ext cx="5003609" cy="400110"/>
          </a:xfrm>
          <a:prstGeom prst="rect">
            <a:avLst/>
          </a:prstGeom>
          <a:noFill/>
        </p:spPr>
        <p:txBody>
          <a:bodyPr wrap="square" rtlCol="0">
            <a:spAutoFit/>
          </a:bodyPr>
          <a:lstStyle/>
          <a:p>
            <a:r>
              <a:rPr lang="tr-TR" sz="2000" b="1" dirty="0">
                <a:latin typeface="Rockwell" panose="02060603020205020403" pitchFamily="18" charset="0"/>
              </a:rPr>
              <a:t>Şekil 1. </a:t>
            </a:r>
            <a:r>
              <a:rPr lang="tr-TR" sz="2000" dirty="0">
                <a:latin typeface="Rockwell" panose="02060603020205020403" pitchFamily="18" charset="0"/>
              </a:rPr>
              <a:t>İndikatör diyagramı</a:t>
            </a:r>
            <a:endParaRPr lang="tr-TR" sz="2000" b="1" dirty="0">
              <a:latin typeface="Rockwell" panose="02060603020205020403" pitchFamily="18" charset="0"/>
            </a:endParaRPr>
          </a:p>
        </p:txBody>
      </p:sp>
      <p:sp>
        <p:nvSpPr>
          <p:cNvPr id="5" name="Metin kutusu 4">
            <a:extLst>
              <a:ext uri="{FF2B5EF4-FFF2-40B4-BE49-F238E27FC236}">
                <a16:creationId xmlns:a16="http://schemas.microsoft.com/office/drawing/2014/main" xmlns="" id="{C8923DFF-6F85-49DB-ADA3-F3A1F3458557}"/>
              </a:ext>
            </a:extLst>
          </p:cNvPr>
          <p:cNvSpPr txBox="1"/>
          <p:nvPr/>
        </p:nvSpPr>
        <p:spPr>
          <a:xfrm>
            <a:off x="16752958" y="14745163"/>
            <a:ext cx="5600700" cy="400110"/>
          </a:xfrm>
          <a:prstGeom prst="rect">
            <a:avLst/>
          </a:prstGeom>
          <a:noFill/>
        </p:spPr>
        <p:txBody>
          <a:bodyPr wrap="square" rtlCol="0">
            <a:spAutoFit/>
          </a:bodyPr>
          <a:lstStyle/>
          <a:p>
            <a:r>
              <a:rPr lang="tr-TR" sz="2000" b="1" dirty="0">
                <a:latin typeface="Rockwell" panose="02060603020205020403" pitchFamily="18" charset="0"/>
              </a:rPr>
              <a:t>Şekil 2.</a:t>
            </a:r>
            <a:r>
              <a:rPr lang="tr-TR" sz="2000" dirty="0">
                <a:latin typeface="Rockwell" panose="02060603020205020403" pitchFamily="18" charset="0"/>
              </a:rPr>
              <a:t> Moment diyagramı</a:t>
            </a:r>
            <a:endParaRPr lang="tr-TR" sz="2000" b="1" dirty="0">
              <a:latin typeface="Rockwell" panose="02060603020205020403" pitchFamily="18" charset="0"/>
            </a:endParaRPr>
          </a:p>
        </p:txBody>
      </p:sp>
      <p:sp>
        <p:nvSpPr>
          <p:cNvPr id="11" name="Metin kutusu 10">
            <a:extLst>
              <a:ext uri="{FF2B5EF4-FFF2-40B4-BE49-F238E27FC236}">
                <a16:creationId xmlns:a16="http://schemas.microsoft.com/office/drawing/2014/main" xmlns="" id="{B75527C1-A2D9-4482-96A2-C6AF5C3D06E1}"/>
              </a:ext>
            </a:extLst>
          </p:cNvPr>
          <p:cNvSpPr txBox="1"/>
          <p:nvPr/>
        </p:nvSpPr>
        <p:spPr>
          <a:xfrm>
            <a:off x="15563850" y="21786650"/>
            <a:ext cx="6610350" cy="400110"/>
          </a:xfrm>
          <a:prstGeom prst="rect">
            <a:avLst/>
          </a:prstGeom>
          <a:noFill/>
        </p:spPr>
        <p:txBody>
          <a:bodyPr wrap="square" rtlCol="0">
            <a:spAutoFit/>
          </a:bodyPr>
          <a:lstStyle/>
          <a:p>
            <a:r>
              <a:rPr lang="tr-TR" sz="2000" b="1" dirty="0">
                <a:latin typeface="Rockwell" panose="02060603020205020403" pitchFamily="18" charset="0"/>
              </a:rPr>
              <a:t>Şekil 3.</a:t>
            </a:r>
            <a:r>
              <a:rPr lang="tr-TR" sz="2000" dirty="0">
                <a:latin typeface="Rockwell" panose="02060603020205020403" pitchFamily="18" charset="0"/>
              </a:rPr>
              <a:t> Hareket elemanlarının 3 boyutlu modelleri</a:t>
            </a:r>
            <a:endParaRPr lang="tr-TR" sz="2000" b="1" dirty="0">
              <a:latin typeface="Rockwell" panose="02060603020205020403" pitchFamily="18" charset="0"/>
            </a:endParaRPr>
          </a:p>
        </p:txBody>
      </p:sp>
      <p:sp>
        <p:nvSpPr>
          <p:cNvPr id="13" name="Metin kutusu 12">
            <a:extLst>
              <a:ext uri="{FF2B5EF4-FFF2-40B4-BE49-F238E27FC236}">
                <a16:creationId xmlns:a16="http://schemas.microsoft.com/office/drawing/2014/main" xmlns="" id="{18F4BA1C-C758-447A-8E18-DD50607CD5DA}"/>
              </a:ext>
            </a:extLst>
          </p:cNvPr>
          <p:cNvSpPr txBox="1"/>
          <p:nvPr/>
        </p:nvSpPr>
        <p:spPr>
          <a:xfrm>
            <a:off x="19205321" y="35240007"/>
            <a:ext cx="3835400" cy="400110"/>
          </a:xfrm>
          <a:prstGeom prst="rect">
            <a:avLst/>
          </a:prstGeom>
          <a:noFill/>
        </p:spPr>
        <p:txBody>
          <a:bodyPr wrap="square" rtlCol="0">
            <a:spAutoFit/>
          </a:bodyPr>
          <a:lstStyle/>
          <a:p>
            <a:r>
              <a:rPr lang="tr-TR" sz="2000" b="1" dirty="0">
                <a:latin typeface="Rockwell" panose="02060603020205020403" pitchFamily="18" charset="0"/>
              </a:rPr>
              <a:t>Şekil 4.</a:t>
            </a:r>
            <a:r>
              <a:rPr lang="tr-TR" sz="2000" dirty="0">
                <a:latin typeface="Rockwell" panose="02060603020205020403" pitchFamily="18" charset="0"/>
              </a:rPr>
              <a:t> Üretilen prototip</a:t>
            </a:r>
            <a:endParaRPr lang="tr-TR" sz="2000" b="1" dirty="0">
              <a:latin typeface="Rockwell" panose="02060603020205020403" pitchFamily="18" charset="0"/>
            </a:endParaRPr>
          </a:p>
        </p:txBody>
      </p:sp>
    </p:spTree>
    <p:extLst>
      <p:ext uri="{BB962C8B-B14F-4D97-AF65-F5344CB8AC3E}">
        <p14:creationId xmlns:p14="http://schemas.microsoft.com/office/powerpoint/2010/main" val="208001998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393</TotalTime>
  <Words>357</Words>
  <Application>Microsoft Office PowerPoint</Application>
  <PresentationFormat>Özel</PresentationFormat>
  <Paragraphs>20</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Office Teması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batuhan aksungur</dc:creator>
  <cp:lastModifiedBy>LENOVO</cp:lastModifiedBy>
  <cp:revision>35</cp:revision>
  <dcterms:created xsi:type="dcterms:W3CDTF">2021-07-03T09:02:35Z</dcterms:created>
  <dcterms:modified xsi:type="dcterms:W3CDTF">2021-07-05T11:00:18Z</dcterms:modified>
</cp:coreProperties>
</file>