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701" r:id="rId1"/>
  </p:sldMasterIdLst>
  <p:notesMasterIdLst>
    <p:notesMasterId r:id="rId36"/>
  </p:notesMasterIdLst>
  <p:sldIdLst>
    <p:sldId id="345" r:id="rId2"/>
    <p:sldId id="346" r:id="rId3"/>
    <p:sldId id="347" r:id="rId4"/>
    <p:sldId id="348" r:id="rId5"/>
    <p:sldId id="349" r:id="rId6"/>
    <p:sldId id="350" r:id="rId7"/>
    <p:sldId id="352" r:id="rId8"/>
    <p:sldId id="353" r:id="rId9"/>
    <p:sldId id="322" r:id="rId10"/>
    <p:sldId id="365" r:id="rId11"/>
    <p:sldId id="323" r:id="rId12"/>
    <p:sldId id="355" r:id="rId13"/>
    <p:sldId id="370" r:id="rId14"/>
    <p:sldId id="369" r:id="rId15"/>
    <p:sldId id="324" r:id="rId16"/>
    <p:sldId id="361" r:id="rId17"/>
    <p:sldId id="363" r:id="rId18"/>
    <p:sldId id="364" r:id="rId19"/>
    <p:sldId id="367" r:id="rId20"/>
    <p:sldId id="328" r:id="rId21"/>
    <p:sldId id="336" r:id="rId22"/>
    <p:sldId id="337" r:id="rId23"/>
    <p:sldId id="338" r:id="rId24"/>
    <p:sldId id="339" r:id="rId25"/>
    <p:sldId id="340" r:id="rId26"/>
    <p:sldId id="342" r:id="rId27"/>
    <p:sldId id="343" r:id="rId28"/>
    <p:sldId id="344" r:id="rId29"/>
    <p:sldId id="331" r:id="rId30"/>
    <p:sldId id="330" r:id="rId31"/>
    <p:sldId id="332" r:id="rId32"/>
    <p:sldId id="289" r:id="rId33"/>
    <p:sldId id="293" r:id="rId34"/>
    <p:sldId id="341" r:id="rId3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12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53" autoAdjust="0"/>
    <p:restoredTop sz="91203" autoAdjust="0"/>
  </p:normalViewPr>
  <p:slideViewPr>
    <p:cSldViewPr>
      <p:cViewPr varScale="1">
        <p:scale>
          <a:sx n="134" d="100"/>
          <a:sy n="134" d="100"/>
        </p:scale>
        <p:origin x="1284" y="126"/>
      </p:cViewPr>
      <p:guideLst>
        <p:guide orient="horz" pos="1620"/>
        <p:guide pos="2880"/>
      </p:guideLst>
    </p:cSldViewPr>
  </p:slideViewPr>
  <p:notesTextViewPr>
    <p:cViewPr>
      <p:scale>
        <a:sx n="100" d="100"/>
        <a:sy n="100" d="100"/>
      </p:scale>
      <p:origin x="0" y="0"/>
    </p:cViewPr>
  </p:notesTextViewPr>
  <p:notesViewPr>
    <p:cSldViewPr>
      <p:cViewPr varScale="1">
        <p:scale>
          <a:sx n="56" d="100"/>
          <a:sy n="56" d="100"/>
        </p:scale>
        <p:origin x="-283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nca kamber yılmaz" userId="e538589e-8282-4d77-8934-e3616d6d6257" providerId="ADAL" clId="{9DF62495-5F6D-436E-95A0-3094044682A1}"/>
    <pc:docChg chg="delSld modSld">
      <pc:chgData name="gonca kamber yılmaz" userId="e538589e-8282-4d77-8934-e3616d6d6257" providerId="ADAL" clId="{9DF62495-5F6D-436E-95A0-3094044682A1}" dt="2024-05-16T10:20:45.493" v="4" actId="2696"/>
      <pc:docMkLst>
        <pc:docMk/>
      </pc:docMkLst>
      <pc:sldChg chg="del">
        <pc:chgData name="gonca kamber yılmaz" userId="e538589e-8282-4d77-8934-e3616d6d6257" providerId="ADAL" clId="{9DF62495-5F6D-436E-95A0-3094044682A1}" dt="2024-05-16T10:20:45.493" v="4" actId="2696"/>
        <pc:sldMkLst>
          <pc:docMk/>
          <pc:sldMk cId="3968513596" sldId="334"/>
        </pc:sldMkLst>
      </pc:sldChg>
      <pc:sldChg chg="modSp mod">
        <pc:chgData name="gonca kamber yılmaz" userId="e538589e-8282-4d77-8934-e3616d6d6257" providerId="ADAL" clId="{9DF62495-5F6D-436E-95A0-3094044682A1}" dt="2024-05-16T10:19:24.179" v="1" actId="20577"/>
        <pc:sldMkLst>
          <pc:docMk/>
          <pc:sldMk cId="2058258563" sldId="364"/>
        </pc:sldMkLst>
        <pc:spChg chg="mod">
          <ac:chgData name="gonca kamber yılmaz" userId="e538589e-8282-4d77-8934-e3616d6d6257" providerId="ADAL" clId="{9DF62495-5F6D-436E-95A0-3094044682A1}" dt="2024-05-16T10:19:24.179" v="1" actId="20577"/>
          <ac:spMkLst>
            <pc:docMk/>
            <pc:sldMk cId="2058258563" sldId="364"/>
            <ac:spMk id="53251" creationId="{00000000-0000-0000-0000-000000000000}"/>
          </ac:spMkLst>
        </pc:spChg>
      </pc:sldChg>
      <pc:sldChg chg="del">
        <pc:chgData name="gonca kamber yılmaz" userId="e538589e-8282-4d77-8934-e3616d6d6257" providerId="ADAL" clId="{9DF62495-5F6D-436E-95A0-3094044682A1}" dt="2024-05-16T10:19:57.178" v="2" actId="2696"/>
        <pc:sldMkLst>
          <pc:docMk/>
          <pc:sldMk cId="1570321145" sldId="368"/>
        </pc:sldMkLst>
      </pc:sldChg>
      <pc:sldChg chg="del">
        <pc:chgData name="gonca kamber yılmaz" userId="e538589e-8282-4d77-8934-e3616d6d6257" providerId="ADAL" clId="{9DF62495-5F6D-436E-95A0-3094044682A1}" dt="2024-05-16T10:20:42.385" v="3" actId="2696"/>
        <pc:sldMkLst>
          <pc:docMk/>
          <pc:sldMk cId="2177411588" sldId="3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mn-cs"/>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mn-cs"/>
              </a:defRPr>
            </a:lvl1pPr>
          </a:lstStyle>
          <a:p>
            <a:pPr>
              <a:defRPr/>
            </a:pPr>
            <a:fld id="{67865DA0-5AFC-490D-9A8F-546F216FFDA0}" type="datetimeFigureOut">
              <a:rPr lang="tr-TR"/>
              <a:pPr>
                <a:defRPr/>
              </a:pPr>
              <a:t>28.05.2025</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mn-cs"/>
              </a:defRPr>
            </a:lvl1pPr>
          </a:lstStyle>
          <a:p>
            <a:pPr>
              <a:defRPr/>
            </a:pPr>
            <a:fld id="{7F6E6352-541E-41EF-B0A0-E1FDBE9F24E3}" type="slidenum">
              <a:rPr lang="tr-TR"/>
              <a:pPr>
                <a:defRPr/>
              </a:pPr>
              <a:t>‹#›</a:t>
            </a:fld>
            <a:endParaRPr lang="tr-TR"/>
          </a:p>
        </p:txBody>
      </p:sp>
    </p:spTree>
    <p:extLst>
      <p:ext uri="{BB962C8B-B14F-4D97-AF65-F5344CB8AC3E}">
        <p14:creationId xmlns:p14="http://schemas.microsoft.com/office/powerpoint/2010/main" val="37132704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F6E6352-541E-41EF-B0A0-E1FDBE9F24E3}" type="slidenum">
              <a:rPr lang="tr-TR" smtClean="0"/>
              <a:pPr>
                <a:defRPr/>
              </a:pPr>
              <a:t>1</a:t>
            </a:fld>
            <a:endParaRPr lang="tr-TR"/>
          </a:p>
        </p:txBody>
      </p:sp>
    </p:spTree>
    <p:extLst>
      <p:ext uri="{BB962C8B-B14F-4D97-AF65-F5344CB8AC3E}">
        <p14:creationId xmlns:p14="http://schemas.microsoft.com/office/powerpoint/2010/main" val="3809886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a:defRPr/>
            </a:pPr>
            <a:fld id="{7F6E6352-541E-41EF-B0A0-E1FDBE9F24E3}" type="slidenum">
              <a:rPr lang="tr-TR" smtClean="0"/>
              <a:pPr>
                <a:defRPr/>
              </a:pPr>
              <a:t>28</a:t>
            </a:fld>
            <a:endParaRPr lang="tr-TR"/>
          </a:p>
        </p:txBody>
      </p:sp>
    </p:spTree>
    <p:extLst>
      <p:ext uri="{BB962C8B-B14F-4D97-AF65-F5344CB8AC3E}">
        <p14:creationId xmlns:p14="http://schemas.microsoft.com/office/powerpoint/2010/main" val="904123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F6E6352-541E-41EF-B0A0-E1FDBE9F24E3}" type="slidenum">
              <a:rPr lang="tr-TR" smtClean="0"/>
              <a:pPr>
                <a:defRPr/>
              </a:pPr>
              <a:t>30</a:t>
            </a:fld>
            <a:endParaRPr lang="tr-TR"/>
          </a:p>
        </p:txBody>
      </p:sp>
    </p:spTree>
    <p:extLst>
      <p:ext uri="{BB962C8B-B14F-4D97-AF65-F5344CB8AC3E}">
        <p14:creationId xmlns:p14="http://schemas.microsoft.com/office/powerpoint/2010/main" val="2385680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F6E6352-541E-41EF-B0A0-E1FDBE9F24E3}" type="slidenum">
              <a:rPr lang="tr-TR" smtClean="0"/>
              <a:pPr>
                <a:defRPr/>
              </a:pPr>
              <a:t>31</a:t>
            </a:fld>
            <a:endParaRPr lang="tr-TR"/>
          </a:p>
        </p:txBody>
      </p:sp>
    </p:spTree>
    <p:extLst>
      <p:ext uri="{BB962C8B-B14F-4D97-AF65-F5344CB8AC3E}">
        <p14:creationId xmlns:p14="http://schemas.microsoft.com/office/powerpoint/2010/main" val="827558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F6E6352-541E-41EF-B0A0-E1FDBE9F24E3}" type="slidenum">
              <a:rPr lang="tr-TR" smtClean="0"/>
              <a:pPr>
                <a:defRPr/>
              </a:pPr>
              <a:t>32</a:t>
            </a:fld>
            <a:endParaRPr lang="tr-TR"/>
          </a:p>
        </p:txBody>
      </p:sp>
    </p:spTree>
    <p:extLst>
      <p:ext uri="{BB962C8B-B14F-4D97-AF65-F5344CB8AC3E}">
        <p14:creationId xmlns:p14="http://schemas.microsoft.com/office/powerpoint/2010/main" val="2676098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F6E6352-541E-41EF-B0A0-E1FDBE9F24E3}" type="slidenum">
              <a:rPr lang="tr-TR" smtClean="0"/>
              <a:pPr>
                <a:defRPr/>
              </a:pPr>
              <a:t>33</a:t>
            </a:fld>
            <a:endParaRPr lang="tr-TR"/>
          </a:p>
        </p:txBody>
      </p:sp>
    </p:spTree>
    <p:extLst>
      <p:ext uri="{BB962C8B-B14F-4D97-AF65-F5344CB8AC3E}">
        <p14:creationId xmlns:p14="http://schemas.microsoft.com/office/powerpoint/2010/main" val="761667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a:defRPr/>
            </a:pPr>
            <a:fld id="{7F6E6352-541E-41EF-B0A0-E1FDBE9F24E3}" type="slidenum">
              <a:rPr lang="tr-TR" smtClean="0"/>
              <a:pPr>
                <a:defRPr/>
              </a:pPr>
              <a:t>34</a:t>
            </a:fld>
            <a:endParaRPr lang="tr-TR"/>
          </a:p>
        </p:txBody>
      </p:sp>
    </p:spTree>
    <p:extLst>
      <p:ext uri="{BB962C8B-B14F-4D97-AF65-F5344CB8AC3E}">
        <p14:creationId xmlns:p14="http://schemas.microsoft.com/office/powerpoint/2010/main" val="2316285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30 eylül</a:t>
            </a:r>
            <a:r>
              <a:rPr lang="tr-TR" baseline="0" dirty="0"/>
              <a:t> 2019-4 ekim 2019</a:t>
            </a:r>
            <a:endParaRPr lang="tr-TR" dirty="0"/>
          </a:p>
        </p:txBody>
      </p:sp>
      <p:sp>
        <p:nvSpPr>
          <p:cNvPr id="4" name="Slayt Numarası Yer Tutucusu 3"/>
          <p:cNvSpPr>
            <a:spLocks noGrp="1"/>
          </p:cNvSpPr>
          <p:nvPr>
            <p:ph type="sldNum" sz="quarter" idx="10"/>
          </p:nvPr>
        </p:nvSpPr>
        <p:spPr/>
        <p:txBody>
          <a:bodyPr/>
          <a:lstStyle/>
          <a:p>
            <a:pPr>
              <a:defRPr/>
            </a:pPr>
            <a:fld id="{7F6E6352-541E-41EF-B0A0-E1FDBE9F24E3}" type="slidenum">
              <a:rPr lang="tr-TR" smtClean="0"/>
              <a:pPr>
                <a:defRPr/>
              </a:pPr>
              <a:t>6</a:t>
            </a:fld>
            <a:endParaRPr lang="tr-TR"/>
          </a:p>
        </p:txBody>
      </p:sp>
    </p:spTree>
    <p:extLst>
      <p:ext uri="{BB962C8B-B14F-4D97-AF65-F5344CB8AC3E}">
        <p14:creationId xmlns:p14="http://schemas.microsoft.com/office/powerpoint/2010/main" val="1242545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F6E6352-541E-41EF-B0A0-E1FDBE9F24E3}" type="slidenum">
              <a:rPr lang="tr-TR" smtClean="0"/>
              <a:pPr>
                <a:defRPr/>
              </a:pPr>
              <a:t>20</a:t>
            </a:fld>
            <a:endParaRPr lang="tr-TR"/>
          </a:p>
        </p:txBody>
      </p:sp>
    </p:spTree>
    <p:extLst>
      <p:ext uri="{BB962C8B-B14F-4D97-AF65-F5344CB8AC3E}">
        <p14:creationId xmlns:p14="http://schemas.microsoft.com/office/powerpoint/2010/main" val="3678719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a:defRPr/>
            </a:pPr>
            <a:fld id="{7F6E6352-541E-41EF-B0A0-E1FDBE9F24E3}" type="slidenum">
              <a:rPr lang="tr-TR" smtClean="0"/>
              <a:pPr>
                <a:defRPr/>
              </a:pPr>
              <a:t>22</a:t>
            </a:fld>
            <a:endParaRPr lang="tr-TR"/>
          </a:p>
        </p:txBody>
      </p:sp>
    </p:spTree>
    <p:extLst>
      <p:ext uri="{BB962C8B-B14F-4D97-AF65-F5344CB8AC3E}">
        <p14:creationId xmlns:p14="http://schemas.microsoft.com/office/powerpoint/2010/main" val="1406054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a:defRPr/>
            </a:pPr>
            <a:fld id="{7F6E6352-541E-41EF-B0A0-E1FDBE9F24E3}" type="slidenum">
              <a:rPr lang="tr-TR" smtClean="0"/>
              <a:pPr>
                <a:defRPr/>
              </a:pPr>
              <a:t>23</a:t>
            </a:fld>
            <a:endParaRPr lang="tr-TR"/>
          </a:p>
        </p:txBody>
      </p:sp>
    </p:spTree>
    <p:extLst>
      <p:ext uri="{BB962C8B-B14F-4D97-AF65-F5344CB8AC3E}">
        <p14:creationId xmlns:p14="http://schemas.microsoft.com/office/powerpoint/2010/main" val="3417774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a:defRPr/>
            </a:pPr>
            <a:fld id="{7F6E6352-541E-41EF-B0A0-E1FDBE9F24E3}" type="slidenum">
              <a:rPr lang="tr-TR" smtClean="0"/>
              <a:pPr>
                <a:defRPr/>
              </a:pPr>
              <a:t>24</a:t>
            </a:fld>
            <a:endParaRPr lang="tr-TR"/>
          </a:p>
        </p:txBody>
      </p:sp>
    </p:spTree>
    <p:extLst>
      <p:ext uri="{BB962C8B-B14F-4D97-AF65-F5344CB8AC3E}">
        <p14:creationId xmlns:p14="http://schemas.microsoft.com/office/powerpoint/2010/main" val="1489718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a:defRPr/>
            </a:pPr>
            <a:fld id="{7F6E6352-541E-41EF-B0A0-E1FDBE9F24E3}" type="slidenum">
              <a:rPr lang="tr-TR" smtClean="0"/>
              <a:pPr>
                <a:defRPr/>
              </a:pPr>
              <a:t>25</a:t>
            </a:fld>
            <a:endParaRPr lang="tr-TR"/>
          </a:p>
        </p:txBody>
      </p:sp>
    </p:spTree>
    <p:extLst>
      <p:ext uri="{BB962C8B-B14F-4D97-AF65-F5344CB8AC3E}">
        <p14:creationId xmlns:p14="http://schemas.microsoft.com/office/powerpoint/2010/main" val="469498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a:defRPr/>
            </a:pPr>
            <a:fld id="{7F6E6352-541E-41EF-B0A0-E1FDBE9F24E3}" type="slidenum">
              <a:rPr lang="tr-TR" smtClean="0"/>
              <a:pPr>
                <a:defRPr/>
              </a:pPr>
              <a:t>26</a:t>
            </a:fld>
            <a:endParaRPr lang="tr-TR"/>
          </a:p>
        </p:txBody>
      </p:sp>
    </p:spTree>
    <p:extLst>
      <p:ext uri="{BB962C8B-B14F-4D97-AF65-F5344CB8AC3E}">
        <p14:creationId xmlns:p14="http://schemas.microsoft.com/office/powerpoint/2010/main" val="2642887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a:defRPr/>
            </a:pPr>
            <a:fld id="{7F6E6352-541E-41EF-B0A0-E1FDBE9F24E3}" type="slidenum">
              <a:rPr lang="tr-TR" smtClean="0"/>
              <a:pPr>
                <a:defRPr/>
              </a:pPr>
              <a:t>27</a:t>
            </a:fld>
            <a:endParaRPr lang="tr-TR"/>
          </a:p>
        </p:txBody>
      </p:sp>
    </p:spTree>
    <p:extLst>
      <p:ext uri="{BB962C8B-B14F-4D97-AF65-F5344CB8AC3E}">
        <p14:creationId xmlns:p14="http://schemas.microsoft.com/office/powerpoint/2010/main" val="25415499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Başlık Slaydı">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5CB6360F-9D82-4717-8228-565FD25B5BED}"/>
              </a:ext>
            </a:extLst>
          </p:cNvPr>
          <p:cNvSpPr/>
          <p:nvPr userDrawn="1"/>
        </p:nvSpPr>
        <p:spPr>
          <a:xfrm>
            <a:off x="0" y="0"/>
            <a:ext cx="9144000" cy="5143500"/>
          </a:xfrm>
          <a:prstGeom prst="rect">
            <a:avLst/>
          </a:prstGeom>
          <a:solidFill>
            <a:srgbClr val="003B64"/>
          </a:solidFill>
          <a:ln w="12700" cap="flat" cmpd="sng" algn="ctr">
            <a:noFill/>
            <a:prstDash val="solid"/>
            <a:miter lim="800000"/>
          </a:ln>
          <a:effectLst/>
        </p:spPr>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tr-TR" sz="1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 name="Unvan 1"/>
          <p:cNvSpPr>
            <a:spLocks noGrp="1"/>
          </p:cNvSpPr>
          <p:nvPr>
            <p:ph type="ctrTitle"/>
          </p:nvPr>
        </p:nvSpPr>
        <p:spPr>
          <a:xfrm>
            <a:off x="1032062" y="2490958"/>
            <a:ext cx="6858000" cy="736437"/>
          </a:xfrm>
        </p:spPr>
        <p:txBody>
          <a:bodyPr anchor="b">
            <a:normAutofit/>
          </a:bodyPr>
          <a:lstStyle>
            <a:lvl1pPr algn="ctr">
              <a:defRPr sz="3600" b="1">
                <a:solidFill>
                  <a:schemeClr val="bg1"/>
                </a:solidFill>
                <a:latin typeface="Arial" panose="020B0604020202020204" pitchFamily="34" charset="0"/>
                <a:cs typeface="Arial" panose="020B0604020202020204" pitchFamily="34" charset="0"/>
              </a:defRPr>
            </a:lvl1pPr>
          </a:lstStyle>
          <a:p>
            <a:r>
              <a:rPr lang="tr-TR" dirty="0"/>
              <a:t>Asıl başlık stili için tıklatın</a:t>
            </a:r>
          </a:p>
        </p:txBody>
      </p:sp>
      <p:sp>
        <p:nvSpPr>
          <p:cNvPr id="3" name="Alt Başlık 2"/>
          <p:cNvSpPr>
            <a:spLocks noGrp="1"/>
          </p:cNvSpPr>
          <p:nvPr>
            <p:ph type="subTitle" idx="1"/>
          </p:nvPr>
        </p:nvSpPr>
        <p:spPr>
          <a:xfrm>
            <a:off x="1143000" y="4072914"/>
            <a:ext cx="6858000" cy="495725"/>
          </a:xfrm>
        </p:spPr>
        <p:txBody>
          <a:bodyPr>
            <a:noAutofit/>
          </a:bodyPr>
          <a:lstStyle>
            <a:lvl1pPr marL="0" indent="0" algn="ctr">
              <a:spcBef>
                <a:spcPts val="0"/>
              </a:spcBef>
              <a:buNone/>
              <a:defRPr sz="1350" b="1">
                <a:solidFill>
                  <a:schemeClr val="bg1"/>
                </a:solidFill>
                <a:latin typeface="Arial" panose="020B0604020202020204" pitchFamily="34" charset="0"/>
                <a:cs typeface="Arial" panose="020B0604020202020204" pitchFamily="34"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endParaRPr lang="tr-TR" dirty="0"/>
          </a:p>
        </p:txBody>
      </p:sp>
      <p:sp>
        <p:nvSpPr>
          <p:cNvPr id="4" name="Veri Yer Tutucusu 3"/>
          <p:cNvSpPr>
            <a:spLocks noGrp="1"/>
          </p:cNvSpPr>
          <p:nvPr>
            <p:ph type="dt" sz="half" idx="10"/>
          </p:nvPr>
        </p:nvSpPr>
        <p:spPr/>
        <p:txBody>
          <a:bodyPr/>
          <a:lstStyle/>
          <a:p>
            <a:pPr defTabSz="914378">
              <a:defRPr/>
            </a:pPr>
            <a:endParaRPr lang="en-US" sz="800" dirty="0">
              <a:solidFill>
                <a:srgbClr val="ED7D31"/>
              </a:solidFill>
            </a:endParaRPr>
          </a:p>
        </p:txBody>
      </p:sp>
      <p:sp>
        <p:nvSpPr>
          <p:cNvPr id="5" name="Altbilgi Yer Tutucusu 4"/>
          <p:cNvSpPr>
            <a:spLocks noGrp="1"/>
          </p:cNvSpPr>
          <p:nvPr>
            <p:ph type="ftr" sz="quarter" idx="11"/>
          </p:nvPr>
        </p:nvSpPr>
        <p:spPr/>
        <p:txBody>
          <a:bodyPr/>
          <a:lstStyle/>
          <a:p>
            <a:pPr algn="r" defTabSz="914378">
              <a:defRPr/>
            </a:pPr>
            <a:r>
              <a:rPr lang="en-US" sz="800">
                <a:solidFill>
                  <a:srgbClr val="ED7D31"/>
                </a:solidFill>
              </a:rPr>
              <a:t>Zorunlu yaz stajı uygulama yönergesi</a:t>
            </a:r>
            <a:endParaRPr lang="en-US" sz="800" dirty="0">
              <a:solidFill>
                <a:srgbClr val="ED7D31"/>
              </a:solidFill>
            </a:endParaRPr>
          </a:p>
        </p:txBody>
      </p:sp>
      <p:sp>
        <p:nvSpPr>
          <p:cNvPr id="6" name="Slayt Numarası Yer Tutucusu 5"/>
          <p:cNvSpPr>
            <a:spLocks noGrp="1"/>
          </p:cNvSpPr>
          <p:nvPr>
            <p:ph type="sldNum" sz="quarter" idx="12"/>
          </p:nvPr>
        </p:nvSpPr>
        <p:spPr/>
        <p:txBody>
          <a:bodyPr/>
          <a:lstStyle/>
          <a:p>
            <a:pPr defTabSz="914378">
              <a:defRPr/>
            </a:pPr>
            <a:fld id="{96652B35-718D-4E28-AFEB-B694A3B357E8}" type="slidenum">
              <a:rPr lang="en-US" smtClean="0">
                <a:solidFill>
                  <a:prstClr val="black">
                    <a:tint val="75000"/>
                  </a:prstClr>
                </a:solidFill>
              </a:rPr>
              <a:pPr defTabSz="914378">
                <a:defRPr/>
              </a:pPr>
              <a:t>‹#›</a:t>
            </a:fld>
            <a:endParaRPr lang="en-US" sz="1800" dirty="0">
              <a:solidFill>
                <a:prstClr val="white"/>
              </a:solidFill>
            </a:endParaRPr>
          </a:p>
        </p:txBody>
      </p:sp>
      <p:pic>
        <p:nvPicPr>
          <p:cNvPr id="8" name="Resim 7" descr="çizim içeren bir resim&#10;&#10;Açıklama otomatik olarak oluşturuldu">
            <a:extLst>
              <a:ext uri="{FF2B5EF4-FFF2-40B4-BE49-F238E27FC236}">
                <a16:creationId xmlns:a16="http://schemas.microsoft.com/office/drawing/2014/main" id="{95510F45-23D2-4543-B5AA-D74016EC7E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1" y="810000"/>
            <a:ext cx="2699471" cy="1350000"/>
          </a:xfrm>
          <a:prstGeom prst="rect">
            <a:avLst/>
          </a:prstGeom>
        </p:spPr>
      </p:pic>
    </p:spTree>
    <p:extLst>
      <p:ext uri="{BB962C8B-B14F-4D97-AF65-F5344CB8AC3E}">
        <p14:creationId xmlns:p14="http://schemas.microsoft.com/office/powerpoint/2010/main" val="3289702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Başlık ve İçerik">
    <p:spTree>
      <p:nvGrpSpPr>
        <p:cNvPr id="1" name=""/>
        <p:cNvGrpSpPr/>
        <p:nvPr/>
      </p:nvGrpSpPr>
      <p:grpSpPr>
        <a:xfrm>
          <a:off x="0" y="0"/>
          <a:ext cx="0" cy="0"/>
          <a:chOff x="0" y="0"/>
          <a:chExt cx="0" cy="0"/>
        </a:xfrm>
      </p:grpSpPr>
      <p:sp>
        <p:nvSpPr>
          <p:cNvPr id="2" name="Unvan 1"/>
          <p:cNvSpPr>
            <a:spLocks noGrp="1"/>
          </p:cNvSpPr>
          <p:nvPr>
            <p:ph type="title"/>
          </p:nvPr>
        </p:nvSpPr>
        <p:spPr>
          <a:xfrm>
            <a:off x="964642" y="159916"/>
            <a:ext cx="7550709" cy="487433"/>
          </a:xfrm>
        </p:spPr>
        <p:txBody>
          <a:bodyPr>
            <a:noAutofit/>
          </a:bodyPr>
          <a:lstStyle>
            <a:lvl1pPr>
              <a:defRPr sz="2800" b="1" i="1">
                <a:solidFill>
                  <a:srgbClr val="003B64"/>
                </a:solidFill>
                <a:latin typeface="Arial" panose="020B0604020202020204" pitchFamily="34" charset="0"/>
                <a:cs typeface="Arial" panose="020B0604020202020204" pitchFamily="34" charset="0"/>
              </a:defRPr>
            </a:lvl1pPr>
          </a:lstStyle>
          <a:p>
            <a:r>
              <a:rPr lang="tr-TR" dirty="0"/>
              <a:t>Asıl başlık stili için tıklatın</a:t>
            </a:r>
          </a:p>
        </p:txBody>
      </p:sp>
      <p:sp>
        <p:nvSpPr>
          <p:cNvPr id="3" name="İçerik Yer Tutucusu 2"/>
          <p:cNvSpPr>
            <a:spLocks noGrp="1"/>
          </p:cNvSpPr>
          <p:nvPr>
            <p:ph idx="1"/>
          </p:nvPr>
        </p:nvSpPr>
        <p:spPr>
          <a:xfrm>
            <a:off x="395536" y="849600"/>
            <a:ext cx="8496944" cy="3954398"/>
          </a:xfrm>
        </p:spPr>
        <p:txBody>
          <a:bodyPr/>
          <a:lstStyle>
            <a:lvl1pPr>
              <a:buClr>
                <a:srgbClr val="C00000"/>
              </a:buClr>
              <a:defRPr sz="2000">
                <a:solidFill>
                  <a:srgbClr val="003B64"/>
                </a:solidFill>
                <a:latin typeface="Arial" panose="020B0604020202020204" pitchFamily="34" charset="0"/>
                <a:cs typeface="Arial" panose="020B0604020202020204" pitchFamily="34" charset="0"/>
              </a:defRPr>
            </a:lvl1pPr>
            <a:lvl2pPr marL="514337" indent="-171446">
              <a:buClr>
                <a:srgbClr val="C00000"/>
              </a:buClr>
              <a:buSzPct val="70000"/>
              <a:buFont typeface="Courier New" panose="02070309020205020404" pitchFamily="49" charset="0"/>
              <a:buChar char="o"/>
              <a:defRPr>
                <a:solidFill>
                  <a:srgbClr val="0033CC"/>
                </a:solidFill>
                <a:latin typeface="Arial" panose="020B0604020202020204" pitchFamily="34" charset="0"/>
                <a:cs typeface="Arial" panose="020B0604020202020204" pitchFamily="34" charset="0"/>
              </a:defRPr>
            </a:lvl2pPr>
          </a:lstStyle>
          <a:p>
            <a:pPr lvl="0"/>
            <a:r>
              <a:rPr lang="tr-TR" dirty="0"/>
              <a:t>Asıl metin stillerini düzenle</a:t>
            </a:r>
          </a:p>
          <a:p>
            <a:pPr lvl="1"/>
            <a:r>
              <a:rPr lang="tr-TR" dirty="0"/>
              <a:t>İkinci düzey</a:t>
            </a:r>
          </a:p>
          <a:p>
            <a:pPr lvl="2"/>
            <a:r>
              <a:rPr lang="tr-TR" dirty="0"/>
              <a:t>Üçüncü düzey</a:t>
            </a:r>
          </a:p>
        </p:txBody>
      </p:sp>
      <p:sp>
        <p:nvSpPr>
          <p:cNvPr id="5" name="Altbilgi Yer Tutucusu 4"/>
          <p:cNvSpPr>
            <a:spLocks noGrp="1"/>
          </p:cNvSpPr>
          <p:nvPr>
            <p:ph type="ftr" sz="quarter" idx="11"/>
          </p:nvPr>
        </p:nvSpPr>
        <p:spPr>
          <a:xfrm>
            <a:off x="395535" y="4880134"/>
            <a:ext cx="5342997" cy="239156"/>
          </a:xfrm>
        </p:spPr>
        <p:txBody>
          <a:bodyPr/>
          <a:lstStyle>
            <a:lvl1pPr algn="l">
              <a:defRPr sz="1100" i="1">
                <a:solidFill>
                  <a:srgbClr val="003B64"/>
                </a:solidFill>
              </a:defRPr>
            </a:lvl1pPr>
          </a:lstStyle>
          <a:p>
            <a:pPr defTabSz="914378">
              <a:defRPr/>
            </a:pPr>
            <a:r>
              <a:rPr lang="en-US"/>
              <a:t>Zorunlu yaz stajı uygulama yönergesi</a:t>
            </a:r>
            <a:endParaRPr lang="en-US" dirty="0"/>
          </a:p>
        </p:txBody>
      </p:sp>
      <p:sp>
        <p:nvSpPr>
          <p:cNvPr id="6" name="Slayt Numarası Yer Tutucusu 5"/>
          <p:cNvSpPr>
            <a:spLocks noGrp="1"/>
          </p:cNvSpPr>
          <p:nvPr>
            <p:ph type="sldNum" sz="quarter" idx="12"/>
          </p:nvPr>
        </p:nvSpPr>
        <p:spPr>
          <a:xfrm>
            <a:off x="8239875" y="238646"/>
            <a:ext cx="652606" cy="273844"/>
          </a:xfrm>
        </p:spPr>
        <p:txBody>
          <a:bodyPr/>
          <a:lstStyle>
            <a:lvl1pPr>
              <a:defRPr>
                <a:solidFill>
                  <a:srgbClr val="003B64"/>
                </a:solidFill>
              </a:defRPr>
            </a:lvl1pPr>
          </a:lstStyle>
          <a:p>
            <a:pPr defTabSz="914378">
              <a:defRPr/>
            </a:pPr>
            <a:fld id="{96652B35-718D-4E28-AFEB-B694A3B357E8}" type="slidenum">
              <a:rPr lang="en-US" smtClean="0"/>
              <a:pPr defTabSz="914378">
                <a:defRPr/>
              </a:pPr>
              <a:t>‹#›</a:t>
            </a:fld>
            <a:endParaRPr lang="en-US" sz="1800" dirty="0"/>
          </a:p>
        </p:txBody>
      </p:sp>
      <p:cxnSp>
        <p:nvCxnSpPr>
          <p:cNvPr id="11" name="Düz Bağlayıcı 10"/>
          <p:cNvCxnSpPr/>
          <p:nvPr userDrawn="1"/>
        </p:nvCxnSpPr>
        <p:spPr>
          <a:xfrm>
            <a:off x="395536" y="786360"/>
            <a:ext cx="8496944" cy="1"/>
          </a:xfrm>
          <a:prstGeom prst="line">
            <a:avLst/>
          </a:prstGeom>
          <a:noFill/>
          <a:ln w="25400" cap="flat" cmpd="sng" algn="ctr">
            <a:solidFill>
              <a:schemeClr val="accent1"/>
            </a:solidFill>
            <a:prstDash val="solid"/>
          </a:ln>
          <a:effectLst/>
        </p:spPr>
      </p:cxnSp>
      <p:cxnSp>
        <p:nvCxnSpPr>
          <p:cNvPr id="12" name="Düz Bağlayıcı 11"/>
          <p:cNvCxnSpPr/>
          <p:nvPr userDrawn="1"/>
        </p:nvCxnSpPr>
        <p:spPr>
          <a:xfrm flipV="1">
            <a:off x="395536" y="4842074"/>
            <a:ext cx="8496944" cy="33932"/>
          </a:xfrm>
          <a:prstGeom prst="line">
            <a:avLst/>
          </a:prstGeom>
          <a:noFill/>
          <a:ln w="25400" cap="flat" cmpd="sng" algn="ctr">
            <a:solidFill>
              <a:schemeClr val="accent1"/>
            </a:solidFill>
            <a:prstDash val="solid"/>
          </a:ln>
          <a:effectLst/>
        </p:spPr>
      </p:cxnSp>
      <p:pic>
        <p:nvPicPr>
          <p:cNvPr id="13" name="Picture 2" descr="Karadeniz Teknik Üniversitesi"/>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9413" y="20906"/>
            <a:ext cx="655229" cy="765455"/>
          </a:xfrm>
          <a:prstGeom prst="rect">
            <a:avLst/>
          </a:prstGeom>
          <a:noFill/>
          <a:extLst>
            <a:ext uri="{909E8E84-426E-40DD-AFC4-6F175D3DCCD1}">
              <a14:hiddenFill xmlns:a14="http://schemas.microsoft.com/office/drawing/2010/main">
                <a:solidFill>
                  <a:srgbClr val="FFFFFF"/>
                </a:solidFill>
              </a14:hiddenFill>
            </a:ext>
          </a:extLst>
        </p:spPr>
      </p:pic>
      <p:sp>
        <p:nvSpPr>
          <p:cNvPr id="14" name="Metin kutusu 13"/>
          <p:cNvSpPr txBox="1"/>
          <p:nvPr userDrawn="1"/>
        </p:nvSpPr>
        <p:spPr>
          <a:xfrm>
            <a:off x="6627816" y="4842074"/>
            <a:ext cx="2376264" cy="261610"/>
          </a:xfrm>
          <a:prstGeom prst="rect">
            <a:avLst/>
          </a:prstGeom>
          <a:noFill/>
        </p:spPr>
        <p:txBody>
          <a:bodyPr wrap="square"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tr-TR" sz="1050" b="1" i="1" u="none" strike="noStrike" kern="0" cap="none" spc="0" normalizeH="0" baseline="0" noProof="0" dirty="0">
                <a:ln>
                  <a:noFill/>
                </a:ln>
                <a:solidFill>
                  <a:schemeClr val="tx2"/>
                </a:solidFill>
                <a:effectLst/>
                <a:uLnTx/>
                <a:uFillTx/>
                <a:latin typeface="Monotype Corsiva" panose="03010101010201010101" pitchFamily="66" charset="0"/>
                <a:ea typeface="Calibri"/>
                <a:cs typeface="Times New Roman"/>
              </a:rPr>
              <a:t>Staj komisyonu başkanlığı</a:t>
            </a:r>
            <a:endParaRPr kumimoji="0" lang="tr-TR" sz="1000" b="1" i="1" u="heavy" strike="noStrike" kern="0" cap="none" spc="0" normalizeH="0" baseline="0" noProof="0" dirty="0">
              <a:ln>
                <a:noFill/>
              </a:ln>
              <a:solidFill>
                <a:schemeClr val="tx2"/>
              </a:solidFill>
              <a:effectLst/>
              <a:uLnTx/>
              <a:uFillTx/>
              <a:latin typeface="Monotype Corsiva" panose="03010101010201010101" pitchFamily="66" charset="0"/>
              <a:ea typeface="+mn-ea"/>
              <a:cs typeface="Arial" charset="0"/>
            </a:endParaRPr>
          </a:p>
        </p:txBody>
      </p:sp>
    </p:spTree>
    <p:extLst>
      <p:ext uri="{BB962C8B-B14F-4D97-AF65-F5344CB8AC3E}">
        <p14:creationId xmlns:p14="http://schemas.microsoft.com/office/powerpoint/2010/main" val="22232476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defRPr/>
            </a:pPr>
            <a:endParaRPr lang="tr-TR">
              <a:solidFill>
                <a:prstClr val="black">
                  <a:tint val="75000"/>
                </a:prstClr>
              </a:solidFill>
            </a:endParaRPr>
          </a:p>
        </p:txBody>
      </p:sp>
      <p:sp>
        <p:nvSpPr>
          <p:cNvPr id="5" name="Altbilgi Yer Tutucusu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defRPr/>
            </a:pPr>
            <a:r>
              <a:rPr lang="tr-TR">
                <a:solidFill>
                  <a:prstClr val="black">
                    <a:tint val="75000"/>
                  </a:prstClr>
                </a:solidFill>
              </a:rPr>
              <a:t>Zorunlu yaz stajı uygulama yönergesi</a:t>
            </a:r>
          </a:p>
        </p:txBody>
      </p:sp>
      <p:sp>
        <p:nvSpPr>
          <p:cNvPr id="6" name="Slayt Numarası Yer Tutucusu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defRPr/>
            </a:pPr>
            <a:fld id="{ED2788A2-F5E7-45D8-8F2F-7DA5BA6DACD0}" type="slidenum">
              <a:rPr lang="tr-TR" smtClean="0">
                <a:solidFill>
                  <a:prstClr val="black">
                    <a:tint val="75000"/>
                  </a:prstClr>
                </a:solidFill>
              </a:rPr>
              <a:pPr defTabSz="685800">
                <a:defRPr/>
              </a:pPr>
              <a:t>‹#›</a:t>
            </a:fld>
            <a:endParaRPr lang="tr-TR">
              <a:solidFill>
                <a:prstClr val="black">
                  <a:tint val="75000"/>
                </a:prstClr>
              </a:solidFill>
            </a:endParaRPr>
          </a:p>
        </p:txBody>
      </p:sp>
    </p:spTree>
    <p:extLst>
      <p:ext uri="{BB962C8B-B14F-4D97-AF65-F5344CB8AC3E}">
        <p14:creationId xmlns:p14="http://schemas.microsoft.com/office/powerpoint/2010/main" val="4211230331"/>
      </p:ext>
    </p:extLst>
  </p:cSld>
  <p:clrMap bg1="lt1" tx1="dk1" bg2="lt2" tx2="dk2" accent1="accent1" accent2="accent2" accent3="accent3" accent4="accent4" accent5="accent5" accent6="accent6" hlink="hlink" folHlink="folHlink"/>
  <p:sldLayoutIdLst>
    <p:sldLayoutId id="2147484702" r:id="rId1"/>
    <p:sldLayoutId id="2147484703" r:id="rId2"/>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ktu.edu.tr/ofinsaa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hyperlink" Target="mailto:insaatyazstaji@gmail.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ktu.edu.tr/ofinsaa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ctrTitle"/>
          </p:nvPr>
        </p:nvSpPr>
        <p:spPr>
          <a:xfrm>
            <a:off x="1403648" y="2499742"/>
            <a:ext cx="6858000" cy="1088904"/>
          </a:xfrm>
        </p:spPr>
        <p:txBody>
          <a:bodyPr>
            <a:normAutofit/>
          </a:bodyPr>
          <a:lstStyle/>
          <a:p>
            <a:r>
              <a:rPr lang="tr-TR" dirty="0"/>
              <a:t>Of Teknoloji Fakültesi</a:t>
            </a:r>
            <a:br>
              <a:rPr lang="tr-TR" dirty="0"/>
            </a:br>
            <a:r>
              <a:rPr lang="tr-TR" dirty="0"/>
              <a:t>Yaz Stajı Uygulama Yönergesi</a:t>
            </a:r>
          </a:p>
        </p:txBody>
      </p:sp>
      <p:sp>
        <p:nvSpPr>
          <p:cNvPr id="5" name="Alt Başlık 4"/>
          <p:cNvSpPr>
            <a:spLocks noGrp="1"/>
          </p:cNvSpPr>
          <p:nvPr>
            <p:ph type="subTitle" idx="1"/>
          </p:nvPr>
        </p:nvSpPr>
        <p:spPr>
          <a:xfrm>
            <a:off x="1143000" y="4072914"/>
            <a:ext cx="6858000" cy="803092"/>
          </a:xfrm>
        </p:spPr>
        <p:txBody>
          <a:bodyPr/>
          <a:lstStyle/>
          <a:p>
            <a:r>
              <a:rPr lang="tr-TR" i="1" dirty="0"/>
              <a:t>İnşaat Mühendisliği Bölümü</a:t>
            </a:r>
          </a:p>
          <a:p>
            <a:r>
              <a:rPr lang="tr-TR" i="1" dirty="0"/>
              <a:t>Staj Komisyonu Başkanlığı</a:t>
            </a:r>
          </a:p>
          <a:p>
            <a:r>
              <a:rPr lang="tr-TR" i="1" dirty="0"/>
              <a:t>insaatyazstaji@gmail.com</a:t>
            </a:r>
          </a:p>
          <a:p>
            <a:endParaRPr lang="tr-TR" dirty="0"/>
          </a:p>
          <a:p>
            <a:endParaRPr lang="tr-TR" dirty="0"/>
          </a:p>
        </p:txBody>
      </p:sp>
    </p:spTree>
    <p:extLst>
      <p:ext uri="{BB962C8B-B14F-4D97-AF65-F5344CB8AC3E}">
        <p14:creationId xmlns:p14="http://schemas.microsoft.com/office/powerpoint/2010/main" val="4037792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Stajda yapılacak çalışmalar</a:t>
            </a:r>
          </a:p>
        </p:txBody>
      </p:sp>
      <p:sp>
        <p:nvSpPr>
          <p:cNvPr id="43011" name="Rectangle 3"/>
          <p:cNvSpPr>
            <a:spLocks noGrp="1" noRot="1" noChangeArrowheads="1"/>
          </p:cNvSpPr>
          <p:nvPr>
            <p:ph idx="1"/>
          </p:nvPr>
        </p:nvSpPr>
        <p:spPr/>
        <p:txBody>
          <a:bodyPr rtlCol="0">
            <a:noAutofit/>
          </a:bodyPr>
          <a:lstStyle/>
          <a:p>
            <a:pPr marL="17462" indent="0" eaLnBrk="1" fontAlgn="auto" hangingPunct="1">
              <a:spcAft>
                <a:spcPts val="0"/>
              </a:spcAft>
              <a:buClr>
                <a:schemeClr val="tx1">
                  <a:shade val="95000"/>
                </a:schemeClr>
              </a:buClr>
              <a:buNone/>
              <a:defRPr/>
            </a:pPr>
            <a:r>
              <a:rPr lang="tr-TR" sz="2400" dirty="0">
                <a:solidFill>
                  <a:schemeClr val="tx1">
                    <a:lumMod val="75000"/>
                    <a:lumOff val="25000"/>
                  </a:schemeClr>
                </a:solidFill>
              </a:rPr>
              <a:t>	</a:t>
            </a:r>
          </a:p>
          <a:p>
            <a:pPr marL="17462" indent="0" algn="ctr" eaLnBrk="1" fontAlgn="auto" hangingPunct="1">
              <a:spcAft>
                <a:spcPts val="0"/>
              </a:spcAft>
              <a:buClr>
                <a:schemeClr val="tx1">
                  <a:shade val="95000"/>
                </a:schemeClr>
              </a:buClr>
              <a:buNone/>
              <a:defRPr/>
            </a:pPr>
            <a:r>
              <a:rPr lang="tr-TR" sz="2400" dirty="0">
                <a:solidFill>
                  <a:schemeClr val="tx1">
                    <a:lumMod val="75000"/>
                    <a:lumOff val="25000"/>
                  </a:schemeClr>
                </a:solidFill>
              </a:rPr>
              <a:t>Kuruluş hakkında bilgi edinme: </a:t>
            </a:r>
          </a:p>
          <a:p>
            <a:pPr marL="355600" indent="-338138" eaLnBrk="1" fontAlgn="auto" hangingPunct="1">
              <a:spcAft>
                <a:spcPts val="0"/>
              </a:spcAft>
              <a:buClr>
                <a:schemeClr val="tx1">
                  <a:shade val="95000"/>
                </a:schemeClr>
              </a:buClr>
              <a:buFont typeface="Wingdings" pitchFamily="2" charset="2"/>
              <a:buChar char="ü"/>
              <a:defRPr/>
            </a:pPr>
            <a:r>
              <a:rPr lang="tr-TR" sz="2400" dirty="0">
                <a:solidFill>
                  <a:schemeClr val="tx1">
                    <a:lumMod val="75000"/>
                    <a:lumOff val="25000"/>
                  </a:schemeClr>
                </a:solidFill>
              </a:rPr>
              <a:t>Kuruluşun faaliyet konularının, organizasyon yapısının ve kısımlarının, görevlerinin öğrenilmesi. </a:t>
            </a:r>
          </a:p>
          <a:p>
            <a:pPr marL="355600" indent="-338138" eaLnBrk="1" fontAlgn="auto" hangingPunct="1">
              <a:spcAft>
                <a:spcPts val="0"/>
              </a:spcAft>
              <a:buClr>
                <a:schemeClr val="tx1">
                  <a:shade val="95000"/>
                </a:schemeClr>
              </a:buClr>
              <a:buFont typeface="Wingdings" pitchFamily="2" charset="2"/>
              <a:buChar char="ü"/>
              <a:defRPr/>
            </a:pPr>
            <a:r>
              <a:rPr lang="tr-TR" sz="2400" dirty="0">
                <a:solidFill>
                  <a:schemeClr val="tx1">
                    <a:lumMod val="75000"/>
                    <a:lumOff val="25000"/>
                  </a:schemeClr>
                </a:solidFill>
              </a:rPr>
              <a:t>Staj esnasında işyerinin, bir İnşaat Mühendisinden beklentilerinin ne olduğunun sorgulanması. </a:t>
            </a:r>
          </a:p>
          <a:p>
            <a:pPr marL="355600" indent="-338138" eaLnBrk="1" fontAlgn="auto" hangingPunct="1">
              <a:spcAft>
                <a:spcPts val="0"/>
              </a:spcAft>
              <a:buClr>
                <a:schemeClr val="tx1">
                  <a:shade val="95000"/>
                </a:schemeClr>
              </a:buClr>
              <a:buFont typeface="Wingdings" pitchFamily="2" charset="2"/>
              <a:buChar char="ü"/>
              <a:defRPr/>
            </a:pPr>
            <a:r>
              <a:rPr lang="tr-TR" sz="2400" dirty="0">
                <a:solidFill>
                  <a:schemeClr val="tx1">
                    <a:lumMod val="75000"/>
                    <a:lumOff val="25000"/>
                  </a:schemeClr>
                </a:solidFill>
              </a:rPr>
              <a:t>İş yerinde çalışanlar arasındaki hiyerarşinin incelenmesi.</a:t>
            </a:r>
          </a:p>
          <a:p>
            <a:pPr marL="0" indent="17463" eaLnBrk="1" fontAlgn="auto" hangingPunct="1">
              <a:spcAft>
                <a:spcPts val="0"/>
              </a:spcAft>
              <a:buClr>
                <a:schemeClr val="tx1">
                  <a:shade val="95000"/>
                </a:schemeClr>
              </a:buClr>
              <a:buFont typeface="Wingdings" pitchFamily="2" charset="2"/>
              <a:buChar char="ü"/>
              <a:defRPr/>
            </a:pPr>
            <a:endParaRPr lang="tr-TR" sz="2400" dirty="0">
              <a:solidFill>
                <a:schemeClr val="tx1">
                  <a:lumMod val="75000"/>
                  <a:lumOff val="25000"/>
                </a:schemeClr>
              </a:solidFill>
            </a:endParaRPr>
          </a:p>
          <a:p>
            <a:pPr marL="0" indent="17463" eaLnBrk="1" fontAlgn="auto" hangingPunct="1">
              <a:spcAft>
                <a:spcPts val="0"/>
              </a:spcAft>
              <a:buClr>
                <a:schemeClr val="tx1">
                  <a:shade val="95000"/>
                </a:schemeClr>
              </a:buClr>
              <a:buFont typeface="Wingdings" pitchFamily="2" charset="2"/>
              <a:buChar char="ü"/>
              <a:defRPr/>
            </a:pPr>
            <a:endParaRPr lang="tr-TR" sz="2400" dirty="0">
              <a:solidFill>
                <a:schemeClr val="tx1">
                  <a:lumMod val="75000"/>
                  <a:lumOff val="25000"/>
                </a:schemeClr>
              </a:solidFill>
            </a:endParaRPr>
          </a:p>
        </p:txBody>
      </p:sp>
      <p:sp>
        <p:nvSpPr>
          <p:cNvPr id="3" name="Altbilgi Yer Tutucusu 2"/>
          <p:cNvSpPr>
            <a:spLocks noGrp="1"/>
          </p:cNvSpPr>
          <p:nvPr>
            <p:ph type="ftr" sz="quarter" idx="11"/>
          </p:nvPr>
        </p:nvSpPr>
        <p:spPr/>
        <p:txBody>
          <a:bodyPr/>
          <a:lstStyle/>
          <a:p>
            <a:pPr>
              <a:defRPr/>
            </a:pPr>
            <a:r>
              <a:rPr lang="tr-TR"/>
              <a:t>Zorunlu yaz stajı uygulama yönergesi</a:t>
            </a:r>
          </a:p>
        </p:txBody>
      </p:sp>
    </p:spTree>
    <p:extLst>
      <p:ext uri="{BB962C8B-B14F-4D97-AF65-F5344CB8AC3E}">
        <p14:creationId xmlns:p14="http://schemas.microsoft.com/office/powerpoint/2010/main" val="3412767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Stajda yapılacak çalışmalar</a:t>
            </a:r>
          </a:p>
        </p:txBody>
      </p:sp>
      <p:sp>
        <p:nvSpPr>
          <p:cNvPr id="3" name="İçerik Yer Tutucusu 2"/>
          <p:cNvSpPr>
            <a:spLocks noGrp="1"/>
          </p:cNvSpPr>
          <p:nvPr>
            <p:ph idx="1"/>
          </p:nvPr>
        </p:nvSpPr>
        <p:spPr/>
        <p:txBody>
          <a:bodyPr>
            <a:normAutofit lnSpcReduction="10000"/>
          </a:bodyPr>
          <a:lstStyle/>
          <a:p>
            <a:pPr marL="355600" lvl="0" indent="-338138" algn="just" eaLnBrk="1" fontAlgn="auto" hangingPunct="1">
              <a:spcAft>
                <a:spcPts val="0"/>
              </a:spcAft>
              <a:buClr>
                <a:prstClr val="black">
                  <a:shade val="95000"/>
                </a:prstClr>
              </a:buClr>
              <a:buFont typeface="Wingdings" pitchFamily="2" charset="2"/>
              <a:buChar char="ü"/>
              <a:defRPr/>
            </a:pPr>
            <a:r>
              <a:rPr lang="tr-TR" sz="2400" dirty="0">
                <a:solidFill>
                  <a:prstClr val="black">
                    <a:lumMod val="75000"/>
                    <a:lumOff val="25000"/>
                  </a:prstClr>
                </a:solidFill>
              </a:rPr>
              <a:t>Kuruluşun yürüttüğü çalışmaların izlenmesi, incelenmesi ve öğrenilmesi,</a:t>
            </a:r>
          </a:p>
          <a:p>
            <a:pPr marL="17462" lvl="0" indent="0" algn="just" eaLnBrk="1" fontAlgn="auto" hangingPunct="1">
              <a:spcAft>
                <a:spcPts val="0"/>
              </a:spcAft>
              <a:buClr>
                <a:prstClr val="black">
                  <a:shade val="95000"/>
                </a:prstClr>
              </a:buClr>
              <a:buNone/>
              <a:defRPr/>
            </a:pPr>
            <a:endParaRPr lang="tr-TR" sz="2400" dirty="0">
              <a:solidFill>
                <a:prstClr val="black">
                  <a:lumMod val="75000"/>
                  <a:lumOff val="25000"/>
                </a:prstClr>
              </a:solidFill>
            </a:endParaRPr>
          </a:p>
          <a:p>
            <a:pPr marL="355600" lvl="0" indent="-355600" algn="just" eaLnBrk="1" fontAlgn="auto" hangingPunct="1">
              <a:lnSpc>
                <a:spcPct val="90000"/>
              </a:lnSpc>
              <a:spcAft>
                <a:spcPts val="0"/>
              </a:spcAft>
              <a:buClr>
                <a:prstClr val="black">
                  <a:shade val="95000"/>
                </a:prstClr>
              </a:buClr>
              <a:buFont typeface="Wingdings" pitchFamily="2" charset="2"/>
              <a:buChar char="ü"/>
              <a:defRPr/>
            </a:pPr>
            <a:r>
              <a:rPr lang="tr-TR" sz="2400" dirty="0">
                <a:solidFill>
                  <a:prstClr val="black">
                    <a:lumMod val="75000"/>
                    <a:lumOff val="25000"/>
                  </a:prstClr>
                </a:solidFill>
              </a:rPr>
              <a:t>Kullanılan iş makineleri, ölçü aletleri vb. tanıtılmalı ve hangi işte kullanıldığı irdelenmeli,</a:t>
            </a:r>
          </a:p>
          <a:p>
            <a:pPr marL="0" lvl="0" indent="0" algn="just" eaLnBrk="1" fontAlgn="auto" hangingPunct="1">
              <a:lnSpc>
                <a:spcPct val="90000"/>
              </a:lnSpc>
              <a:spcAft>
                <a:spcPts val="0"/>
              </a:spcAft>
              <a:buClr>
                <a:prstClr val="black">
                  <a:shade val="95000"/>
                </a:prstClr>
              </a:buClr>
              <a:buNone/>
              <a:defRPr/>
            </a:pPr>
            <a:endParaRPr lang="tr-TR" sz="2400" dirty="0">
              <a:solidFill>
                <a:prstClr val="black">
                  <a:lumMod val="75000"/>
                  <a:lumOff val="25000"/>
                </a:prstClr>
              </a:solidFill>
            </a:endParaRPr>
          </a:p>
          <a:p>
            <a:pPr marL="355600" lvl="0" indent="-355600" algn="just" eaLnBrk="1" fontAlgn="auto" hangingPunct="1">
              <a:lnSpc>
                <a:spcPct val="90000"/>
              </a:lnSpc>
              <a:spcAft>
                <a:spcPts val="0"/>
              </a:spcAft>
              <a:buClr>
                <a:prstClr val="black">
                  <a:shade val="95000"/>
                </a:prstClr>
              </a:buClr>
              <a:buFont typeface="Wingdings" pitchFamily="2" charset="2"/>
              <a:buChar char="ü"/>
              <a:defRPr/>
            </a:pPr>
            <a:r>
              <a:rPr lang="tr-TR" sz="2400" dirty="0">
                <a:solidFill>
                  <a:prstClr val="black">
                    <a:lumMod val="75000"/>
                    <a:lumOff val="25000"/>
                  </a:prstClr>
                </a:solidFill>
              </a:rPr>
              <a:t>Kuruluşta, varsa, kalite kontrol ve deney laboratuvarlarının incelenmesi ve ne tür deneyler yapıldığının incelenmesi,</a:t>
            </a:r>
          </a:p>
          <a:p>
            <a:pPr marL="0" lvl="0" indent="0" algn="just" eaLnBrk="1" fontAlgn="auto" hangingPunct="1">
              <a:lnSpc>
                <a:spcPct val="90000"/>
              </a:lnSpc>
              <a:spcAft>
                <a:spcPts val="0"/>
              </a:spcAft>
              <a:buClr>
                <a:prstClr val="black">
                  <a:shade val="95000"/>
                </a:prstClr>
              </a:buClr>
              <a:buNone/>
              <a:defRPr/>
            </a:pPr>
            <a:endParaRPr lang="tr-TR" sz="2400" dirty="0">
              <a:solidFill>
                <a:prstClr val="black">
                  <a:lumMod val="75000"/>
                  <a:lumOff val="25000"/>
                </a:prstClr>
              </a:solidFill>
            </a:endParaRPr>
          </a:p>
          <a:p>
            <a:pPr marL="355600" lvl="0" indent="-355600" algn="just" eaLnBrk="1" fontAlgn="auto" hangingPunct="1">
              <a:lnSpc>
                <a:spcPct val="90000"/>
              </a:lnSpc>
              <a:spcAft>
                <a:spcPts val="0"/>
              </a:spcAft>
              <a:buClr>
                <a:prstClr val="black">
                  <a:shade val="95000"/>
                </a:prstClr>
              </a:buClr>
              <a:buFont typeface="Wingdings" pitchFamily="2" charset="2"/>
              <a:buChar char="ü"/>
              <a:defRPr/>
            </a:pPr>
            <a:r>
              <a:rPr lang="tr-TR" sz="2400" dirty="0">
                <a:solidFill>
                  <a:prstClr val="black">
                    <a:lumMod val="75000"/>
                    <a:lumOff val="25000"/>
                  </a:prstClr>
                </a:solidFill>
              </a:rPr>
              <a:t>Kalite güvence sisteminin incelenmesi (varsa)</a:t>
            </a:r>
          </a:p>
          <a:p>
            <a:pPr algn="just"/>
            <a:endParaRPr lang="tr-TR" dirty="0"/>
          </a:p>
        </p:txBody>
      </p:sp>
      <p:sp>
        <p:nvSpPr>
          <p:cNvPr id="4" name="Altbilgi Yer Tutucusu 3"/>
          <p:cNvSpPr>
            <a:spLocks noGrp="1"/>
          </p:cNvSpPr>
          <p:nvPr>
            <p:ph type="ftr" sz="quarter" idx="11"/>
          </p:nvPr>
        </p:nvSpPr>
        <p:spPr/>
        <p:txBody>
          <a:bodyPr/>
          <a:lstStyle/>
          <a:p>
            <a:pPr>
              <a:defRPr/>
            </a:pPr>
            <a:r>
              <a:rPr lang="tr-TR"/>
              <a:t>Zorunlu yaz stajı uygulama yönergesi</a:t>
            </a:r>
          </a:p>
        </p:txBody>
      </p:sp>
    </p:spTree>
    <p:extLst>
      <p:ext uri="{BB962C8B-B14F-4D97-AF65-F5344CB8AC3E}">
        <p14:creationId xmlns:p14="http://schemas.microsoft.com/office/powerpoint/2010/main" val="2892665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Staj dosyasının düzenlenmesi</a:t>
            </a:r>
          </a:p>
        </p:txBody>
      </p:sp>
      <p:sp>
        <p:nvSpPr>
          <p:cNvPr id="45059" name="Rectangle 3"/>
          <p:cNvSpPr>
            <a:spLocks noGrp="1" noRot="1" noChangeArrowheads="1"/>
          </p:cNvSpPr>
          <p:nvPr>
            <p:ph idx="1"/>
          </p:nvPr>
        </p:nvSpPr>
        <p:spPr/>
        <p:txBody>
          <a:bodyPr rtlCol="0">
            <a:noAutofit/>
          </a:bodyPr>
          <a:lstStyle/>
          <a:p>
            <a:pPr marL="355600" indent="-338138" algn="just" eaLnBrk="1" fontAlgn="auto" hangingPunct="1">
              <a:lnSpc>
                <a:spcPct val="90000"/>
              </a:lnSpc>
              <a:spcAft>
                <a:spcPts val="0"/>
              </a:spcAft>
              <a:buClr>
                <a:schemeClr val="tx1">
                  <a:shade val="95000"/>
                </a:schemeClr>
              </a:buClr>
              <a:buFont typeface="Wingdings" pitchFamily="2" charset="2"/>
              <a:buChar char="ü"/>
              <a:defRPr/>
            </a:pPr>
            <a:r>
              <a:rPr lang="tr-TR" sz="2400" dirty="0">
                <a:solidFill>
                  <a:schemeClr val="tx1">
                    <a:lumMod val="75000"/>
                    <a:lumOff val="25000"/>
                  </a:schemeClr>
                </a:solidFill>
              </a:rPr>
              <a:t>Staj yapan öğrencilerin hazırlamak zorunda oldukları “Staj Dosyası”, yazım kurallarına uygun yazılmalıdır.</a:t>
            </a:r>
          </a:p>
          <a:p>
            <a:pPr marL="355600" indent="-338138" eaLnBrk="1" fontAlgn="auto" hangingPunct="1">
              <a:lnSpc>
                <a:spcPct val="90000"/>
              </a:lnSpc>
              <a:spcAft>
                <a:spcPts val="0"/>
              </a:spcAft>
              <a:buClr>
                <a:schemeClr val="tx1">
                  <a:shade val="95000"/>
                </a:schemeClr>
              </a:buClr>
              <a:buFont typeface="Wingdings" pitchFamily="2" charset="2"/>
              <a:buChar char="ü"/>
              <a:defRPr/>
            </a:pPr>
            <a:r>
              <a:rPr lang="tr-TR" sz="2400" dirty="0">
                <a:solidFill>
                  <a:schemeClr val="tx1">
                    <a:lumMod val="75000"/>
                    <a:lumOff val="25000"/>
                  </a:schemeClr>
                </a:solidFill>
              </a:rPr>
              <a:t>Web sayfasında belirtilen güncel şablon kullanılmalıdır.</a:t>
            </a:r>
          </a:p>
          <a:p>
            <a:pPr marL="17462" indent="0" eaLnBrk="1" fontAlgn="auto" hangingPunct="1">
              <a:lnSpc>
                <a:spcPct val="90000"/>
              </a:lnSpc>
              <a:spcAft>
                <a:spcPts val="0"/>
              </a:spcAft>
              <a:buClr>
                <a:schemeClr val="tx1">
                  <a:shade val="95000"/>
                </a:schemeClr>
              </a:buClr>
              <a:buNone/>
              <a:defRPr/>
            </a:pPr>
            <a:r>
              <a:rPr lang="tr-TR" sz="2400" u="sng" dirty="0">
                <a:solidFill>
                  <a:srgbClr val="00B0F0"/>
                </a:solidFill>
                <a:hlinkClick r:id="rId2">
                  <a:extLst>
                    <a:ext uri="{A12FA001-AC4F-418D-AE19-62706E023703}">
                      <ahyp:hlinkClr xmlns:ahyp="http://schemas.microsoft.com/office/drawing/2018/hyperlinkcolor" val="tx"/>
                    </a:ext>
                  </a:extLst>
                </a:hlinkClick>
              </a:rPr>
              <a:t>https://www.ktu.edu.tr/ofinsaat</a:t>
            </a:r>
            <a:r>
              <a:rPr lang="tr-TR" sz="2400" u="sng" dirty="0">
                <a:solidFill>
                  <a:srgbClr val="00B0F0"/>
                </a:solidFill>
              </a:rPr>
              <a:t> &gt; Öğrenci &gt; Yaz Stajı &gt; Staj Defteri Şablonu</a:t>
            </a:r>
          </a:p>
          <a:p>
            <a:pPr marL="17462" indent="0" eaLnBrk="1" fontAlgn="auto" hangingPunct="1">
              <a:lnSpc>
                <a:spcPct val="90000"/>
              </a:lnSpc>
              <a:spcAft>
                <a:spcPts val="0"/>
              </a:spcAft>
              <a:buClr>
                <a:schemeClr val="tx1">
                  <a:shade val="95000"/>
                </a:schemeClr>
              </a:buClr>
              <a:buNone/>
              <a:defRPr/>
            </a:pPr>
            <a:endParaRPr lang="tr-TR" sz="2400" dirty="0">
              <a:solidFill>
                <a:schemeClr val="tx1">
                  <a:lumMod val="75000"/>
                  <a:lumOff val="25000"/>
                </a:schemeClr>
              </a:solidFill>
            </a:endParaRPr>
          </a:p>
          <a:p>
            <a:pPr marL="355600" indent="-338138" eaLnBrk="1" fontAlgn="auto" hangingPunct="1">
              <a:lnSpc>
                <a:spcPct val="90000"/>
              </a:lnSpc>
              <a:spcAft>
                <a:spcPts val="0"/>
              </a:spcAft>
              <a:buClr>
                <a:schemeClr val="tx1">
                  <a:shade val="95000"/>
                </a:schemeClr>
              </a:buClr>
              <a:buFont typeface="Wingdings" pitchFamily="2" charset="2"/>
              <a:buChar char="ü"/>
              <a:defRPr/>
            </a:pPr>
            <a:r>
              <a:rPr lang="tr-TR" sz="2400" dirty="0">
                <a:solidFill>
                  <a:schemeClr val="tx1">
                    <a:lumMod val="75000"/>
                    <a:lumOff val="25000"/>
                  </a:schemeClr>
                </a:solidFill>
              </a:rPr>
              <a:t>Rapor teknik yazı karakterinde, bilgisayarda yazılmalıdır.</a:t>
            </a:r>
          </a:p>
          <a:p>
            <a:pPr marL="355600" indent="-338138" eaLnBrk="1" fontAlgn="auto" hangingPunct="1">
              <a:lnSpc>
                <a:spcPct val="90000"/>
              </a:lnSpc>
              <a:spcAft>
                <a:spcPts val="0"/>
              </a:spcAft>
              <a:buClr>
                <a:schemeClr val="tx1">
                  <a:shade val="95000"/>
                </a:schemeClr>
              </a:buClr>
              <a:buFont typeface="Wingdings" pitchFamily="2" charset="2"/>
              <a:buChar char="ü"/>
              <a:defRPr/>
            </a:pPr>
            <a:r>
              <a:rPr lang="tr-TR" sz="2400" dirty="0">
                <a:solidFill>
                  <a:schemeClr val="tx1">
                    <a:lumMod val="75000"/>
                    <a:lumOff val="25000"/>
                  </a:schemeClr>
                </a:solidFill>
              </a:rPr>
              <a:t>Staj Dosyası </a:t>
            </a:r>
            <a:r>
              <a:rPr lang="tr-TR" sz="2400" dirty="0">
                <a:solidFill>
                  <a:srgbClr val="FF0000"/>
                </a:solidFill>
              </a:rPr>
              <a:t>cilt yapılmayacak </a:t>
            </a:r>
            <a:r>
              <a:rPr lang="tr-TR" sz="2400" dirty="0">
                <a:solidFill>
                  <a:schemeClr val="tx1">
                    <a:lumMod val="75000"/>
                    <a:lumOff val="25000"/>
                  </a:schemeClr>
                </a:solidFill>
              </a:rPr>
              <a:t>sisteme </a:t>
            </a:r>
            <a:r>
              <a:rPr lang="tr-TR" sz="2400" dirty="0">
                <a:solidFill>
                  <a:srgbClr val="FF0000"/>
                </a:solidFill>
              </a:rPr>
              <a:t>online olarak p</a:t>
            </a:r>
            <a:r>
              <a:rPr lang="tr-TR" sz="2400" dirty="0">
                <a:solidFill>
                  <a:schemeClr val="tx1">
                    <a:lumMod val="75000"/>
                    <a:lumOff val="25000"/>
                  </a:schemeClr>
                </a:solidFill>
              </a:rPr>
              <a:t>df formatında yüklenecektir.</a:t>
            </a:r>
          </a:p>
          <a:p>
            <a:pPr marL="17462" indent="0" eaLnBrk="1" fontAlgn="auto" hangingPunct="1">
              <a:lnSpc>
                <a:spcPct val="90000"/>
              </a:lnSpc>
              <a:spcAft>
                <a:spcPts val="0"/>
              </a:spcAft>
              <a:buClr>
                <a:schemeClr val="tx1">
                  <a:shade val="95000"/>
                </a:schemeClr>
              </a:buClr>
              <a:buNone/>
              <a:defRPr/>
            </a:pPr>
            <a:r>
              <a:rPr lang="tr-TR" sz="2400" dirty="0">
                <a:solidFill>
                  <a:schemeClr val="tx1">
                    <a:lumMod val="75000"/>
                    <a:lumOff val="25000"/>
                  </a:schemeClr>
                </a:solidFill>
              </a:rPr>
              <a:t>	</a:t>
            </a:r>
          </a:p>
        </p:txBody>
      </p:sp>
      <p:sp>
        <p:nvSpPr>
          <p:cNvPr id="3" name="Altbilgi Yer Tutucusu 2"/>
          <p:cNvSpPr>
            <a:spLocks noGrp="1"/>
          </p:cNvSpPr>
          <p:nvPr>
            <p:ph type="ftr" sz="quarter" idx="11"/>
          </p:nvPr>
        </p:nvSpPr>
        <p:spPr/>
        <p:txBody>
          <a:bodyPr/>
          <a:lstStyle/>
          <a:p>
            <a:pPr>
              <a:defRPr/>
            </a:pPr>
            <a:r>
              <a:rPr lang="tr-TR"/>
              <a:t>Zorunlu yaz stajı uygulama yönergesi</a:t>
            </a:r>
          </a:p>
        </p:txBody>
      </p:sp>
    </p:spTree>
    <p:extLst>
      <p:ext uri="{BB962C8B-B14F-4D97-AF65-F5344CB8AC3E}">
        <p14:creationId xmlns:p14="http://schemas.microsoft.com/office/powerpoint/2010/main" val="836682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Staj dosyasının düzenlenmesi</a:t>
            </a:r>
          </a:p>
        </p:txBody>
      </p:sp>
      <p:sp>
        <p:nvSpPr>
          <p:cNvPr id="45059" name="Rectangle 3"/>
          <p:cNvSpPr>
            <a:spLocks noGrp="1" noRot="1" noChangeArrowheads="1"/>
          </p:cNvSpPr>
          <p:nvPr>
            <p:ph idx="1"/>
          </p:nvPr>
        </p:nvSpPr>
        <p:spPr/>
        <p:txBody>
          <a:bodyPr rtlCol="0">
            <a:noAutofit/>
          </a:bodyPr>
          <a:lstStyle/>
          <a:p>
            <a:pPr marL="17462" indent="0" eaLnBrk="1" fontAlgn="auto" hangingPunct="1">
              <a:lnSpc>
                <a:spcPct val="90000"/>
              </a:lnSpc>
              <a:spcAft>
                <a:spcPts val="0"/>
              </a:spcAft>
              <a:buClr>
                <a:schemeClr val="tx1">
                  <a:shade val="95000"/>
                </a:schemeClr>
              </a:buClr>
              <a:buNone/>
              <a:defRPr/>
            </a:pPr>
            <a:endParaRPr lang="tr-TR" sz="2400" dirty="0">
              <a:solidFill>
                <a:schemeClr val="tx1">
                  <a:lumMod val="75000"/>
                  <a:lumOff val="25000"/>
                </a:schemeClr>
              </a:solidFill>
            </a:endParaRPr>
          </a:p>
          <a:p>
            <a:pPr marL="17462" indent="0" eaLnBrk="1" fontAlgn="auto" hangingPunct="1">
              <a:lnSpc>
                <a:spcPct val="90000"/>
              </a:lnSpc>
              <a:spcAft>
                <a:spcPts val="0"/>
              </a:spcAft>
              <a:buClr>
                <a:schemeClr val="tx1">
                  <a:shade val="95000"/>
                </a:schemeClr>
              </a:buClr>
              <a:buNone/>
              <a:defRPr/>
            </a:pPr>
            <a:r>
              <a:rPr lang="tr-TR" sz="2400" dirty="0">
                <a:solidFill>
                  <a:schemeClr val="tx1">
                    <a:lumMod val="75000"/>
                    <a:lumOff val="25000"/>
                  </a:schemeClr>
                </a:solidFill>
              </a:rPr>
              <a:t>	Staj dosyasının bölümleri:</a:t>
            </a:r>
          </a:p>
          <a:p>
            <a:pPr marL="17462" indent="0" eaLnBrk="1" fontAlgn="auto" hangingPunct="1">
              <a:lnSpc>
                <a:spcPct val="90000"/>
              </a:lnSpc>
              <a:spcAft>
                <a:spcPts val="0"/>
              </a:spcAft>
              <a:buClr>
                <a:schemeClr val="tx1">
                  <a:shade val="95000"/>
                </a:schemeClr>
              </a:buClr>
              <a:buNone/>
              <a:defRPr/>
            </a:pPr>
            <a:endParaRPr lang="tr-TR" sz="2400" dirty="0">
              <a:solidFill>
                <a:schemeClr val="tx1">
                  <a:lumMod val="75000"/>
                  <a:lumOff val="25000"/>
                </a:schemeClr>
              </a:solidFill>
            </a:endParaRPr>
          </a:p>
          <a:p>
            <a:pPr marL="520713" lvl="2" indent="-177800" algn="just">
              <a:buClr>
                <a:schemeClr val="accent6">
                  <a:lumMod val="75000"/>
                </a:schemeClr>
              </a:buClr>
              <a:defRPr/>
            </a:pPr>
            <a:r>
              <a:rPr lang="tr-TR" sz="1800" dirty="0">
                <a:solidFill>
                  <a:schemeClr val="tx2"/>
                </a:solidFill>
                <a:latin typeface="Arial" panose="020B0604020202020204" pitchFamily="34" charset="0"/>
                <a:cs typeface="Arial" panose="020B0604020202020204" pitchFamily="34" charset="0"/>
              </a:rPr>
              <a:t>Staj dosyası kapak sayfası (dış kapak)</a:t>
            </a:r>
          </a:p>
          <a:p>
            <a:pPr marL="520713" lvl="2" indent="-177800" algn="just">
              <a:buClr>
                <a:schemeClr val="accent6">
                  <a:lumMod val="75000"/>
                </a:schemeClr>
              </a:buClr>
              <a:defRPr/>
            </a:pPr>
            <a:r>
              <a:rPr lang="tr-TR" sz="1800" dirty="0">
                <a:solidFill>
                  <a:schemeClr val="tx2"/>
                </a:solidFill>
                <a:latin typeface="Arial" panose="020B0604020202020204" pitchFamily="34" charset="0"/>
                <a:cs typeface="Arial" panose="020B0604020202020204" pitchFamily="34" charset="0"/>
              </a:rPr>
              <a:t>Staj dosyası iç kapak (resimli ve onaylı)</a:t>
            </a:r>
          </a:p>
          <a:p>
            <a:pPr marL="520713" lvl="2" indent="-177800" algn="just">
              <a:buClr>
                <a:schemeClr val="accent6">
                  <a:lumMod val="75000"/>
                </a:schemeClr>
              </a:buClr>
              <a:defRPr/>
            </a:pPr>
            <a:r>
              <a:rPr lang="tr-TR" sz="1800" dirty="0">
                <a:solidFill>
                  <a:schemeClr val="tx2"/>
                </a:solidFill>
                <a:latin typeface="Arial" panose="020B0604020202020204" pitchFamily="34" charset="0"/>
                <a:cs typeface="Arial" panose="020B0604020202020204" pitchFamily="34" charset="0"/>
              </a:rPr>
              <a:t>İçindekiler sayfası</a:t>
            </a:r>
          </a:p>
          <a:p>
            <a:pPr marL="520713" lvl="2" indent="-177800" algn="just">
              <a:buClr>
                <a:schemeClr val="accent6">
                  <a:lumMod val="75000"/>
                </a:schemeClr>
              </a:buClr>
              <a:defRPr/>
            </a:pPr>
            <a:r>
              <a:rPr lang="tr-TR" sz="1800" dirty="0">
                <a:solidFill>
                  <a:schemeClr val="tx2"/>
                </a:solidFill>
                <a:latin typeface="Arial" panose="020B0604020202020204" pitchFamily="34" charset="0"/>
                <a:cs typeface="Arial" panose="020B0604020202020204" pitchFamily="34" charset="0"/>
              </a:rPr>
              <a:t>Giriş</a:t>
            </a:r>
          </a:p>
          <a:p>
            <a:pPr marL="520713" lvl="2" indent="-177800">
              <a:buClr>
                <a:schemeClr val="accent6">
                  <a:lumMod val="75000"/>
                </a:schemeClr>
              </a:buClr>
              <a:defRPr/>
            </a:pPr>
            <a:r>
              <a:rPr lang="tr-TR" sz="1800" dirty="0">
                <a:solidFill>
                  <a:schemeClr val="tx2"/>
                </a:solidFill>
                <a:latin typeface="Arial" panose="020B0604020202020204" pitchFamily="34" charset="0"/>
                <a:cs typeface="Arial" panose="020B0604020202020204" pitchFamily="34" charset="0"/>
              </a:rPr>
              <a:t>Yapılan çalışmalar (her gün için en az bir dolu sayfa)</a:t>
            </a:r>
          </a:p>
          <a:p>
            <a:pPr marL="520713" lvl="2" indent="-177800">
              <a:buClr>
                <a:schemeClr val="accent6">
                  <a:lumMod val="75000"/>
                </a:schemeClr>
              </a:buClr>
              <a:defRPr/>
            </a:pPr>
            <a:r>
              <a:rPr lang="tr-TR" sz="1800" dirty="0">
                <a:solidFill>
                  <a:schemeClr val="tx2"/>
                </a:solidFill>
                <a:latin typeface="Arial" panose="020B0604020202020204" pitchFamily="34" charset="0"/>
                <a:cs typeface="Arial" panose="020B0604020202020204" pitchFamily="34" charset="0"/>
              </a:rPr>
              <a:t>Sonuçlar</a:t>
            </a:r>
          </a:p>
          <a:p>
            <a:pPr marL="355600" indent="-338138" eaLnBrk="1" fontAlgn="auto" hangingPunct="1">
              <a:lnSpc>
                <a:spcPct val="90000"/>
              </a:lnSpc>
              <a:spcAft>
                <a:spcPts val="0"/>
              </a:spcAft>
              <a:buClr>
                <a:schemeClr val="tx1">
                  <a:shade val="95000"/>
                </a:schemeClr>
              </a:buClr>
              <a:buFont typeface="Wingdings" pitchFamily="2" charset="2"/>
              <a:buChar char="ü"/>
              <a:defRPr/>
            </a:pPr>
            <a:endParaRPr lang="tr-TR" sz="2400" dirty="0">
              <a:solidFill>
                <a:schemeClr val="tx1">
                  <a:lumMod val="75000"/>
                  <a:lumOff val="25000"/>
                </a:schemeClr>
              </a:solidFill>
            </a:endParaRPr>
          </a:p>
        </p:txBody>
      </p:sp>
      <p:sp>
        <p:nvSpPr>
          <p:cNvPr id="3" name="Altbilgi Yer Tutucusu 2"/>
          <p:cNvSpPr>
            <a:spLocks noGrp="1"/>
          </p:cNvSpPr>
          <p:nvPr>
            <p:ph type="ftr" sz="quarter" idx="11"/>
          </p:nvPr>
        </p:nvSpPr>
        <p:spPr/>
        <p:txBody>
          <a:bodyPr/>
          <a:lstStyle/>
          <a:p>
            <a:pPr>
              <a:defRPr/>
            </a:pPr>
            <a:r>
              <a:rPr lang="tr-TR"/>
              <a:t>Zorunlu yaz stajı uygulama yönergesi</a:t>
            </a:r>
          </a:p>
        </p:txBody>
      </p:sp>
    </p:spTree>
    <p:extLst>
      <p:ext uri="{BB962C8B-B14F-4D97-AF65-F5344CB8AC3E}">
        <p14:creationId xmlns:p14="http://schemas.microsoft.com/office/powerpoint/2010/main" val="2971188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Staj dosyasının düzenlenmesi</a:t>
            </a:r>
          </a:p>
        </p:txBody>
      </p:sp>
      <p:sp>
        <p:nvSpPr>
          <p:cNvPr id="45059" name="Rectangle 3"/>
          <p:cNvSpPr>
            <a:spLocks noGrp="1" noRot="1" noChangeArrowheads="1"/>
          </p:cNvSpPr>
          <p:nvPr>
            <p:ph idx="1"/>
          </p:nvPr>
        </p:nvSpPr>
        <p:spPr/>
        <p:txBody>
          <a:bodyPr rtlCol="0">
            <a:noAutofit/>
          </a:bodyPr>
          <a:lstStyle/>
          <a:p>
            <a:pPr marL="355600" indent="-338138" eaLnBrk="1" fontAlgn="auto" hangingPunct="1">
              <a:lnSpc>
                <a:spcPct val="90000"/>
              </a:lnSpc>
              <a:spcAft>
                <a:spcPts val="0"/>
              </a:spcAft>
              <a:buClr>
                <a:schemeClr val="tx1">
                  <a:shade val="95000"/>
                </a:schemeClr>
              </a:buClr>
              <a:buFont typeface="Wingdings" pitchFamily="2" charset="2"/>
              <a:buChar char="ü"/>
              <a:defRPr/>
            </a:pPr>
            <a:endParaRPr lang="tr-TR" sz="2400" dirty="0">
              <a:solidFill>
                <a:schemeClr val="tx1">
                  <a:lumMod val="75000"/>
                  <a:lumOff val="25000"/>
                </a:schemeClr>
              </a:solidFill>
            </a:endParaRPr>
          </a:p>
          <a:p>
            <a:pPr marL="355600" indent="-338138" eaLnBrk="1" fontAlgn="auto" hangingPunct="1">
              <a:lnSpc>
                <a:spcPct val="90000"/>
              </a:lnSpc>
              <a:spcAft>
                <a:spcPts val="0"/>
              </a:spcAft>
              <a:buClr>
                <a:schemeClr val="tx1">
                  <a:shade val="95000"/>
                </a:schemeClr>
              </a:buClr>
              <a:buFont typeface="Wingdings" pitchFamily="2" charset="2"/>
              <a:buChar char="ü"/>
              <a:defRPr/>
            </a:pPr>
            <a:r>
              <a:rPr lang="tr-TR" sz="2400" dirty="0">
                <a:solidFill>
                  <a:schemeClr val="tx1">
                    <a:lumMod val="75000"/>
                    <a:lumOff val="25000"/>
                  </a:schemeClr>
                </a:solidFill>
              </a:rPr>
              <a:t>Staj dosyasının her sayfası “İnşaat Mühendisi” unvanlı işyeri amirine onaylattırılmalıdır (imza/kaşe veya </a:t>
            </a:r>
          </a:p>
          <a:p>
            <a:pPr marL="15875" indent="341313" algn="just" eaLnBrk="1" fontAlgn="auto" hangingPunct="1">
              <a:lnSpc>
                <a:spcPct val="90000"/>
              </a:lnSpc>
              <a:spcAft>
                <a:spcPts val="0"/>
              </a:spcAft>
              <a:buClr>
                <a:schemeClr val="tx1">
                  <a:shade val="95000"/>
                </a:schemeClr>
              </a:buClr>
              <a:buNone/>
              <a:defRPr/>
            </a:pPr>
            <a:r>
              <a:rPr lang="tr-TR" sz="2400" dirty="0">
                <a:solidFill>
                  <a:schemeClr val="tx1">
                    <a:lumMod val="75000"/>
                    <a:lumOff val="25000"/>
                  </a:schemeClr>
                </a:solidFill>
              </a:rPr>
              <a:t>imza/mühür/ elektronik imza),</a:t>
            </a:r>
          </a:p>
          <a:p>
            <a:pPr marL="15875" indent="341313" algn="just" eaLnBrk="1" fontAlgn="auto" hangingPunct="1">
              <a:lnSpc>
                <a:spcPct val="90000"/>
              </a:lnSpc>
              <a:spcAft>
                <a:spcPts val="0"/>
              </a:spcAft>
              <a:buClr>
                <a:schemeClr val="tx1">
                  <a:shade val="95000"/>
                </a:schemeClr>
              </a:buClr>
              <a:buNone/>
              <a:defRPr/>
            </a:pPr>
            <a:r>
              <a:rPr lang="tr-TR" sz="2400" dirty="0">
                <a:solidFill>
                  <a:srgbClr val="FF0000"/>
                </a:solidFill>
              </a:rPr>
              <a:t>Dosya pdf yapıldıktan sonra tek imzayla</a:t>
            </a:r>
            <a:r>
              <a:rPr lang="tr-TR" sz="2400" dirty="0">
                <a:solidFill>
                  <a:schemeClr val="tx1">
                    <a:lumMod val="75000"/>
                    <a:lumOff val="25000"/>
                  </a:schemeClr>
                </a:solidFill>
              </a:rPr>
              <a:t> da onaylatılabilir.</a:t>
            </a:r>
          </a:p>
          <a:p>
            <a:pPr marL="355600" indent="-338138" algn="just" eaLnBrk="1" fontAlgn="auto" hangingPunct="1">
              <a:lnSpc>
                <a:spcPct val="90000"/>
              </a:lnSpc>
              <a:spcAft>
                <a:spcPts val="0"/>
              </a:spcAft>
              <a:buClr>
                <a:schemeClr val="tx1">
                  <a:shade val="95000"/>
                </a:schemeClr>
              </a:buClr>
              <a:buFont typeface="Wingdings" pitchFamily="2" charset="2"/>
              <a:buChar char="ü"/>
              <a:defRPr/>
            </a:pPr>
            <a:r>
              <a:rPr lang="tr-TR" sz="2400" dirty="0">
                <a:solidFill>
                  <a:schemeClr val="tx1">
                    <a:lumMod val="75000"/>
                    <a:lumOff val="25000"/>
                  </a:schemeClr>
                </a:solidFill>
              </a:rPr>
              <a:t>İnşaat mühendisinin oda sicil numarası ya da diploma numarası yazılmalıdır.</a:t>
            </a:r>
          </a:p>
          <a:p>
            <a:pPr marL="355600" indent="-338138" algn="just" eaLnBrk="1" fontAlgn="auto" hangingPunct="1">
              <a:lnSpc>
                <a:spcPct val="90000"/>
              </a:lnSpc>
              <a:spcAft>
                <a:spcPts val="0"/>
              </a:spcAft>
              <a:buClr>
                <a:schemeClr val="tx1">
                  <a:shade val="95000"/>
                </a:schemeClr>
              </a:buClr>
              <a:buFont typeface="Wingdings" pitchFamily="2" charset="2"/>
              <a:buChar char="ü"/>
              <a:defRPr/>
            </a:pPr>
            <a:r>
              <a:rPr lang="tr-TR" sz="2400" dirty="0">
                <a:solidFill>
                  <a:schemeClr val="tx1">
                    <a:lumMod val="75000"/>
                    <a:lumOff val="25000"/>
                  </a:schemeClr>
                </a:solidFill>
              </a:rPr>
              <a:t>Onaylatılmamış dosya geçersiz sayılır.</a:t>
            </a:r>
          </a:p>
          <a:p>
            <a:pPr marL="355600" indent="-338138" algn="just">
              <a:buClr>
                <a:schemeClr val="tx1">
                  <a:shade val="95000"/>
                </a:schemeClr>
              </a:buClr>
              <a:buFont typeface="Wingdings" pitchFamily="2" charset="2"/>
              <a:buChar char="ü"/>
              <a:defRPr/>
            </a:pPr>
            <a:r>
              <a:rPr lang="tr-TR" b="1" dirty="0">
                <a:solidFill>
                  <a:schemeClr val="tx1">
                    <a:lumMod val="75000"/>
                    <a:lumOff val="25000"/>
                  </a:schemeClr>
                </a:solidFill>
              </a:rPr>
              <a:t>Staj dosyasını sisteme yüklemeyen öğrencilerin stajları kabul edilmez. </a:t>
            </a:r>
            <a:r>
              <a:rPr lang="tr-TR" b="1" dirty="0">
                <a:solidFill>
                  <a:srgbClr val="FF0000"/>
                </a:solidFill>
                <a:highlight>
                  <a:srgbClr val="C0C0C0"/>
                </a:highlight>
              </a:rPr>
              <a:t>Dosya çıktı alıp gönderilmeyecektir.</a:t>
            </a:r>
          </a:p>
          <a:p>
            <a:pPr marL="355600" indent="-338138" algn="just" eaLnBrk="1" fontAlgn="auto" hangingPunct="1">
              <a:lnSpc>
                <a:spcPct val="90000"/>
              </a:lnSpc>
              <a:spcAft>
                <a:spcPts val="0"/>
              </a:spcAft>
              <a:buClr>
                <a:schemeClr val="tx1">
                  <a:shade val="95000"/>
                </a:schemeClr>
              </a:buClr>
              <a:buFont typeface="Wingdings" pitchFamily="2" charset="2"/>
              <a:buChar char="ü"/>
              <a:defRPr/>
            </a:pPr>
            <a:endParaRPr lang="tr-TR" sz="2400" dirty="0">
              <a:solidFill>
                <a:schemeClr val="tx1">
                  <a:lumMod val="75000"/>
                  <a:lumOff val="25000"/>
                </a:schemeClr>
              </a:solidFill>
            </a:endParaRPr>
          </a:p>
        </p:txBody>
      </p:sp>
      <p:sp>
        <p:nvSpPr>
          <p:cNvPr id="3" name="Altbilgi Yer Tutucusu 2"/>
          <p:cNvSpPr>
            <a:spLocks noGrp="1"/>
          </p:cNvSpPr>
          <p:nvPr>
            <p:ph type="ftr" sz="quarter" idx="11"/>
          </p:nvPr>
        </p:nvSpPr>
        <p:spPr/>
        <p:txBody>
          <a:bodyPr/>
          <a:lstStyle/>
          <a:p>
            <a:pPr>
              <a:defRPr/>
            </a:pPr>
            <a:r>
              <a:rPr lang="tr-TR" dirty="0"/>
              <a:t>Zorunlu yaz stajı uygulama yönergesi</a:t>
            </a:r>
          </a:p>
        </p:txBody>
      </p:sp>
    </p:spTree>
    <p:extLst>
      <p:ext uri="{BB962C8B-B14F-4D97-AF65-F5344CB8AC3E}">
        <p14:creationId xmlns:p14="http://schemas.microsoft.com/office/powerpoint/2010/main" val="2918376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Staj dosyasının değerlendirmesi</a:t>
            </a:r>
          </a:p>
        </p:txBody>
      </p:sp>
      <p:sp>
        <p:nvSpPr>
          <p:cNvPr id="18434" name="Rectangle 3"/>
          <p:cNvSpPr>
            <a:spLocks noGrp="1" noRot="1" noChangeArrowheads="1"/>
          </p:cNvSpPr>
          <p:nvPr>
            <p:ph idx="1"/>
          </p:nvPr>
        </p:nvSpPr>
        <p:spPr>
          <a:xfrm>
            <a:off x="323528" y="483518"/>
            <a:ext cx="8496944" cy="4659982"/>
          </a:xfrm>
        </p:spPr>
        <p:txBody>
          <a:bodyPr rtlCol="0">
            <a:normAutofit/>
          </a:bodyPr>
          <a:lstStyle/>
          <a:p>
            <a:pPr marL="355600" lvl="1" indent="-355600" algn="just" eaLnBrk="1" fontAlgn="auto" hangingPunct="1">
              <a:buClr>
                <a:schemeClr val="accent6">
                  <a:lumMod val="75000"/>
                </a:schemeClr>
              </a:buClr>
              <a:buFont typeface="Wingdings" pitchFamily="2" charset="2"/>
              <a:buChar char="ü"/>
              <a:defRPr/>
            </a:pPr>
            <a:endParaRPr lang="tr-TR" sz="2400" dirty="0">
              <a:solidFill>
                <a:schemeClr val="tx1">
                  <a:lumMod val="75000"/>
                  <a:lumOff val="25000"/>
                </a:schemeClr>
              </a:solidFill>
            </a:endParaRPr>
          </a:p>
          <a:p>
            <a:pPr marL="355600" lvl="1" indent="-355600" algn="just" eaLnBrk="1" fontAlgn="auto" hangingPunct="1">
              <a:buClr>
                <a:schemeClr val="accent6">
                  <a:lumMod val="75000"/>
                </a:schemeClr>
              </a:buClr>
              <a:buFont typeface="Wingdings" pitchFamily="2" charset="2"/>
              <a:buChar char="ü"/>
              <a:defRPr/>
            </a:pPr>
            <a:r>
              <a:rPr lang="tr-TR" sz="2200" dirty="0">
                <a:solidFill>
                  <a:schemeClr val="tx1">
                    <a:lumMod val="75000"/>
                    <a:lumOff val="25000"/>
                  </a:schemeClr>
                </a:solidFill>
              </a:rPr>
              <a:t>Staj dosyasının değerlendirmesinde staj dosyası düzeni, staj yapılan yerin tanıtımı, staj süresince yapılan işlerin belirtilen düzen içinde sunulup sunulmadığı, ve staj sonunda stajyerlerin, yapılan işlerle ilgili belirli bir bilgi birikimine sahip olup olmadıkları dikkate alınmaktadır. </a:t>
            </a:r>
          </a:p>
          <a:p>
            <a:pPr marL="355600" lvl="1" indent="-355600" algn="just" eaLnBrk="1" fontAlgn="auto" hangingPunct="1">
              <a:buClr>
                <a:schemeClr val="accent6">
                  <a:lumMod val="75000"/>
                </a:schemeClr>
              </a:buClr>
              <a:buFont typeface="Wingdings" pitchFamily="2" charset="2"/>
              <a:buChar char="ü"/>
              <a:defRPr/>
            </a:pPr>
            <a:r>
              <a:rPr lang="tr-TR" sz="2200" dirty="0">
                <a:solidFill>
                  <a:srgbClr val="FF0000"/>
                </a:solidFill>
              </a:rPr>
              <a:t>Resmi tatillerde yapılan stajlar geçersiz sayılacaktır.</a:t>
            </a:r>
            <a:endParaRPr lang="tr-TR" sz="2200" dirty="0">
              <a:solidFill>
                <a:schemeClr val="tx1">
                  <a:lumMod val="75000"/>
                  <a:lumOff val="25000"/>
                </a:schemeClr>
              </a:solidFill>
            </a:endParaRPr>
          </a:p>
          <a:p>
            <a:pPr marL="355600" lvl="1" indent="-355600" algn="just">
              <a:buClr>
                <a:schemeClr val="accent6">
                  <a:lumMod val="75000"/>
                </a:schemeClr>
              </a:buClr>
              <a:buFont typeface="Wingdings" pitchFamily="2" charset="2"/>
              <a:buChar char="ü"/>
              <a:defRPr/>
            </a:pPr>
            <a:r>
              <a:rPr lang="tr-TR" sz="2200" dirty="0">
                <a:solidFill>
                  <a:schemeClr val="tx1">
                    <a:lumMod val="75000"/>
                    <a:lumOff val="25000"/>
                  </a:schemeClr>
                </a:solidFill>
              </a:rPr>
              <a:t>Staj dosyalarının elektronik ortamda incelenmesi sonucunda staj yapmadığı halde staj dosyasını düzenleyen veya başkasına ait hazır bir dosyayı teslim ettiği belirlenen öğrenciler (turnitin/ithenticate vb. kullanılarak) hakkında “</a:t>
            </a:r>
            <a:r>
              <a:rPr lang="tr-TR" sz="2200" b="1" dirty="0">
                <a:solidFill>
                  <a:schemeClr val="tx1">
                    <a:lumMod val="75000"/>
                    <a:lumOff val="25000"/>
                  </a:schemeClr>
                </a:solidFill>
              </a:rPr>
              <a:t>Üniversite Disiplin Yönetmeliği”</a:t>
            </a:r>
            <a:r>
              <a:rPr lang="tr-TR" sz="2200" dirty="0">
                <a:solidFill>
                  <a:schemeClr val="tx1">
                    <a:lumMod val="75000"/>
                    <a:lumOff val="25000"/>
                  </a:schemeClr>
                </a:solidFill>
              </a:rPr>
              <a:t> çerçevesinde soruşturma açılır ve stajları geçersiz sayılır.</a:t>
            </a:r>
          </a:p>
          <a:p>
            <a:pPr marL="355600" lvl="1" indent="-355600" algn="just" eaLnBrk="1" fontAlgn="auto" hangingPunct="1">
              <a:buClr>
                <a:schemeClr val="accent6">
                  <a:lumMod val="75000"/>
                </a:schemeClr>
              </a:buClr>
              <a:buFont typeface="Wingdings" pitchFamily="2" charset="2"/>
              <a:buChar char="ü"/>
              <a:defRPr/>
            </a:pPr>
            <a:endParaRPr lang="tr-TR" sz="2400" dirty="0">
              <a:solidFill>
                <a:schemeClr val="tx1">
                  <a:lumMod val="75000"/>
                  <a:lumOff val="25000"/>
                </a:schemeClr>
              </a:solidFill>
            </a:endParaRPr>
          </a:p>
        </p:txBody>
      </p:sp>
      <p:sp>
        <p:nvSpPr>
          <p:cNvPr id="3" name="Altbilgi Yer Tutucusu 2"/>
          <p:cNvSpPr>
            <a:spLocks noGrp="1"/>
          </p:cNvSpPr>
          <p:nvPr>
            <p:ph type="ftr" sz="quarter" idx="11"/>
          </p:nvPr>
        </p:nvSpPr>
        <p:spPr/>
        <p:txBody>
          <a:bodyPr/>
          <a:lstStyle/>
          <a:p>
            <a:pPr>
              <a:defRPr/>
            </a:pPr>
            <a:r>
              <a:rPr lang="tr-TR"/>
              <a:t>Zorunlu yaz stajı uygulama yönergesi</a:t>
            </a:r>
          </a:p>
        </p:txBody>
      </p:sp>
    </p:spTree>
    <p:extLst>
      <p:ext uri="{BB962C8B-B14F-4D97-AF65-F5344CB8AC3E}">
        <p14:creationId xmlns:p14="http://schemas.microsoft.com/office/powerpoint/2010/main" val="2276550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Staj dosyasının değerlendirmesi</a:t>
            </a:r>
          </a:p>
        </p:txBody>
      </p:sp>
      <p:sp>
        <p:nvSpPr>
          <p:cNvPr id="19458" name="Rectangle 3"/>
          <p:cNvSpPr>
            <a:spLocks noGrp="1" noRot="1" noChangeArrowheads="1"/>
          </p:cNvSpPr>
          <p:nvPr>
            <p:ph idx="1"/>
          </p:nvPr>
        </p:nvSpPr>
        <p:spPr/>
        <p:txBody>
          <a:bodyPr rtlCol="0">
            <a:normAutofit lnSpcReduction="10000"/>
          </a:bodyPr>
          <a:lstStyle/>
          <a:p>
            <a:pPr marL="355600" lvl="1" indent="-355600" algn="just">
              <a:buClr>
                <a:schemeClr val="accent6">
                  <a:lumMod val="75000"/>
                </a:schemeClr>
              </a:buClr>
              <a:buFont typeface="Wingdings" pitchFamily="2" charset="2"/>
              <a:buChar char="ü"/>
              <a:defRPr/>
            </a:pPr>
            <a:r>
              <a:rPr lang="tr-TR" sz="2400" dirty="0">
                <a:solidFill>
                  <a:schemeClr val="tx1">
                    <a:lumMod val="75000"/>
                    <a:lumOff val="25000"/>
                  </a:schemeClr>
                </a:solidFill>
              </a:rPr>
              <a:t>Stajyerlerle yapılan mülakatta, staj dosyası ve öğrenicinin mülakat sırasındaki bilgi birikimi baz alınarak o stajyer için </a:t>
            </a:r>
            <a:r>
              <a:rPr lang="tr-TR" sz="2400" b="1" dirty="0">
                <a:solidFill>
                  <a:schemeClr val="tx1">
                    <a:lumMod val="75000"/>
                    <a:lumOff val="25000"/>
                  </a:schemeClr>
                </a:solidFill>
              </a:rPr>
              <a:t>kabul edilen gün sayısı belirlenir</a:t>
            </a:r>
            <a:r>
              <a:rPr lang="tr-TR" sz="2400" dirty="0">
                <a:solidFill>
                  <a:schemeClr val="tx1">
                    <a:lumMod val="75000"/>
                    <a:lumOff val="25000"/>
                  </a:schemeClr>
                </a:solidFill>
              </a:rPr>
              <a:t>. </a:t>
            </a:r>
          </a:p>
          <a:p>
            <a:pPr marL="355600" lvl="1" indent="-355600" algn="just" eaLnBrk="1" fontAlgn="auto" hangingPunct="1">
              <a:buClr>
                <a:schemeClr val="accent6">
                  <a:lumMod val="75000"/>
                </a:schemeClr>
              </a:buClr>
              <a:buFont typeface="Wingdings" pitchFamily="2" charset="2"/>
              <a:buChar char="ü"/>
              <a:defRPr/>
            </a:pPr>
            <a:r>
              <a:rPr lang="tr-TR" sz="2400" dirty="0">
                <a:solidFill>
                  <a:schemeClr val="tx1">
                    <a:lumMod val="75000"/>
                    <a:lumOff val="25000"/>
                  </a:schemeClr>
                </a:solidFill>
              </a:rPr>
              <a:t>Staj yapılan kurumun online olarak doldurduğu staj sicil fişinde verilen notların ortalaması alınır ve her bir öğrenci için</a:t>
            </a:r>
            <a:r>
              <a:rPr lang="tr-TR" sz="2400" b="1" dirty="0">
                <a:solidFill>
                  <a:schemeClr val="tx1">
                    <a:lumMod val="75000"/>
                    <a:lumOff val="25000"/>
                  </a:schemeClr>
                </a:solidFill>
              </a:rPr>
              <a:t> “sicil fişi başarı puanı” </a:t>
            </a:r>
            <a:r>
              <a:rPr lang="tr-TR" sz="2400" dirty="0">
                <a:solidFill>
                  <a:schemeClr val="tx1">
                    <a:lumMod val="75000"/>
                    <a:lumOff val="25000"/>
                  </a:schemeClr>
                </a:solidFill>
              </a:rPr>
              <a:t>hesaplanır.</a:t>
            </a:r>
            <a:r>
              <a:rPr lang="tr-TR" sz="2400" b="1" dirty="0">
                <a:solidFill>
                  <a:schemeClr val="tx1">
                    <a:lumMod val="75000"/>
                    <a:lumOff val="25000"/>
                  </a:schemeClr>
                </a:solidFill>
              </a:rPr>
              <a:t> Sicil fişi başarı puanı 60 puanın altında</a:t>
            </a:r>
            <a:r>
              <a:rPr lang="tr-TR" sz="2400" dirty="0">
                <a:solidFill>
                  <a:schemeClr val="tx1">
                    <a:lumMod val="75000"/>
                    <a:lumOff val="25000"/>
                  </a:schemeClr>
                </a:solidFill>
              </a:rPr>
              <a:t> olan öğrencilerin stajları </a:t>
            </a:r>
            <a:r>
              <a:rPr lang="tr-TR" sz="2400" b="1" dirty="0">
                <a:solidFill>
                  <a:schemeClr val="tx1">
                    <a:lumMod val="75000"/>
                    <a:lumOff val="25000"/>
                  </a:schemeClr>
                </a:solidFill>
              </a:rPr>
              <a:t>“Başarısız</a:t>
            </a:r>
            <a:r>
              <a:rPr lang="tr-TR" sz="2400" dirty="0">
                <a:solidFill>
                  <a:schemeClr val="tx1">
                    <a:lumMod val="75000"/>
                    <a:lumOff val="25000"/>
                  </a:schemeClr>
                </a:solidFill>
              </a:rPr>
              <a:t>” olarak kabul edilir.</a:t>
            </a:r>
          </a:p>
          <a:p>
            <a:pPr marL="355600" lvl="1" indent="-355600" algn="just">
              <a:buClr>
                <a:schemeClr val="accent6">
                  <a:lumMod val="75000"/>
                </a:schemeClr>
              </a:buClr>
              <a:buFont typeface="Wingdings" pitchFamily="2" charset="2"/>
              <a:buChar char="ü"/>
              <a:defRPr/>
            </a:pPr>
            <a:r>
              <a:rPr lang="tr-TR" sz="2400" dirty="0">
                <a:solidFill>
                  <a:schemeClr val="tx1">
                    <a:lumMod val="75000"/>
                    <a:lumOff val="25000"/>
                  </a:schemeClr>
                </a:solidFill>
              </a:rPr>
              <a:t>Staj dosyalarının değerlendirilmesinin son aşamasında staj komisyonunun </a:t>
            </a:r>
            <a:r>
              <a:rPr lang="tr-TR" sz="2400" dirty="0">
                <a:solidFill>
                  <a:srgbClr val="FF0000"/>
                </a:solidFill>
              </a:rPr>
              <a:t>kabul ettiği gün sayısı </a:t>
            </a:r>
            <a:r>
              <a:rPr lang="tr-TR" sz="2400" dirty="0">
                <a:solidFill>
                  <a:schemeClr val="tx1">
                    <a:lumMod val="75000"/>
                    <a:lumOff val="25000"/>
                  </a:schemeClr>
                </a:solidFill>
              </a:rPr>
              <a:t>ve </a:t>
            </a:r>
            <a:r>
              <a:rPr lang="tr-TR" sz="2400" dirty="0">
                <a:solidFill>
                  <a:srgbClr val="FF0000"/>
                </a:solidFill>
              </a:rPr>
              <a:t>sicil fişi puanı </a:t>
            </a:r>
            <a:r>
              <a:rPr lang="tr-TR" sz="2400" dirty="0">
                <a:solidFill>
                  <a:schemeClr val="tx1">
                    <a:lumMod val="75000"/>
                    <a:lumOff val="25000"/>
                  </a:schemeClr>
                </a:solidFill>
              </a:rPr>
              <a:t>dikkate alınarak sistem tarafından </a:t>
            </a:r>
            <a:r>
              <a:rPr lang="tr-TR" sz="2400" dirty="0">
                <a:solidFill>
                  <a:schemeClr val="tx1">
                    <a:lumMod val="75000"/>
                    <a:lumOff val="25000"/>
                  </a:schemeClr>
                </a:solidFill>
                <a:highlight>
                  <a:srgbClr val="FFFF00"/>
                </a:highlight>
              </a:rPr>
              <a:t>net gün sayıları </a:t>
            </a:r>
            <a:r>
              <a:rPr lang="tr-TR" sz="2400" dirty="0">
                <a:solidFill>
                  <a:schemeClr val="tx1">
                    <a:lumMod val="75000"/>
                    <a:lumOff val="25000"/>
                  </a:schemeClr>
                </a:solidFill>
              </a:rPr>
              <a:t>belirlenir. </a:t>
            </a:r>
          </a:p>
          <a:p>
            <a:pPr marL="355600" lvl="1" indent="-355600" eaLnBrk="1" fontAlgn="auto" hangingPunct="1">
              <a:buClr>
                <a:schemeClr val="accent6">
                  <a:lumMod val="75000"/>
                </a:schemeClr>
              </a:buClr>
              <a:buFont typeface="Wingdings" pitchFamily="2" charset="2"/>
              <a:buChar char="ü"/>
              <a:defRPr/>
            </a:pPr>
            <a:endParaRPr lang="tr-TR" sz="2400" dirty="0">
              <a:solidFill>
                <a:schemeClr val="tx1">
                  <a:lumMod val="75000"/>
                  <a:lumOff val="25000"/>
                </a:schemeClr>
              </a:solidFill>
            </a:endParaRPr>
          </a:p>
        </p:txBody>
      </p:sp>
      <p:sp>
        <p:nvSpPr>
          <p:cNvPr id="3" name="Altbilgi Yer Tutucusu 2"/>
          <p:cNvSpPr>
            <a:spLocks noGrp="1"/>
          </p:cNvSpPr>
          <p:nvPr>
            <p:ph type="ftr" sz="quarter" idx="11"/>
          </p:nvPr>
        </p:nvSpPr>
        <p:spPr/>
        <p:txBody>
          <a:bodyPr/>
          <a:lstStyle/>
          <a:p>
            <a:pPr>
              <a:defRPr/>
            </a:pPr>
            <a:r>
              <a:rPr lang="tr-TR"/>
              <a:t>Zorunlu yaz stajı uygulama yönergesi</a:t>
            </a:r>
          </a:p>
        </p:txBody>
      </p:sp>
    </p:spTree>
    <p:extLst>
      <p:ext uri="{BB962C8B-B14F-4D97-AF65-F5344CB8AC3E}">
        <p14:creationId xmlns:p14="http://schemas.microsoft.com/office/powerpoint/2010/main" val="2445245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Staj işleri için gereken belgeler </a:t>
            </a:r>
          </a:p>
        </p:txBody>
      </p:sp>
      <p:sp>
        <p:nvSpPr>
          <p:cNvPr id="53251" name="Rectangle 3"/>
          <p:cNvSpPr>
            <a:spLocks noGrp="1" noRot="1" noChangeArrowheads="1"/>
          </p:cNvSpPr>
          <p:nvPr>
            <p:ph idx="1"/>
          </p:nvPr>
        </p:nvSpPr>
        <p:spPr>
          <a:xfrm>
            <a:off x="395535" y="1310796"/>
            <a:ext cx="8496944" cy="2946286"/>
          </a:xfrm>
        </p:spPr>
        <p:txBody>
          <a:bodyPr rtlCol="0">
            <a:noAutofit/>
          </a:bodyPr>
          <a:lstStyle/>
          <a:p>
            <a:pPr marL="355600" lvl="1" indent="-355600" eaLnBrk="1" fontAlgn="auto" hangingPunct="1">
              <a:spcAft>
                <a:spcPts val="0"/>
              </a:spcAft>
              <a:buClr>
                <a:schemeClr val="accent6">
                  <a:lumMod val="75000"/>
                </a:schemeClr>
              </a:buClr>
              <a:buFont typeface="Wingdings" pitchFamily="2" charset="2"/>
              <a:buChar char="ü"/>
              <a:defRPr/>
            </a:pPr>
            <a:r>
              <a:rPr lang="tr-TR" sz="2400" b="1" dirty="0">
                <a:solidFill>
                  <a:schemeClr val="tx1">
                    <a:lumMod val="75000"/>
                    <a:lumOff val="25000"/>
                  </a:schemeClr>
                </a:solidFill>
              </a:rPr>
              <a:t> Staj yapılacak yer belirlenecektir</a:t>
            </a:r>
            <a:r>
              <a:rPr lang="tr-TR" sz="2400" dirty="0">
                <a:solidFill>
                  <a:schemeClr val="tx1">
                    <a:lumMod val="75000"/>
                    <a:lumOff val="25000"/>
                  </a:schemeClr>
                </a:solidFill>
              </a:rPr>
              <a:t>.</a:t>
            </a:r>
          </a:p>
          <a:p>
            <a:pPr marL="698513" lvl="2" indent="-355600">
              <a:buClr>
                <a:schemeClr val="accent6">
                  <a:lumMod val="75000"/>
                </a:schemeClr>
              </a:buClr>
              <a:buFont typeface="Wingdings" pitchFamily="2" charset="2"/>
              <a:buChar char="ü"/>
              <a:defRPr/>
            </a:pPr>
            <a:r>
              <a:rPr lang="tr-TR" sz="2100" dirty="0">
                <a:solidFill>
                  <a:schemeClr val="tx1">
                    <a:lumMod val="75000"/>
                    <a:lumOff val="25000"/>
                  </a:schemeClr>
                </a:solidFill>
              </a:rPr>
              <a:t>Staj yapmak istediğiniz şirket/ kuruma başvurarak, staj yapacağınız  tarihler belirtilerek onaylı </a:t>
            </a:r>
            <a:r>
              <a:rPr lang="tr-TR" sz="2100" b="1" dirty="0">
                <a:solidFill>
                  <a:schemeClr val="tx1">
                    <a:lumMod val="75000"/>
                    <a:lumOff val="25000"/>
                  </a:schemeClr>
                </a:solidFill>
              </a:rPr>
              <a:t>staj başvuru formu </a:t>
            </a:r>
            <a:r>
              <a:rPr lang="tr-TR" sz="2100" dirty="0">
                <a:solidFill>
                  <a:schemeClr val="tx1">
                    <a:lumMod val="75000"/>
                    <a:lumOff val="25000"/>
                  </a:schemeClr>
                </a:solidFill>
              </a:rPr>
              <a:t>alınacaktır. </a:t>
            </a:r>
          </a:p>
          <a:p>
            <a:pPr marL="698513" lvl="2" indent="-355600">
              <a:buClr>
                <a:schemeClr val="accent6">
                  <a:lumMod val="75000"/>
                </a:schemeClr>
              </a:buClr>
              <a:buFont typeface="Wingdings" pitchFamily="2" charset="2"/>
              <a:buChar char="ü"/>
              <a:defRPr/>
            </a:pPr>
            <a:r>
              <a:rPr lang="tr-TR" sz="2250" dirty="0">
                <a:solidFill>
                  <a:schemeClr val="tx1">
                    <a:lumMod val="75000"/>
                    <a:lumOff val="25000"/>
                  </a:schemeClr>
                </a:solidFill>
              </a:rPr>
              <a:t>Staja başlama ve bitiş tarihine önceden karar veriniz. Çünkü bu tarihler arasında</a:t>
            </a:r>
          </a:p>
          <a:p>
            <a:pPr marL="0" lvl="1" indent="0" eaLnBrk="1" fontAlgn="auto" hangingPunct="1">
              <a:spcAft>
                <a:spcPts val="0"/>
              </a:spcAft>
              <a:buClr>
                <a:schemeClr val="accent6">
                  <a:lumMod val="75000"/>
                </a:schemeClr>
              </a:buClr>
              <a:buFont typeface="Wingdings 2"/>
              <a:buNone/>
              <a:defRPr/>
            </a:pPr>
            <a:r>
              <a:rPr lang="tr-TR" sz="2400" b="1" dirty="0">
                <a:solidFill>
                  <a:schemeClr val="tx1">
                    <a:lumMod val="75000"/>
                    <a:lumOff val="25000"/>
                  </a:schemeClr>
                </a:solidFill>
              </a:rPr>
              <a:t>Üniversite tarafından iş kazası ve meslek hastalıklarına  karşı sigortalanacaksınız!... </a:t>
            </a:r>
          </a:p>
          <a:p>
            <a:pPr marL="990600" lvl="1" indent="-533400" eaLnBrk="1" fontAlgn="auto" hangingPunct="1">
              <a:spcAft>
                <a:spcPts val="0"/>
              </a:spcAft>
              <a:buClr>
                <a:schemeClr val="accent6">
                  <a:lumMod val="75000"/>
                </a:schemeClr>
              </a:buClr>
              <a:buFont typeface="Wingdings 2"/>
              <a:buChar char=""/>
              <a:defRPr/>
            </a:pPr>
            <a:endParaRPr lang="tr-TR" sz="2000" dirty="0">
              <a:solidFill>
                <a:schemeClr val="tx1">
                  <a:lumMod val="75000"/>
                  <a:lumOff val="25000"/>
                </a:schemeClr>
              </a:solidFill>
            </a:endParaRPr>
          </a:p>
        </p:txBody>
      </p:sp>
      <p:sp>
        <p:nvSpPr>
          <p:cNvPr id="3" name="Altbilgi Yer Tutucusu 2"/>
          <p:cNvSpPr>
            <a:spLocks noGrp="1"/>
          </p:cNvSpPr>
          <p:nvPr>
            <p:ph type="ftr" sz="quarter" idx="11"/>
          </p:nvPr>
        </p:nvSpPr>
        <p:spPr/>
        <p:txBody>
          <a:bodyPr/>
          <a:lstStyle/>
          <a:p>
            <a:pPr>
              <a:defRPr/>
            </a:pPr>
            <a:r>
              <a:rPr lang="tr-TR"/>
              <a:t>Zorunlu yaz stajı uygulama yönergesi</a:t>
            </a:r>
          </a:p>
        </p:txBody>
      </p:sp>
    </p:spTree>
    <p:extLst>
      <p:ext uri="{BB962C8B-B14F-4D97-AF65-F5344CB8AC3E}">
        <p14:creationId xmlns:p14="http://schemas.microsoft.com/office/powerpoint/2010/main" val="3844458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Staj işleri için gereken belgeler </a:t>
            </a:r>
          </a:p>
        </p:txBody>
      </p:sp>
      <p:sp>
        <p:nvSpPr>
          <p:cNvPr id="53251" name="Rectangle 3"/>
          <p:cNvSpPr>
            <a:spLocks noGrp="1" noRot="1" noChangeArrowheads="1"/>
          </p:cNvSpPr>
          <p:nvPr>
            <p:ph idx="1"/>
          </p:nvPr>
        </p:nvSpPr>
        <p:spPr/>
        <p:txBody>
          <a:bodyPr rtlCol="0">
            <a:noAutofit/>
          </a:bodyPr>
          <a:lstStyle/>
          <a:p>
            <a:pPr marL="355600" lvl="1" indent="-355600" algn="just" eaLnBrk="1" fontAlgn="auto" hangingPunct="1">
              <a:spcAft>
                <a:spcPts val="0"/>
              </a:spcAft>
              <a:buClr>
                <a:schemeClr val="accent6">
                  <a:lumMod val="75000"/>
                </a:schemeClr>
              </a:buClr>
              <a:buFont typeface="+mj-lt"/>
              <a:buAutoNum type="arabicPeriod"/>
              <a:defRPr/>
            </a:pPr>
            <a:r>
              <a:rPr lang="tr-TR" sz="2400" dirty="0">
                <a:solidFill>
                  <a:schemeClr val="tx1">
                    <a:lumMod val="75000"/>
                    <a:lumOff val="25000"/>
                  </a:schemeClr>
                </a:solidFill>
              </a:rPr>
              <a:t>Staj Başvuru Formu (Güncel) </a:t>
            </a:r>
            <a:r>
              <a:rPr lang="tr-TR" sz="2000" dirty="0">
                <a:solidFill>
                  <a:schemeClr val="tx1">
                    <a:lumMod val="75000"/>
                    <a:lumOff val="25000"/>
                  </a:schemeClr>
                </a:solidFill>
              </a:rPr>
              <a:t>(BYS staj modülü dosyalar sekmesinden temin edilebilecektir)</a:t>
            </a:r>
          </a:p>
          <a:p>
            <a:pPr marL="355600" lvl="1" indent="-355600" algn="just" eaLnBrk="1" fontAlgn="auto" hangingPunct="1">
              <a:spcAft>
                <a:spcPts val="0"/>
              </a:spcAft>
              <a:buClr>
                <a:schemeClr val="accent6">
                  <a:lumMod val="75000"/>
                </a:schemeClr>
              </a:buClr>
              <a:buFont typeface="+mj-lt"/>
              <a:buAutoNum type="arabicPeriod"/>
              <a:defRPr/>
            </a:pPr>
            <a:r>
              <a:rPr lang="tr-TR" sz="2400" dirty="0">
                <a:solidFill>
                  <a:schemeClr val="tx1">
                    <a:lumMod val="75000"/>
                    <a:lumOff val="25000"/>
                  </a:schemeClr>
                </a:solidFill>
              </a:rPr>
              <a:t>Sağlık Provizyon Belgesi </a:t>
            </a:r>
            <a:r>
              <a:rPr lang="tr-TR" sz="2000" dirty="0">
                <a:solidFill>
                  <a:schemeClr val="tx1">
                    <a:lumMod val="75000"/>
                    <a:lumOff val="25000"/>
                  </a:schemeClr>
                </a:solidFill>
              </a:rPr>
              <a:t>(e-devlet üzerinden temin edilecektir)</a:t>
            </a:r>
          </a:p>
          <a:p>
            <a:pPr marL="0" lvl="1" indent="0" eaLnBrk="1" fontAlgn="auto" hangingPunct="1">
              <a:spcAft>
                <a:spcPts val="0"/>
              </a:spcAft>
              <a:buClr>
                <a:schemeClr val="accent6">
                  <a:lumMod val="75000"/>
                </a:schemeClr>
              </a:buClr>
              <a:buNone/>
              <a:defRPr/>
            </a:pPr>
            <a:endParaRPr lang="tr-TR" sz="2400" dirty="0">
              <a:solidFill>
                <a:schemeClr val="tx1">
                  <a:lumMod val="75000"/>
                  <a:lumOff val="25000"/>
                </a:schemeClr>
              </a:solidFill>
            </a:endParaRPr>
          </a:p>
          <a:p>
            <a:pPr marL="0" lvl="1" indent="0" eaLnBrk="1" fontAlgn="auto" hangingPunct="1">
              <a:spcAft>
                <a:spcPts val="0"/>
              </a:spcAft>
              <a:buClr>
                <a:schemeClr val="accent6">
                  <a:lumMod val="75000"/>
                </a:schemeClr>
              </a:buClr>
              <a:buNone/>
              <a:defRPr/>
            </a:pPr>
            <a:endParaRPr lang="tr-TR" sz="2400" dirty="0">
              <a:solidFill>
                <a:schemeClr val="tx1">
                  <a:lumMod val="75000"/>
                  <a:lumOff val="25000"/>
                </a:schemeClr>
              </a:solidFill>
            </a:endParaRPr>
          </a:p>
          <a:p>
            <a:pPr marL="0" lvl="1" indent="0" algn="just" eaLnBrk="1" fontAlgn="auto" hangingPunct="1">
              <a:spcAft>
                <a:spcPts val="0"/>
              </a:spcAft>
              <a:buClr>
                <a:schemeClr val="accent6">
                  <a:lumMod val="75000"/>
                </a:schemeClr>
              </a:buClr>
              <a:buNone/>
              <a:defRPr/>
            </a:pPr>
            <a:r>
              <a:rPr lang="tr-TR" sz="2400" dirty="0">
                <a:solidFill>
                  <a:srgbClr val="FF0000"/>
                </a:solidFill>
              </a:rPr>
              <a:t>Not: İlgili dosyalar ’’.pdf’’ formatında yalnızca sisteme yüklenecektir. Sisteme yüklenen evrakların elden teslimi yapılmayacaktır.</a:t>
            </a:r>
          </a:p>
          <a:p>
            <a:pPr marL="355600" lvl="1" indent="-355600" eaLnBrk="1" fontAlgn="auto" hangingPunct="1">
              <a:spcAft>
                <a:spcPts val="0"/>
              </a:spcAft>
              <a:buClr>
                <a:schemeClr val="accent6">
                  <a:lumMod val="75000"/>
                </a:schemeClr>
              </a:buClr>
              <a:buFont typeface="Wingdings" pitchFamily="2" charset="2"/>
              <a:buChar char="ü"/>
              <a:defRPr/>
            </a:pPr>
            <a:endParaRPr lang="tr-TR" sz="2400" dirty="0">
              <a:solidFill>
                <a:schemeClr val="tx1">
                  <a:lumMod val="75000"/>
                  <a:lumOff val="25000"/>
                </a:schemeClr>
              </a:solidFill>
            </a:endParaRPr>
          </a:p>
          <a:p>
            <a:pPr marL="355600" lvl="1" indent="-355600" eaLnBrk="1" fontAlgn="auto" hangingPunct="1">
              <a:spcAft>
                <a:spcPts val="0"/>
              </a:spcAft>
              <a:buClr>
                <a:schemeClr val="accent6">
                  <a:lumMod val="75000"/>
                </a:schemeClr>
              </a:buClr>
              <a:buFont typeface="Wingdings" pitchFamily="2" charset="2"/>
              <a:buChar char="ü"/>
              <a:defRPr/>
            </a:pPr>
            <a:endParaRPr lang="tr-TR" sz="2400" dirty="0">
              <a:solidFill>
                <a:schemeClr val="tx1">
                  <a:lumMod val="75000"/>
                  <a:lumOff val="25000"/>
                </a:schemeClr>
              </a:solidFill>
            </a:endParaRPr>
          </a:p>
          <a:p>
            <a:pPr marL="990600" lvl="1" indent="-533400" eaLnBrk="1" fontAlgn="auto" hangingPunct="1">
              <a:spcAft>
                <a:spcPts val="0"/>
              </a:spcAft>
              <a:buClr>
                <a:schemeClr val="accent6">
                  <a:lumMod val="75000"/>
                </a:schemeClr>
              </a:buClr>
              <a:buFont typeface="Wingdings 2"/>
              <a:buChar char=""/>
              <a:defRPr/>
            </a:pPr>
            <a:endParaRPr lang="tr-TR" sz="2400" dirty="0">
              <a:solidFill>
                <a:schemeClr val="tx1">
                  <a:lumMod val="75000"/>
                  <a:lumOff val="25000"/>
                </a:schemeClr>
              </a:solidFill>
            </a:endParaRPr>
          </a:p>
        </p:txBody>
      </p:sp>
      <p:sp>
        <p:nvSpPr>
          <p:cNvPr id="3" name="Altbilgi Yer Tutucusu 2"/>
          <p:cNvSpPr>
            <a:spLocks noGrp="1"/>
          </p:cNvSpPr>
          <p:nvPr>
            <p:ph type="ftr" sz="quarter" idx="11"/>
          </p:nvPr>
        </p:nvSpPr>
        <p:spPr/>
        <p:txBody>
          <a:bodyPr/>
          <a:lstStyle/>
          <a:p>
            <a:pPr>
              <a:defRPr/>
            </a:pPr>
            <a:r>
              <a:rPr lang="tr-TR"/>
              <a:t>Zorunlu yaz stajı uygulama yönergesi</a:t>
            </a:r>
          </a:p>
        </p:txBody>
      </p:sp>
    </p:spTree>
    <p:extLst>
      <p:ext uri="{BB962C8B-B14F-4D97-AF65-F5344CB8AC3E}">
        <p14:creationId xmlns:p14="http://schemas.microsoft.com/office/powerpoint/2010/main" val="2058258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dirty="0"/>
              <a:t>Staj işleri için gereken belgeler </a:t>
            </a:r>
          </a:p>
        </p:txBody>
      </p:sp>
      <p:sp>
        <p:nvSpPr>
          <p:cNvPr id="2" name="Altbilgi Yer Tutucusu 1"/>
          <p:cNvSpPr>
            <a:spLocks noGrp="1"/>
          </p:cNvSpPr>
          <p:nvPr>
            <p:ph type="ftr" sz="quarter" idx="11"/>
          </p:nvPr>
        </p:nvSpPr>
        <p:spPr/>
        <p:txBody>
          <a:bodyPr/>
          <a:lstStyle/>
          <a:p>
            <a:pPr>
              <a:defRPr/>
            </a:pPr>
            <a:r>
              <a:rPr lang="tr-TR"/>
              <a:t>Zorunlu yaz stajı uygulama yönergesi</a:t>
            </a:r>
          </a:p>
        </p:txBody>
      </p:sp>
      <p:pic>
        <p:nvPicPr>
          <p:cNvPr id="7" name="Resim 6">
            <a:extLst>
              <a:ext uri="{FF2B5EF4-FFF2-40B4-BE49-F238E27FC236}">
                <a16:creationId xmlns:a16="http://schemas.microsoft.com/office/drawing/2014/main" id="{41FDC728-826E-EE08-14D6-7E50E68D8CBA}"/>
              </a:ext>
            </a:extLst>
          </p:cNvPr>
          <p:cNvPicPr>
            <a:picLocks noChangeAspect="1"/>
          </p:cNvPicPr>
          <p:nvPr/>
        </p:nvPicPr>
        <p:blipFill rotWithShape="1">
          <a:blip r:embed="rId2"/>
          <a:srcRect r="23488"/>
          <a:stretch/>
        </p:blipFill>
        <p:spPr>
          <a:xfrm>
            <a:off x="683568" y="1199265"/>
            <a:ext cx="6996292" cy="2369455"/>
          </a:xfrm>
          <a:prstGeom prst="rect">
            <a:avLst/>
          </a:prstGeom>
        </p:spPr>
      </p:pic>
      <p:sp>
        <p:nvSpPr>
          <p:cNvPr id="5" name="İçerik Yer Tutucusu 4">
            <a:extLst>
              <a:ext uri="{FF2B5EF4-FFF2-40B4-BE49-F238E27FC236}">
                <a16:creationId xmlns:a16="http://schemas.microsoft.com/office/drawing/2014/main" id="{1B0DEF26-1B01-6A0B-AE6F-103DE38E816B}"/>
              </a:ext>
            </a:extLst>
          </p:cNvPr>
          <p:cNvSpPr>
            <a:spLocks noGrp="1"/>
          </p:cNvSpPr>
          <p:nvPr>
            <p:ph idx="1"/>
          </p:nvPr>
        </p:nvSpPr>
        <p:spPr/>
        <p:txBody>
          <a:bodyPr/>
          <a:lstStyle/>
          <a:p>
            <a:endParaRPr lang="tr-TR" dirty="0"/>
          </a:p>
        </p:txBody>
      </p:sp>
    </p:spTree>
    <p:extLst>
      <p:ext uri="{BB962C8B-B14F-4D97-AF65-F5344CB8AC3E}">
        <p14:creationId xmlns:p14="http://schemas.microsoft.com/office/powerpoint/2010/main" val="1756063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dirty="0"/>
              <a:t>Amaç </a:t>
            </a:r>
          </a:p>
        </p:txBody>
      </p:sp>
      <p:sp>
        <p:nvSpPr>
          <p:cNvPr id="34819" name="Rectangle 3"/>
          <p:cNvSpPr>
            <a:spLocks noGrp="1" noRot="1" noChangeArrowheads="1"/>
          </p:cNvSpPr>
          <p:nvPr>
            <p:ph idx="1"/>
          </p:nvPr>
        </p:nvSpPr>
        <p:spPr/>
        <p:txBody>
          <a:bodyPr rtlCol="0">
            <a:normAutofit/>
          </a:bodyPr>
          <a:lstStyle/>
          <a:p>
            <a:pPr marL="15875" indent="-15875" algn="just" eaLnBrk="1" fontAlgn="auto" hangingPunct="1">
              <a:spcAft>
                <a:spcPts val="0"/>
              </a:spcAft>
              <a:buClr>
                <a:schemeClr val="tx1">
                  <a:shade val="95000"/>
                </a:schemeClr>
              </a:buClr>
              <a:buFont typeface="Wingdings 2"/>
              <a:buNone/>
              <a:defRPr/>
            </a:pPr>
            <a:endParaRPr lang="tr-TR" sz="2400" dirty="0">
              <a:solidFill>
                <a:schemeClr val="tx1">
                  <a:lumMod val="75000"/>
                  <a:lumOff val="25000"/>
                </a:schemeClr>
              </a:solidFill>
            </a:endParaRPr>
          </a:p>
          <a:p>
            <a:pPr marL="15875" indent="-15875" algn="just" eaLnBrk="1" fontAlgn="auto" hangingPunct="1">
              <a:spcAft>
                <a:spcPts val="0"/>
              </a:spcAft>
              <a:buClr>
                <a:schemeClr val="tx1">
                  <a:shade val="95000"/>
                </a:schemeClr>
              </a:buClr>
              <a:buFont typeface="Wingdings 2"/>
              <a:buNone/>
              <a:defRPr/>
            </a:pPr>
            <a:endParaRPr lang="tr-TR" sz="2400" dirty="0">
              <a:solidFill>
                <a:schemeClr val="tx1">
                  <a:lumMod val="75000"/>
                  <a:lumOff val="25000"/>
                </a:schemeClr>
              </a:solidFill>
            </a:endParaRPr>
          </a:p>
          <a:p>
            <a:pPr marL="15875" indent="-15875" algn="just" eaLnBrk="1" fontAlgn="auto" hangingPunct="1">
              <a:spcAft>
                <a:spcPts val="0"/>
              </a:spcAft>
              <a:buClr>
                <a:schemeClr val="tx1">
                  <a:shade val="95000"/>
                </a:schemeClr>
              </a:buClr>
              <a:buFont typeface="Wingdings 2"/>
              <a:buNone/>
              <a:defRPr/>
            </a:pPr>
            <a:r>
              <a:rPr lang="tr-TR" sz="2400" dirty="0">
                <a:solidFill>
                  <a:schemeClr val="tx1">
                    <a:lumMod val="75000"/>
                    <a:lumOff val="25000"/>
                  </a:schemeClr>
                </a:solidFill>
              </a:rPr>
              <a:t>Bu yönerge “Yüksek Öğretim Mevzuatı Hakkındaki Yönetmelik” çerçevesinde Karadeniz Teknik Üniversitesi Of Teknoloji Fakültesi İnşaat Mühendisliği Bölümü öğrencileri için genel staj kurallarını, staj raporu düzenleme ve değerlendirme ilkelerini tanımlar. </a:t>
            </a:r>
          </a:p>
        </p:txBody>
      </p:sp>
      <p:sp>
        <p:nvSpPr>
          <p:cNvPr id="2" name="Altbilgi Yer Tutucusu 1"/>
          <p:cNvSpPr>
            <a:spLocks noGrp="1"/>
          </p:cNvSpPr>
          <p:nvPr>
            <p:ph type="ftr" sz="quarter" idx="11"/>
          </p:nvPr>
        </p:nvSpPr>
        <p:spPr/>
        <p:txBody>
          <a:bodyPr/>
          <a:lstStyle/>
          <a:p>
            <a:pPr>
              <a:defRPr/>
            </a:pPr>
            <a:r>
              <a:rPr lang="tr-TR"/>
              <a:t>Zorunlu yaz stajı uygulama yönergesi</a:t>
            </a:r>
            <a:endParaRPr lang="tr-TR" dirty="0"/>
          </a:p>
        </p:txBody>
      </p:sp>
    </p:spTree>
    <p:extLst>
      <p:ext uri="{BB962C8B-B14F-4D97-AF65-F5344CB8AC3E}">
        <p14:creationId xmlns:p14="http://schemas.microsoft.com/office/powerpoint/2010/main" val="3756256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4C822DED-B956-45EF-B1AD-809E16DA4B93}"/>
              </a:ext>
            </a:extLst>
          </p:cNvPr>
          <p:cNvPicPr>
            <a:picLocks noChangeAspect="1"/>
          </p:cNvPicPr>
          <p:nvPr/>
        </p:nvPicPr>
        <p:blipFill>
          <a:blip r:embed="rId3"/>
          <a:stretch>
            <a:fillRect/>
          </a:stretch>
        </p:blipFill>
        <p:spPr>
          <a:xfrm>
            <a:off x="2627784" y="123478"/>
            <a:ext cx="3596324" cy="5143500"/>
          </a:xfrm>
          <a:prstGeom prst="rect">
            <a:avLst/>
          </a:prstGeom>
        </p:spPr>
      </p:pic>
      <p:sp>
        <p:nvSpPr>
          <p:cNvPr id="2" name="Altbilgi Yer Tutucusu 1"/>
          <p:cNvSpPr>
            <a:spLocks noGrp="1"/>
          </p:cNvSpPr>
          <p:nvPr>
            <p:ph type="ftr" sz="quarter" idx="11"/>
          </p:nvPr>
        </p:nvSpPr>
        <p:spPr/>
        <p:txBody>
          <a:bodyPr/>
          <a:lstStyle/>
          <a:p>
            <a:pPr>
              <a:defRPr/>
            </a:pPr>
            <a:r>
              <a:rPr lang="tr-TR"/>
              <a:t>Zorunlu yaz stajı uygulama yönergesi</a:t>
            </a:r>
            <a:endParaRPr lang="tr-TR" dirty="0"/>
          </a:p>
        </p:txBody>
      </p:sp>
      <p:sp>
        <p:nvSpPr>
          <p:cNvPr id="5" name="Oval 4"/>
          <p:cNvSpPr/>
          <p:nvPr/>
        </p:nvSpPr>
        <p:spPr>
          <a:xfrm>
            <a:off x="2483768" y="3795886"/>
            <a:ext cx="4032448" cy="11521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Satır Belirtme Çizgisi 1 6"/>
          <p:cNvSpPr/>
          <p:nvPr/>
        </p:nvSpPr>
        <p:spPr>
          <a:xfrm>
            <a:off x="6300192" y="2756842"/>
            <a:ext cx="2512920" cy="895028"/>
          </a:xfrm>
          <a:prstGeom prst="borderCallout1">
            <a:avLst>
              <a:gd name="adj1" fmla="val 49575"/>
              <a:gd name="adj2" fmla="val -334"/>
              <a:gd name="adj3" fmla="val 115027"/>
              <a:gd name="adj4" fmla="val -7604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2"/>
                </a:solidFill>
              </a:rPr>
              <a:t>İmza süreci tamamlanmalıdır. Ek belgeler ilave edilmelidir.</a:t>
            </a:r>
          </a:p>
        </p:txBody>
      </p:sp>
    </p:spTree>
    <p:extLst>
      <p:ext uri="{BB962C8B-B14F-4D97-AF65-F5344CB8AC3E}">
        <p14:creationId xmlns:p14="http://schemas.microsoft.com/office/powerpoint/2010/main" val="123141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D6EBD68-559D-48EB-BC1D-F55F96193072}"/>
              </a:ext>
            </a:extLst>
          </p:cNvPr>
          <p:cNvSpPr>
            <a:spLocks noGrp="1"/>
          </p:cNvSpPr>
          <p:nvPr>
            <p:ph type="title"/>
          </p:nvPr>
        </p:nvSpPr>
        <p:spPr/>
        <p:txBody>
          <a:bodyPr/>
          <a:lstStyle/>
          <a:p>
            <a:r>
              <a:rPr lang="tr-TR" dirty="0"/>
              <a:t>Staj başvurusunun yapılması</a:t>
            </a:r>
          </a:p>
        </p:txBody>
      </p:sp>
      <p:sp>
        <p:nvSpPr>
          <p:cNvPr id="3" name="İçerik Yer Tutucusu 2">
            <a:extLst>
              <a:ext uri="{FF2B5EF4-FFF2-40B4-BE49-F238E27FC236}">
                <a16:creationId xmlns:a16="http://schemas.microsoft.com/office/drawing/2014/main" id="{2F31AF9A-8D65-461E-A5D2-3CA1E4E458A0}"/>
              </a:ext>
            </a:extLst>
          </p:cNvPr>
          <p:cNvSpPr>
            <a:spLocks noGrp="1"/>
          </p:cNvSpPr>
          <p:nvPr>
            <p:ph idx="1"/>
          </p:nvPr>
        </p:nvSpPr>
        <p:spPr/>
        <p:txBody>
          <a:bodyPr>
            <a:normAutofit/>
          </a:bodyPr>
          <a:lstStyle/>
          <a:p>
            <a:r>
              <a:rPr lang="tr-TR" sz="2400" dirty="0"/>
              <a:t>bys.ktu.edu.tr adresi üzerinden staj yönetim sistemi modülüne erişim sağlayabilirsiniz.</a:t>
            </a:r>
          </a:p>
          <a:p>
            <a:r>
              <a:rPr lang="tr-TR" sz="2400" dirty="0"/>
              <a:t>Kişisel bilgilerinizin doğruluğunu lütfen kontrol ediniz.</a:t>
            </a:r>
          </a:p>
          <a:p>
            <a:endParaRPr lang="tr-TR" sz="2400" dirty="0"/>
          </a:p>
        </p:txBody>
      </p:sp>
      <p:sp>
        <p:nvSpPr>
          <p:cNvPr id="4" name="Alt Bilgi Yer Tutucusu 3">
            <a:extLst>
              <a:ext uri="{FF2B5EF4-FFF2-40B4-BE49-F238E27FC236}">
                <a16:creationId xmlns:a16="http://schemas.microsoft.com/office/drawing/2014/main" id="{50D67406-E9AF-4722-A3B8-096411DF3718}"/>
              </a:ext>
            </a:extLst>
          </p:cNvPr>
          <p:cNvSpPr>
            <a:spLocks noGrp="1"/>
          </p:cNvSpPr>
          <p:nvPr>
            <p:ph type="ftr" sz="quarter" idx="11"/>
          </p:nvPr>
        </p:nvSpPr>
        <p:spPr/>
        <p:txBody>
          <a:bodyPr/>
          <a:lstStyle/>
          <a:p>
            <a:pPr>
              <a:defRPr/>
            </a:pPr>
            <a:r>
              <a:rPr lang="tr-TR"/>
              <a:t>Zorunlu yaz stajı uygulama yönergesi</a:t>
            </a:r>
          </a:p>
        </p:txBody>
      </p:sp>
      <p:pic>
        <p:nvPicPr>
          <p:cNvPr id="6" name="Resim 5">
            <a:extLst>
              <a:ext uri="{FF2B5EF4-FFF2-40B4-BE49-F238E27FC236}">
                <a16:creationId xmlns:a16="http://schemas.microsoft.com/office/drawing/2014/main" id="{EE2FFE6F-C368-4377-9735-51A68E5D9A56}"/>
              </a:ext>
            </a:extLst>
          </p:cNvPr>
          <p:cNvPicPr>
            <a:picLocks noChangeAspect="1"/>
          </p:cNvPicPr>
          <p:nvPr/>
        </p:nvPicPr>
        <p:blipFill rotWithShape="1">
          <a:blip r:embed="rId2"/>
          <a:srcRect b="13126"/>
          <a:stretch/>
        </p:blipFill>
        <p:spPr>
          <a:xfrm>
            <a:off x="1475656" y="2371235"/>
            <a:ext cx="6174541" cy="2410204"/>
          </a:xfrm>
          <a:prstGeom prst="rect">
            <a:avLst/>
          </a:prstGeom>
        </p:spPr>
      </p:pic>
    </p:spTree>
    <p:extLst>
      <p:ext uri="{BB962C8B-B14F-4D97-AF65-F5344CB8AC3E}">
        <p14:creationId xmlns:p14="http://schemas.microsoft.com/office/powerpoint/2010/main" val="4092015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D6EBD68-559D-48EB-BC1D-F55F96193072}"/>
              </a:ext>
            </a:extLst>
          </p:cNvPr>
          <p:cNvSpPr>
            <a:spLocks noGrp="1"/>
          </p:cNvSpPr>
          <p:nvPr>
            <p:ph type="title"/>
          </p:nvPr>
        </p:nvSpPr>
        <p:spPr/>
        <p:txBody>
          <a:bodyPr/>
          <a:lstStyle/>
          <a:p>
            <a:r>
              <a:rPr lang="tr-TR" dirty="0"/>
              <a:t>Staj başvurusunun yapılması</a:t>
            </a:r>
          </a:p>
        </p:txBody>
      </p:sp>
      <p:sp>
        <p:nvSpPr>
          <p:cNvPr id="3" name="İçerik Yer Tutucusu 2">
            <a:extLst>
              <a:ext uri="{FF2B5EF4-FFF2-40B4-BE49-F238E27FC236}">
                <a16:creationId xmlns:a16="http://schemas.microsoft.com/office/drawing/2014/main" id="{2F31AF9A-8D65-461E-A5D2-3CA1E4E458A0}"/>
              </a:ext>
            </a:extLst>
          </p:cNvPr>
          <p:cNvSpPr>
            <a:spLocks noGrp="1"/>
          </p:cNvSpPr>
          <p:nvPr>
            <p:ph idx="1"/>
          </p:nvPr>
        </p:nvSpPr>
        <p:spPr/>
        <p:txBody>
          <a:bodyPr>
            <a:normAutofit/>
          </a:bodyPr>
          <a:lstStyle/>
          <a:p>
            <a:r>
              <a:rPr lang="tr-TR" sz="2400" dirty="0"/>
              <a:t>Stajınız ile ilgili bütün bilgileri eksiksiz ve doğru şekilde doldurunuz.</a:t>
            </a:r>
          </a:p>
          <a:p>
            <a:endParaRPr lang="tr-TR" sz="2400" dirty="0"/>
          </a:p>
        </p:txBody>
      </p:sp>
      <p:sp>
        <p:nvSpPr>
          <p:cNvPr id="4" name="Alt Bilgi Yer Tutucusu 3">
            <a:extLst>
              <a:ext uri="{FF2B5EF4-FFF2-40B4-BE49-F238E27FC236}">
                <a16:creationId xmlns:a16="http://schemas.microsoft.com/office/drawing/2014/main" id="{50D67406-E9AF-4722-A3B8-096411DF3718}"/>
              </a:ext>
            </a:extLst>
          </p:cNvPr>
          <p:cNvSpPr>
            <a:spLocks noGrp="1"/>
          </p:cNvSpPr>
          <p:nvPr>
            <p:ph type="ftr" sz="quarter" idx="11"/>
          </p:nvPr>
        </p:nvSpPr>
        <p:spPr/>
        <p:txBody>
          <a:bodyPr/>
          <a:lstStyle/>
          <a:p>
            <a:pPr>
              <a:defRPr/>
            </a:pPr>
            <a:r>
              <a:rPr lang="tr-TR"/>
              <a:t>Zorunlu yaz stajı uygulama yönergesi</a:t>
            </a:r>
          </a:p>
        </p:txBody>
      </p:sp>
      <p:pic>
        <p:nvPicPr>
          <p:cNvPr id="6" name="Resim 5">
            <a:extLst>
              <a:ext uri="{FF2B5EF4-FFF2-40B4-BE49-F238E27FC236}">
                <a16:creationId xmlns:a16="http://schemas.microsoft.com/office/drawing/2014/main" id="{EE2FFE6F-C368-4377-9735-51A68E5D9A5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91680" y="1707654"/>
            <a:ext cx="5849805" cy="2517877"/>
          </a:xfrm>
          <a:prstGeom prst="rect">
            <a:avLst/>
          </a:prstGeom>
        </p:spPr>
      </p:pic>
    </p:spTree>
    <p:extLst>
      <p:ext uri="{BB962C8B-B14F-4D97-AF65-F5344CB8AC3E}">
        <p14:creationId xmlns:p14="http://schemas.microsoft.com/office/powerpoint/2010/main" val="1468909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D6EBD68-559D-48EB-BC1D-F55F96193072}"/>
              </a:ext>
            </a:extLst>
          </p:cNvPr>
          <p:cNvSpPr>
            <a:spLocks noGrp="1"/>
          </p:cNvSpPr>
          <p:nvPr>
            <p:ph type="title"/>
          </p:nvPr>
        </p:nvSpPr>
        <p:spPr/>
        <p:txBody>
          <a:bodyPr/>
          <a:lstStyle/>
          <a:p>
            <a:r>
              <a:rPr lang="tr-TR" dirty="0"/>
              <a:t>Staj başvurusunun yapılması</a:t>
            </a:r>
          </a:p>
        </p:txBody>
      </p:sp>
      <p:sp>
        <p:nvSpPr>
          <p:cNvPr id="3" name="İçerik Yer Tutucusu 2">
            <a:extLst>
              <a:ext uri="{FF2B5EF4-FFF2-40B4-BE49-F238E27FC236}">
                <a16:creationId xmlns:a16="http://schemas.microsoft.com/office/drawing/2014/main" id="{2F31AF9A-8D65-461E-A5D2-3CA1E4E458A0}"/>
              </a:ext>
            </a:extLst>
          </p:cNvPr>
          <p:cNvSpPr>
            <a:spLocks noGrp="1"/>
          </p:cNvSpPr>
          <p:nvPr>
            <p:ph idx="1"/>
          </p:nvPr>
        </p:nvSpPr>
        <p:spPr/>
        <p:txBody>
          <a:bodyPr/>
          <a:lstStyle/>
          <a:p>
            <a:r>
              <a:rPr lang="tr-TR" dirty="0"/>
              <a:t>Staj </a:t>
            </a:r>
            <a:r>
              <a:rPr lang="tr-TR" sz="2400" dirty="0"/>
              <a:t>yapacağınız</a:t>
            </a:r>
            <a:r>
              <a:rPr lang="tr-TR" dirty="0"/>
              <a:t> kurum/kuruluş ile alakalı gerekli bilgileri doğru şekilde doldurunuz.</a:t>
            </a:r>
          </a:p>
          <a:p>
            <a:endParaRPr lang="tr-TR" dirty="0"/>
          </a:p>
        </p:txBody>
      </p:sp>
      <p:sp>
        <p:nvSpPr>
          <p:cNvPr id="4" name="Alt Bilgi Yer Tutucusu 3">
            <a:extLst>
              <a:ext uri="{FF2B5EF4-FFF2-40B4-BE49-F238E27FC236}">
                <a16:creationId xmlns:a16="http://schemas.microsoft.com/office/drawing/2014/main" id="{50D67406-E9AF-4722-A3B8-096411DF3718}"/>
              </a:ext>
            </a:extLst>
          </p:cNvPr>
          <p:cNvSpPr>
            <a:spLocks noGrp="1"/>
          </p:cNvSpPr>
          <p:nvPr>
            <p:ph type="ftr" sz="quarter" idx="11"/>
          </p:nvPr>
        </p:nvSpPr>
        <p:spPr/>
        <p:txBody>
          <a:bodyPr/>
          <a:lstStyle/>
          <a:p>
            <a:pPr>
              <a:defRPr/>
            </a:pPr>
            <a:r>
              <a:rPr lang="tr-TR"/>
              <a:t>Zorunlu yaz stajı uygulama yönergesi</a:t>
            </a:r>
            <a:endParaRPr lang="tr-TR" dirty="0"/>
          </a:p>
        </p:txBody>
      </p:sp>
      <p:pic>
        <p:nvPicPr>
          <p:cNvPr id="6" name="Resim 5">
            <a:extLst>
              <a:ext uri="{FF2B5EF4-FFF2-40B4-BE49-F238E27FC236}">
                <a16:creationId xmlns:a16="http://schemas.microsoft.com/office/drawing/2014/main" id="{EE2FFE6F-C368-4377-9735-51A68E5D9A5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35696" y="2139702"/>
            <a:ext cx="5430358" cy="2445869"/>
          </a:xfrm>
          <a:prstGeom prst="rect">
            <a:avLst/>
          </a:prstGeom>
        </p:spPr>
      </p:pic>
    </p:spTree>
    <p:extLst>
      <p:ext uri="{BB962C8B-B14F-4D97-AF65-F5344CB8AC3E}">
        <p14:creationId xmlns:p14="http://schemas.microsoft.com/office/powerpoint/2010/main" val="2577685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D6EBD68-559D-48EB-BC1D-F55F96193072}"/>
              </a:ext>
            </a:extLst>
          </p:cNvPr>
          <p:cNvSpPr>
            <a:spLocks noGrp="1"/>
          </p:cNvSpPr>
          <p:nvPr>
            <p:ph type="title"/>
          </p:nvPr>
        </p:nvSpPr>
        <p:spPr/>
        <p:txBody>
          <a:bodyPr/>
          <a:lstStyle/>
          <a:p>
            <a:r>
              <a:rPr lang="tr-TR" dirty="0"/>
              <a:t>Staj başvurusunun yapılması</a:t>
            </a:r>
          </a:p>
        </p:txBody>
      </p:sp>
      <p:sp>
        <p:nvSpPr>
          <p:cNvPr id="3" name="İçerik Yer Tutucusu 2">
            <a:extLst>
              <a:ext uri="{FF2B5EF4-FFF2-40B4-BE49-F238E27FC236}">
                <a16:creationId xmlns:a16="http://schemas.microsoft.com/office/drawing/2014/main" id="{2F31AF9A-8D65-461E-A5D2-3CA1E4E458A0}"/>
              </a:ext>
            </a:extLst>
          </p:cNvPr>
          <p:cNvSpPr>
            <a:spLocks noGrp="1"/>
          </p:cNvSpPr>
          <p:nvPr>
            <p:ph idx="1"/>
          </p:nvPr>
        </p:nvSpPr>
        <p:spPr/>
        <p:txBody>
          <a:bodyPr>
            <a:normAutofit/>
          </a:bodyPr>
          <a:lstStyle/>
          <a:p>
            <a:r>
              <a:rPr lang="tr-TR" sz="2400" dirty="0"/>
              <a:t>Staj değerlendirmenizi yapacak yetkiliye ait bilgileri doğru şekilde doldurunuz. Bu kısımda </a:t>
            </a:r>
            <a:r>
              <a:rPr lang="tr-TR" sz="2400" dirty="0">
                <a:solidFill>
                  <a:srgbClr val="FF0000"/>
                </a:solidFill>
              </a:rPr>
              <a:t>ileteceğiniz mail adresi mutlaka güncel olmalıdır</a:t>
            </a:r>
            <a:r>
              <a:rPr lang="tr-TR" sz="2400" dirty="0"/>
              <a:t>. Notlandırmanız bu mail adresi aracılığıyla gerçekleştirilecektir.</a:t>
            </a:r>
          </a:p>
          <a:p>
            <a:endParaRPr lang="tr-TR" sz="2400" dirty="0"/>
          </a:p>
        </p:txBody>
      </p:sp>
      <p:sp>
        <p:nvSpPr>
          <p:cNvPr id="4" name="Alt Bilgi Yer Tutucusu 3">
            <a:extLst>
              <a:ext uri="{FF2B5EF4-FFF2-40B4-BE49-F238E27FC236}">
                <a16:creationId xmlns:a16="http://schemas.microsoft.com/office/drawing/2014/main" id="{50D67406-E9AF-4722-A3B8-096411DF3718}"/>
              </a:ext>
            </a:extLst>
          </p:cNvPr>
          <p:cNvSpPr>
            <a:spLocks noGrp="1"/>
          </p:cNvSpPr>
          <p:nvPr>
            <p:ph type="ftr" sz="quarter" idx="11"/>
          </p:nvPr>
        </p:nvSpPr>
        <p:spPr/>
        <p:txBody>
          <a:bodyPr/>
          <a:lstStyle/>
          <a:p>
            <a:pPr>
              <a:defRPr/>
            </a:pPr>
            <a:r>
              <a:rPr lang="tr-TR"/>
              <a:t>Zorunlu yaz stajı uygulama yönergesi</a:t>
            </a:r>
            <a:endParaRPr lang="tr-TR" dirty="0"/>
          </a:p>
        </p:txBody>
      </p:sp>
      <p:pic>
        <p:nvPicPr>
          <p:cNvPr id="6" name="Resim 5">
            <a:extLst>
              <a:ext uri="{FF2B5EF4-FFF2-40B4-BE49-F238E27FC236}">
                <a16:creationId xmlns:a16="http://schemas.microsoft.com/office/drawing/2014/main" id="{EE2FFE6F-C368-4377-9735-51A68E5D9A5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3688" y="2715766"/>
            <a:ext cx="5688137" cy="1933590"/>
          </a:xfrm>
          <a:prstGeom prst="rect">
            <a:avLst/>
          </a:prstGeom>
        </p:spPr>
      </p:pic>
    </p:spTree>
    <p:extLst>
      <p:ext uri="{BB962C8B-B14F-4D97-AF65-F5344CB8AC3E}">
        <p14:creationId xmlns:p14="http://schemas.microsoft.com/office/powerpoint/2010/main" val="3821919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D6EBD68-559D-48EB-BC1D-F55F96193072}"/>
              </a:ext>
            </a:extLst>
          </p:cNvPr>
          <p:cNvSpPr>
            <a:spLocks noGrp="1"/>
          </p:cNvSpPr>
          <p:nvPr>
            <p:ph type="title"/>
          </p:nvPr>
        </p:nvSpPr>
        <p:spPr/>
        <p:txBody>
          <a:bodyPr/>
          <a:lstStyle/>
          <a:p>
            <a:r>
              <a:rPr lang="tr-TR" dirty="0"/>
              <a:t>Staj başvurusunun yapılması</a:t>
            </a:r>
          </a:p>
        </p:txBody>
      </p:sp>
      <p:sp>
        <p:nvSpPr>
          <p:cNvPr id="3" name="İçerik Yer Tutucusu 2">
            <a:extLst>
              <a:ext uri="{FF2B5EF4-FFF2-40B4-BE49-F238E27FC236}">
                <a16:creationId xmlns:a16="http://schemas.microsoft.com/office/drawing/2014/main" id="{2F31AF9A-8D65-461E-A5D2-3CA1E4E458A0}"/>
              </a:ext>
            </a:extLst>
          </p:cNvPr>
          <p:cNvSpPr>
            <a:spLocks noGrp="1"/>
          </p:cNvSpPr>
          <p:nvPr>
            <p:ph idx="1"/>
          </p:nvPr>
        </p:nvSpPr>
        <p:spPr/>
        <p:txBody>
          <a:bodyPr>
            <a:normAutofit/>
          </a:bodyPr>
          <a:lstStyle/>
          <a:p>
            <a:r>
              <a:rPr lang="tr-TR" sz="2400" dirty="0"/>
              <a:t>Son olarak yukarıda sıralanan başvuru evraklarınızı ’’.</a:t>
            </a:r>
            <a:r>
              <a:rPr lang="tr-TR" sz="2400" dirty="0" err="1"/>
              <a:t>zip</a:t>
            </a:r>
            <a:r>
              <a:rPr lang="tr-TR" sz="2400" dirty="0"/>
              <a:t>’’ dosyası uzantısı ile sisteme yüklemeniz gerekmektedir.</a:t>
            </a:r>
          </a:p>
          <a:p>
            <a:endParaRPr lang="tr-TR" sz="2400" dirty="0"/>
          </a:p>
        </p:txBody>
      </p:sp>
      <p:sp>
        <p:nvSpPr>
          <p:cNvPr id="4" name="Alt Bilgi Yer Tutucusu 3">
            <a:extLst>
              <a:ext uri="{FF2B5EF4-FFF2-40B4-BE49-F238E27FC236}">
                <a16:creationId xmlns:a16="http://schemas.microsoft.com/office/drawing/2014/main" id="{50D67406-E9AF-4722-A3B8-096411DF3718}"/>
              </a:ext>
            </a:extLst>
          </p:cNvPr>
          <p:cNvSpPr>
            <a:spLocks noGrp="1"/>
          </p:cNvSpPr>
          <p:nvPr>
            <p:ph type="ftr" sz="quarter" idx="11"/>
          </p:nvPr>
        </p:nvSpPr>
        <p:spPr/>
        <p:txBody>
          <a:bodyPr/>
          <a:lstStyle/>
          <a:p>
            <a:pPr>
              <a:defRPr/>
            </a:pPr>
            <a:r>
              <a:rPr lang="tr-TR"/>
              <a:t>Zorunlu yaz stajı uygulama yönergesi</a:t>
            </a:r>
            <a:endParaRPr lang="tr-TR" dirty="0"/>
          </a:p>
        </p:txBody>
      </p:sp>
      <p:pic>
        <p:nvPicPr>
          <p:cNvPr id="6" name="Resim 5">
            <a:extLst>
              <a:ext uri="{FF2B5EF4-FFF2-40B4-BE49-F238E27FC236}">
                <a16:creationId xmlns:a16="http://schemas.microsoft.com/office/drawing/2014/main" id="{EE2FFE6F-C368-4377-9735-51A68E5D9A5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91680" y="2355726"/>
            <a:ext cx="5727301" cy="1810087"/>
          </a:xfrm>
          <a:prstGeom prst="rect">
            <a:avLst/>
          </a:prstGeom>
        </p:spPr>
      </p:pic>
    </p:spTree>
    <p:extLst>
      <p:ext uri="{BB962C8B-B14F-4D97-AF65-F5344CB8AC3E}">
        <p14:creationId xmlns:p14="http://schemas.microsoft.com/office/powerpoint/2010/main" val="973616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D6EBD68-559D-48EB-BC1D-F55F96193072}"/>
              </a:ext>
            </a:extLst>
          </p:cNvPr>
          <p:cNvSpPr>
            <a:spLocks noGrp="1"/>
          </p:cNvSpPr>
          <p:nvPr>
            <p:ph type="title"/>
          </p:nvPr>
        </p:nvSpPr>
        <p:spPr/>
        <p:txBody>
          <a:bodyPr/>
          <a:lstStyle/>
          <a:p>
            <a:r>
              <a:rPr lang="tr-TR" dirty="0"/>
              <a:t>Staj başvurusunun yapılması</a:t>
            </a:r>
          </a:p>
        </p:txBody>
      </p:sp>
      <p:sp>
        <p:nvSpPr>
          <p:cNvPr id="3" name="İçerik Yer Tutucusu 2">
            <a:extLst>
              <a:ext uri="{FF2B5EF4-FFF2-40B4-BE49-F238E27FC236}">
                <a16:creationId xmlns:a16="http://schemas.microsoft.com/office/drawing/2014/main" id="{2F31AF9A-8D65-461E-A5D2-3CA1E4E458A0}"/>
              </a:ext>
            </a:extLst>
          </p:cNvPr>
          <p:cNvSpPr>
            <a:spLocks noGrp="1"/>
          </p:cNvSpPr>
          <p:nvPr>
            <p:ph idx="1"/>
          </p:nvPr>
        </p:nvSpPr>
        <p:spPr/>
        <p:txBody>
          <a:bodyPr>
            <a:normAutofit/>
          </a:bodyPr>
          <a:lstStyle/>
          <a:p>
            <a:r>
              <a:rPr lang="tr-TR" sz="2400" dirty="0"/>
              <a:t>Gerekli evraklarınızı yükledikten sonra evrak kontrolü staj komisyonu tarafından yapılacaktır. </a:t>
            </a:r>
          </a:p>
          <a:p>
            <a:r>
              <a:rPr lang="tr-TR" sz="2400" dirty="0"/>
              <a:t>Evraklarınız eksiksiz ise sigorta girişinizin yapılabilmesi için başvurunuz Sağlık Kültür ve Spor Daire Başkanlığı’na iletilecek ve staj onayınız tamamlanmış olacaktır.</a:t>
            </a:r>
          </a:p>
          <a:p>
            <a:r>
              <a:rPr lang="tr-TR" sz="2400" dirty="0"/>
              <a:t>Evraklarınızda bir eksik bulunması durumunda komisyon, eksikliği açıklama olarak başvurunuzda belirtecektir.</a:t>
            </a:r>
          </a:p>
          <a:p>
            <a:endParaRPr lang="tr-TR" sz="2400" dirty="0"/>
          </a:p>
        </p:txBody>
      </p:sp>
      <p:sp>
        <p:nvSpPr>
          <p:cNvPr id="4" name="Alt Bilgi Yer Tutucusu 3">
            <a:extLst>
              <a:ext uri="{FF2B5EF4-FFF2-40B4-BE49-F238E27FC236}">
                <a16:creationId xmlns:a16="http://schemas.microsoft.com/office/drawing/2014/main" id="{50D67406-E9AF-4722-A3B8-096411DF3718}"/>
              </a:ext>
            </a:extLst>
          </p:cNvPr>
          <p:cNvSpPr>
            <a:spLocks noGrp="1"/>
          </p:cNvSpPr>
          <p:nvPr>
            <p:ph type="ftr" sz="quarter" idx="11"/>
          </p:nvPr>
        </p:nvSpPr>
        <p:spPr/>
        <p:txBody>
          <a:bodyPr/>
          <a:lstStyle/>
          <a:p>
            <a:pPr>
              <a:defRPr/>
            </a:pPr>
            <a:r>
              <a:rPr lang="tr-TR"/>
              <a:t>Zorunlu yaz stajı uygulama yönergesi</a:t>
            </a:r>
            <a:endParaRPr lang="tr-TR" dirty="0"/>
          </a:p>
        </p:txBody>
      </p:sp>
    </p:spTree>
    <p:extLst>
      <p:ext uri="{BB962C8B-B14F-4D97-AF65-F5344CB8AC3E}">
        <p14:creationId xmlns:p14="http://schemas.microsoft.com/office/powerpoint/2010/main" val="3178174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D6EBD68-559D-48EB-BC1D-F55F96193072}"/>
              </a:ext>
            </a:extLst>
          </p:cNvPr>
          <p:cNvSpPr>
            <a:spLocks noGrp="1"/>
          </p:cNvSpPr>
          <p:nvPr>
            <p:ph type="title"/>
          </p:nvPr>
        </p:nvSpPr>
        <p:spPr/>
        <p:txBody>
          <a:bodyPr/>
          <a:lstStyle/>
          <a:p>
            <a:r>
              <a:rPr lang="tr-TR" dirty="0"/>
              <a:t>Staj başvurusunun yapılması</a:t>
            </a:r>
          </a:p>
        </p:txBody>
      </p:sp>
      <p:sp>
        <p:nvSpPr>
          <p:cNvPr id="3" name="İçerik Yer Tutucusu 2">
            <a:extLst>
              <a:ext uri="{FF2B5EF4-FFF2-40B4-BE49-F238E27FC236}">
                <a16:creationId xmlns:a16="http://schemas.microsoft.com/office/drawing/2014/main" id="{2F31AF9A-8D65-461E-A5D2-3CA1E4E458A0}"/>
              </a:ext>
            </a:extLst>
          </p:cNvPr>
          <p:cNvSpPr>
            <a:spLocks noGrp="1"/>
          </p:cNvSpPr>
          <p:nvPr>
            <p:ph idx="1"/>
          </p:nvPr>
        </p:nvSpPr>
        <p:spPr>
          <a:xfrm>
            <a:off x="392932" y="1063682"/>
            <a:ext cx="5112568" cy="3954398"/>
          </a:xfrm>
        </p:spPr>
        <p:txBody>
          <a:bodyPr>
            <a:normAutofit/>
          </a:bodyPr>
          <a:lstStyle/>
          <a:p>
            <a:pPr algn="just"/>
            <a:r>
              <a:rPr lang="tr-TR" sz="2200" dirty="0"/>
              <a:t>Herhangi bir sebepten dolayı stajınızı uzatma veya erken sonlandırmanız gerekirse, bu işlemi yine staj modülü üzerinden görseldeki gibi gerçekleştirmeniz gerekmektedir. </a:t>
            </a:r>
          </a:p>
          <a:p>
            <a:pPr algn="just"/>
            <a:r>
              <a:rPr lang="tr-TR" sz="2200" dirty="0"/>
              <a:t>Staj uzatma başvuruları başvuru yaptığınız tarihler aralığında yapılmalıdır. Stajınız sonlandırıldıktan sonra süre uzatımı talebinde bulunulamamaktadır.</a:t>
            </a:r>
          </a:p>
          <a:p>
            <a:pPr algn="just"/>
            <a:endParaRPr lang="tr-TR" sz="2400" dirty="0"/>
          </a:p>
        </p:txBody>
      </p:sp>
      <p:sp>
        <p:nvSpPr>
          <p:cNvPr id="4" name="Alt Bilgi Yer Tutucusu 3">
            <a:extLst>
              <a:ext uri="{FF2B5EF4-FFF2-40B4-BE49-F238E27FC236}">
                <a16:creationId xmlns:a16="http://schemas.microsoft.com/office/drawing/2014/main" id="{50D67406-E9AF-4722-A3B8-096411DF3718}"/>
              </a:ext>
            </a:extLst>
          </p:cNvPr>
          <p:cNvSpPr>
            <a:spLocks noGrp="1"/>
          </p:cNvSpPr>
          <p:nvPr>
            <p:ph type="ftr" sz="quarter" idx="11"/>
          </p:nvPr>
        </p:nvSpPr>
        <p:spPr/>
        <p:txBody>
          <a:bodyPr/>
          <a:lstStyle/>
          <a:p>
            <a:pPr>
              <a:defRPr/>
            </a:pPr>
            <a:r>
              <a:rPr lang="tr-TR"/>
              <a:t>Zorunlu yaz stajı uygulama yönergesi</a:t>
            </a:r>
            <a:endParaRPr lang="tr-TR" dirty="0"/>
          </a:p>
        </p:txBody>
      </p:sp>
      <p:pic>
        <p:nvPicPr>
          <p:cNvPr id="6" name="Resim 5">
            <a:extLst>
              <a:ext uri="{FF2B5EF4-FFF2-40B4-BE49-F238E27FC236}">
                <a16:creationId xmlns:a16="http://schemas.microsoft.com/office/drawing/2014/main" id="{1BFBB632-299A-44D8-A6B9-943B81F10243}"/>
              </a:ext>
            </a:extLst>
          </p:cNvPr>
          <p:cNvPicPr>
            <a:picLocks noChangeAspect="1"/>
          </p:cNvPicPr>
          <p:nvPr/>
        </p:nvPicPr>
        <p:blipFill>
          <a:blip r:embed="rId3"/>
          <a:stretch>
            <a:fillRect/>
          </a:stretch>
        </p:blipFill>
        <p:spPr>
          <a:xfrm>
            <a:off x="5580112" y="915566"/>
            <a:ext cx="3362896" cy="3052726"/>
          </a:xfrm>
          <a:prstGeom prst="rect">
            <a:avLst/>
          </a:prstGeom>
        </p:spPr>
      </p:pic>
    </p:spTree>
    <p:extLst>
      <p:ext uri="{BB962C8B-B14F-4D97-AF65-F5344CB8AC3E}">
        <p14:creationId xmlns:p14="http://schemas.microsoft.com/office/powerpoint/2010/main" val="1149182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D6EBD68-559D-48EB-BC1D-F55F96193072}"/>
              </a:ext>
            </a:extLst>
          </p:cNvPr>
          <p:cNvSpPr>
            <a:spLocks noGrp="1"/>
          </p:cNvSpPr>
          <p:nvPr>
            <p:ph type="title"/>
          </p:nvPr>
        </p:nvSpPr>
        <p:spPr/>
        <p:txBody>
          <a:bodyPr/>
          <a:lstStyle/>
          <a:p>
            <a:r>
              <a:rPr lang="tr-TR" dirty="0"/>
              <a:t>Stajın sonlandırılması</a:t>
            </a:r>
          </a:p>
        </p:txBody>
      </p:sp>
      <p:sp>
        <p:nvSpPr>
          <p:cNvPr id="3" name="İçerik Yer Tutucusu 2">
            <a:extLst>
              <a:ext uri="{FF2B5EF4-FFF2-40B4-BE49-F238E27FC236}">
                <a16:creationId xmlns:a16="http://schemas.microsoft.com/office/drawing/2014/main" id="{2F31AF9A-8D65-461E-A5D2-3CA1E4E458A0}"/>
              </a:ext>
            </a:extLst>
          </p:cNvPr>
          <p:cNvSpPr>
            <a:spLocks noGrp="1"/>
          </p:cNvSpPr>
          <p:nvPr>
            <p:ph idx="1"/>
          </p:nvPr>
        </p:nvSpPr>
        <p:spPr/>
        <p:txBody>
          <a:bodyPr>
            <a:noAutofit/>
          </a:bodyPr>
          <a:lstStyle/>
          <a:p>
            <a:pPr algn="just"/>
            <a:r>
              <a:rPr lang="tr-TR" sz="2400" dirty="0"/>
              <a:t>Staj süreci sonunda gerçekleştirmiş olduğunuz stajları staj yönetim modülü üzerinden sonlandırmanız gerekmektedir. Sonlandırma işlemi; işyeri ve stajınızı genel olarak değerlendireceğiniz anketlerin doldurulması, staj defterinizin sisteme yüklenmesi gibi süreçleri kapsamaktadır.</a:t>
            </a:r>
          </a:p>
          <a:p>
            <a:pPr algn="just"/>
            <a:r>
              <a:rPr lang="tr-TR" sz="2400" dirty="0">
                <a:solidFill>
                  <a:srgbClr val="FF0000"/>
                </a:solidFill>
              </a:rPr>
              <a:t>Başvuru aşamasında kurum/kuruluş yetkilinize ait iletmiş olduğunuz mail adresi ile yetkili mühendis staj modülüne erişerek </a:t>
            </a:r>
            <a:r>
              <a:rPr lang="tr-TR" sz="2400" dirty="0" err="1">
                <a:solidFill>
                  <a:srgbClr val="FF0000"/>
                </a:solidFill>
              </a:rPr>
              <a:t>notlandırmanızı</a:t>
            </a:r>
            <a:r>
              <a:rPr lang="tr-TR" sz="2400" dirty="0">
                <a:solidFill>
                  <a:srgbClr val="FF0000"/>
                </a:solidFill>
              </a:rPr>
              <a:t> gerçekleştirecektir. </a:t>
            </a:r>
            <a:r>
              <a:rPr lang="tr-TR" sz="2400" dirty="0" err="1">
                <a:solidFill>
                  <a:srgbClr val="FF0000"/>
                </a:solidFill>
              </a:rPr>
              <a:t>Notlandırması</a:t>
            </a:r>
            <a:r>
              <a:rPr lang="tr-TR" sz="2400" dirty="0">
                <a:solidFill>
                  <a:srgbClr val="FF0000"/>
                </a:solidFill>
              </a:rPr>
              <a:t> tamamlanmayan öğrencilerin staj sonlandırma talepleri onaylanamamaktadır. Bu aşamanın tamamlanması öğrencinin sorumluluğundadır.</a:t>
            </a:r>
          </a:p>
          <a:p>
            <a:endParaRPr lang="tr-TR" sz="2400" dirty="0"/>
          </a:p>
        </p:txBody>
      </p:sp>
      <p:sp>
        <p:nvSpPr>
          <p:cNvPr id="4" name="Alt Bilgi Yer Tutucusu 3">
            <a:extLst>
              <a:ext uri="{FF2B5EF4-FFF2-40B4-BE49-F238E27FC236}">
                <a16:creationId xmlns:a16="http://schemas.microsoft.com/office/drawing/2014/main" id="{50D67406-E9AF-4722-A3B8-096411DF3718}"/>
              </a:ext>
            </a:extLst>
          </p:cNvPr>
          <p:cNvSpPr>
            <a:spLocks noGrp="1"/>
          </p:cNvSpPr>
          <p:nvPr>
            <p:ph type="ftr" sz="quarter" idx="11"/>
          </p:nvPr>
        </p:nvSpPr>
        <p:spPr/>
        <p:txBody>
          <a:bodyPr/>
          <a:lstStyle/>
          <a:p>
            <a:pPr>
              <a:defRPr/>
            </a:pPr>
            <a:r>
              <a:rPr lang="tr-TR"/>
              <a:t>Zorunlu yaz stajı uygulama yönergesi</a:t>
            </a:r>
            <a:endParaRPr lang="tr-TR" dirty="0"/>
          </a:p>
        </p:txBody>
      </p:sp>
    </p:spTree>
    <p:extLst>
      <p:ext uri="{BB962C8B-B14F-4D97-AF65-F5344CB8AC3E}">
        <p14:creationId xmlns:p14="http://schemas.microsoft.com/office/powerpoint/2010/main" val="1510036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8647A92-F372-401D-A83F-FCEFD188CC78}"/>
              </a:ext>
            </a:extLst>
          </p:cNvPr>
          <p:cNvSpPr>
            <a:spLocks noGrp="1"/>
          </p:cNvSpPr>
          <p:nvPr>
            <p:ph type="title"/>
          </p:nvPr>
        </p:nvSpPr>
        <p:spPr/>
        <p:txBody>
          <a:bodyPr/>
          <a:lstStyle/>
          <a:p>
            <a:pPr algn="just"/>
            <a:r>
              <a:rPr lang="tr-TR" dirty="0"/>
              <a:t>Ücretli stajlar</a:t>
            </a:r>
          </a:p>
        </p:txBody>
      </p:sp>
      <p:sp>
        <p:nvSpPr>
          <p:cNvPr id="3" name="Rectangle 3">
            <a:extLst>
              <a:ext uri="{FF2B5EF4-FFF2-40B4-BE49-F238E27FC236}">
                <a16:creationId xmlns:a16="http://schemas.microsoft.com/office/drawing/2014/main" id="{0679F29D-21DB-4757-A419-2F9698CABD55}"/>
              </a:ext>
            </a:extLst>
          </p:cNvPr>
          <p:cNvSpPr>
            <a:spLocks noGrp="1" noRot="1" noChangeArrowheads="1"/>
          </p:cNvSpPr>
          <p:nvPr>
            <p:ph idx="1"/>
          </p:nvPr>
        </p:nvSpPr>
        <p:spPr/>
        <p:txBody>
          <a:bodyPr rtlCol="0">
            <a:normAutofit/>
          </a:bodyPr>
          <a:lstStyle/>
          <a:p>
            <a:pPr marL="355600" lvl="1" indent="-355600" eaLnBrk="1" fontAlgn="auto" hangingPunct="1">
              <a:buClr>
                <a:schemeClr val="accent6">
                  <a:lumMod val="75000"/>
                </a:schemeClr>
              </a:buClr>
              <a:buFont typeface="Wingdings" pitchFamily="2" charset="2"/>
              <a:buChar char="ü"/>
              <a:defRPr/>
            </a:pPr>
            <a:endParaRPr lang="tr-TR" sz="2200" dirty="0"/>
          </a:p>
          <a:p>
            <a:pPr marL="355600" lvl="1" indent="-355600" eaLnBrk="1" fontAlgn="auto" hangingPunct="1">
              <a:buClr>
                <a:schemeClr val="accent6">
                  <a:lumMod val="75000"/>
                </a:schemeClr>
              </a:buClr>
              <a:buFont typeface="Wingdings" pitchFamily="2" charset="2"/>
              <a:buChar char="ü"/>
              <a:defRPr/>
            </a:pPr>
            <a:r>
              <a:rPr lang="tr-TR" sz="2200" dirty="0"/>
              <a:t>Aşağıda verilen </a:t>
            </a:r>
            <a:r>
              <a:rPr lang="tr-TR" sz="2200" i="1" dirty="0">
                <a:solidFill>
                  <a:srgbClr val="FF0000"/>
                </a:solidFill>
              </a:rPr>
              <a:t>Ek-1 ve Ek-2</a:t>
            </a:r>
            <a:r>
              <a:rPr lang="tr-TR" sz="2200" dirty="0"/>
              <a:t> dosyası staj yapılacak kurum tarafından eksiksiz olarak doldurulup staj dosyasıyla beraber tarafımıza teslim edilecektir. </a:t>
            </a:r>
          </a:p>
          <a:p>
            <a:pPr marL="0" lvl="1" indent="0" eaLnBrk="1" fontAlgn="auto" hangingPunct="1">
              <a:buClr>
                <a:schemeClr val="accent6">
                  <a:lumMod val="75000"/>
                </a:schemeClr>
              </a:buClr>
              <a:buNone/>
              <a:defRPr/>
            </a:pPr>
            <a:endParaRPr lang="tr-TR" sz="2200" dirty="0"/>
          </a:p>
          <a:p>
            <a:pPr marL="355600" lvl="1" indent="-355600" eaLnBrk="1" fontAlgn="auto" hangingPunct="1">
              <a:buClr>
                <a:schemeClr val="accent6">
                  <a:lumMod val="75000"/>
                </a:schemeClr>
              </a:buClr>
              <a:buFont typeface="Wingdings" pitchFamily="2" charset="2"/>
              <a:buChar char="ü"/>
              <a:defRPr/>
            </a:pPr>
            <a:r>
              <a:rPr lang="tr-TR" sz="2200" dirty="0"/>
              <a:t>Aksi halde ödeme yapılamayacaktır.</a:t>
            </a:r>
            <a:endParaRPr lang="tr-TR" sz="2200" dirty="0">
              <a:solidFill>
                <a:schemeClr val="tx1">
                  <a:lumMod val="75000"/>
                  <a:lumOff val="25000"/>
                </a:schemeClr>
              </a:solidFill>
              <a:latin typeface="Verdana" pitchFamily="34" charset="0"/>
            </a:endParaRPr>
          </a:p>
        </p:txBody>
      </p:sp>
      <p:sp>
        <p:nvSpPr>
          <p:cNvPr id="4" name="Altbilgi Yer Tutucusu 3"/>
          <p:cNvSpPr>
            <a:spLocks noGrp="1"/>
          </p:cNvSpPr>
          <p:nvPr>
            <p:ph type="ftr" sz="quarter" idx="11"/>
          </p:nvPr>
        </p:nvSpPr>
        <p:spPr/>
        <p:txBody>
          <a:bodyPr/>
          <a:lstStyle/>
          <a:p>
            <a:pPr>
              <a:defRPr/>
            </a:pPr>
            <a:r>
              <a:rPr lang="tr-TR"/>
              <a:t>Zorunlu yaz stajı uygulama yönergesi</a:t>
            </a:r>
          </a:p>
        </p:txBody>
      </p:sp>
    </p:spTree>
    <p:extLst>
      <p:ext uri="{BB962C8B-B14F-4D97-AF65-F5344CB8AC3E}">
        <p14:creationId xmlns:p14="http://schemas.microsoft.com/office/powerpoint/2010/main" val="3723371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Genel kurallar</a:t>
            </a:r>
          </a:p>
        </p:txBody>
      </p:sp>
      <p:sp>
        <p:nvSpPr>
          <p:cNvPr id="35843" name="Rectangle 3"/>
          <p:cNvSpPr>
            <a:spLocks noGrp="1" noRot="1" noChangeArrowheads="1"/>
          </p:cNvSpPr>
          <p:nvPr>
            <p:ph idx="1"/>
          </p:nvPr>
        </p:nvSpPr>
        <p:spPr/>
        <p:txBody>
          <a:bodyPr rtlCol="0">
            <a:noAutofit/>
          </a:bodyPr>
          <a:lstStyle/>
          <a:p>
            <a:pPr marL="355600" indent="-355600" eaLnBrk="1" fontAlgn="auto" hangingPunct="1">
              <a:spcAft>
                <a:spcPts val="0"/>
              </a:spcAft>
              <a:buClr>
                <a:schemeClr val="tx1">
                  <a:shade val="95000"/>
                </a:schemeClr>
              </a:buClr>
              <a:buFont typeface="Wingdings" pitchFamily="2" charset="2"/>
              <a:buChar char="ü"/>
              <a:defRPr/>
            </a:pPr>
            <a:endParaRPr lang="tr-TR" sz="2400" dirty="0">
              <a:solidFill>
                <a:schemeClr val="tx1">
                  <a:lumMod val="75000"/>
                  <a:lumOff val="25000"/>
                </a:schemeClr>
              </a:solidFill>
            </a:endParaRPr>
          </a:p>
          <a:p>
            <a:pPr marL="355600" indent="-355600" algn="just" eaLnBrk="1" fontAlgn="auto" hangingPunct="1">
              <a:spcAft>
                <a:spcPts val="0"/>
              </a:spcAft>
              <a:buClr>
                <a:schemeClr val="tx1">
                  <a:shade val="95000"/>
                </a:schemeClr>
              </a:buClr>
              <a:buFont typeface="Wingdings" pitchFamily="2" charset="2"/>
              <a:buChar char="ü"/>
              <a:defRPr/>
            </a:pPr>
            <a:r>
              <a:rPr lang="tr-TR" sz="2400" dirty="0">
                <a:solidFill>
                  <a:schemeClr val="tx1">
                    <a:lumMod val="75000"/>
                    <a:lumOff val="25000"/>
                  </a:schemeClr>
                </a:solidFill>
              </a:rPr>
              <a:t>Karadeniz Teknik Üniversitesi Of Teknoloji Fakültesi İnşaat Mühendisliği Bölümü öğrencileri IV. Yarıyıldan sonra stajlarını yapmaya hak kazanırlar. </a:t>
            </a:r>
          </a:p>
          <a:p>
            <a:pPr marL="0" indent="0" eaLnBrk="1" fontAlgn="auto" hangingPunct="1">
              <a:spcAft>
                <a:spcPts val="0"/>
              </a:spcAft>
              <a:buClr>
                <a:schemeClr val="tx1">
                  <a:shade val="95000"/>
                </a:schemeClr>
              </a:buClr>
              <a:buNone/>
              <a:defRPr/>
            </a:pPr>
            <a:endParaRPr lang="tr-TR" sz="2400" dirty="0">
              <a:solidFill>
                <a:schemeClr val="tx1">
                  <a:lumMod val="75000"/>
                  <a:lumOff val="25000"/>
                </a:schemeClr>
              </a:solidFill>
            </a:endParaRPr>
          </a:p>
          <a:p>
            <a:pPr marL="355600" indent="-355600" algn="just" eaLnBrk="1" fontAlgn="auto" hangingPunct="1">
              <a:spcAft>
                <a:spcPts val="0"/>
              </a:spcAft>
              <a:buClr>
                <a:schemeClr val="tx1">
                  <a:shade val="95000"/>
                </a:schemeClr>
              </a:buClr>
              <a:buFont typeface="Wingdings" pitchFamily="2" charset="2"/>
              <a:buChar char="ü"/>
              <a:defRPr/>
            </a:pPr>
            <a:r>
              <a:rPr lang="tr-TR" sz="2400" dirty="0">
                <a:solidFill>
                  <a:schemeClr val="tx1">
                    <a:lumMod val="75000"/>
                    <a:lumOff val="25000"/>
                  </a:schemeClr>
                </a:solidFill>
              </a:rPr>
              <a:t>Stajlar yaz döneminde yapılır. Ancak ara dönemlerde tüm derslerden kredilerini tamamlayarak mezun olmaya hak kazananlar “Staj Komisyonu” kararı ile staj yapabilirler. </a:t>
            </a:r>
          </a:p>
        </p:txBody>
      </p:sp>
      <p:sp>
        <p:nvSpPr>
          <p:cNvPr id="3" name="Altbilgi Yer Tutucusu 2"/>
          <p:cNvSpPr>
            <a:spLocks noGrp="1"/>
          </p:cNvSpPr>
          <p:nvPr>
            <p:ph type="ftr" sz="quarter" idx="11"/>
          </p:nvPr>
        </p:nvSpPr>
        <p:spPr/>
        <p:txBody>
          <a:bodyPr/>
          <a:lstStyle/>
          <a:p>
            <a:pPr>
              <a:defRPr/>
            </a:pPr>
            <a:r>
              <a:rPr lang="tr-TR"/>
              <a:t>Zorunlu yaz stajı uygulama yönergesi</a:t>
            </a:r>
          </a:p>
        </p:txBody>
      </p:sp>
    </p:spTree>
    <p:extLst>
      <p:ext uri="{BB962C8B-B14F-4D97-AF65-F5344CB8AC3E}">
        <p14:creationId xmlns:p14="http://schemas.microsoft.com/office/powerpoint/2010/main" val="1221709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dirty="0"/>
              <a:t>Ek 1</a:t>
            </a:r>
          </a:p>
        </p:txBody>
      </p:sp>
      <p:sp>
        <p:nvSpPr>
          <p:cNvPr id="6" name="İçerik Yer Tutucusu 5"/>
          <p:cNvSpPr>
            <a:spLocks noGrp="1"/>
          </p:cNvSpPr>
          <p:nvPr>
            <p:ph idx="1"/>
          </p:nvPr>
        </p:nvSpPr>
        <p:spPr/>
        <p:txBody>
          <a:bodyPr/>
          <a:lstStyle/>
          <a:p>
            <a:endParaRPr lang="tr-TR"/>
          </a:p>
        </p:txBody>
      </p:sp>
      <p:sp>
        <p:nvSpPr>
          <p:cNvPr id="4" name="Alt Bilgi Yer Tutucusu 3">
            <a:extLst>
              <a:ext uri="{FF2B5EF4-FFF2-40B4-BE49-F238E27FC236}">
                <a16:creationId xmlns:a16="http://schemas.microsoft.com/office/drawing/2014/main" id="{A457244C-4D09-4C09-8EED-D3582D83E4CA}"/>
              </a:ext>
            </a:extLst>
          </p:cNvPr>
          <p:cNvSpPr>
            <a:spLocks noGrp="1"/>
          </p:cNvSpPr>
          <p:nvPr>
            <p:ph type="ftr" sz="quarter" idx="11"/>
          </p:nvPr>
        </p:nvSpPr>
        <p:spPr/>
        <p:txBody>
          <a:bodyPr/>
          <a:lstStyle/>
          <a:p>
            <a:pPr>
              <a:defRPr/>
            </a:pPr>
            <a:r>
              <a:rPr lang="tr-TR"/>
              <a:t>Zorunlu yaz stajı uygulama yönergesi</a:t>
            </a:r>
          </a:p>
        </p:txBody>
      </p:sp>
      <p:pic>
        <p:nvPicPr>
          <p:cNvPr id="5" name="Resim 4">
            <a:extLst>
              <a:ext uri="{FF2B5EF4-FFF2-40B4-BE49-F238E27FC236}">
                <a16:creationId xmlns:a16="http://schemas.microsoft.com/office/drawing/2014/main" id="{3EBE7C6A-C8BE-4CBD-8F07-F376A28086A9}"/>
              </a:ext>
            </a:extLst>
          </p:cNvPr>
          <p:cNvPicPr>
            <a:picLocks noChangeAspect="1"/>
          </p:cNvPicPr>
          <p:nvPr/>
        </p:nvPicPr>
        <p:blipFill>
          <a:blip r:embed="rId3"/>
          <a:stretch>
            <a:fillRect/>
          </a:stretch>
        </p:blipFill>
        <p:spPr>
          <a:xfrm>
            <a:off x="899593" y="848479"/>
            <a:ext cx="7056784" cy="3994245"/>
          </a:xfrm>
          <a:prstGeom prst="rect">
            <a:avLst/>
          </a:prstGeom>
        </p:spPr>
      </p:pic>
    </p:spTree>
    <p:extLst>
      <p:ext uri="{BB962C8B-B14F-4D97-AF65-F5344CB8AC3E}">
        <p14:creationId xmlns:p14="http://schemas.microsoft.com/office/powerpoint/2010/main" val="4102085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Unvan 5"/>
          <p:cNvSpPr>
            <a:spLocks noGrp="1"/>
          </p:cNvSpPr>
          <p:nvPr>
            <p:ph type="title"/>
          </p:nvPr>
        </p:nvSpPr>
        <p:spPr/>
        <p:txBody>
          <a:bodyPr/>
          <a:lstStyle/>
          <a:p>
            <a:r>
              <a:rPr lang="tr-TR" dirty="0"/>
              <a:t>Ek 2</a:t>
            </a:r>
          </a:p>
        </p:txBody>
      </p:sp>
      <p:sp>
        <p:nvSpPr>
          <p:cNvPr id="7" name="İçerik Yer Tutucusu 6"/>
          <p:cNvSpPr>
            <a:spLocks noGrp="1"/>
          </p:cNvSpPr>
          <p:nvPr>
            <p:ph idx="1"/>
          </p:nvPr>
        </p:nvSpPr>
        <p:spPr/>
        <p:txBody>
          <a:bodyPr/>
          <a:lstStyle/>
          <a:p>
            <a:endParaRPr lang="tr-TR"/>
          </a:p>
        </p:txBody>
      </p:sp>
      <p:sp>
        <p:nvSpPr>
          <p:cNvPr id="4" name="Alt Bilgi Yer Tutucusu 3">
            <a:extLst>
              <a:ext uri="{FF2B5EF4-FFF2-40B4-BE49-F238E27FC236}">
                <a16:creationId xmlns:a16="http://schemas.microsoft.com/office/drawing/2014/main" id="{5571FDD1-318C-42FC-93AE-0B651573C4BD}"/>
              </a:ext>
            </a:extLst>
          </p:cNvPr>
          <p:cNvSpPr>
            <a:spLocks noGrp="1"/>
          </p:cNvSpPr>
          <p:nvPr>
            <p:ph type="ftr" sz="quarter" idx="11"/>
          </p:nvPr>
        </p:nvSpPr>
        <p:spPr/>
        <p:txBody>
          <a:bodyPr/>
          <a:lstStyle/>
          <a:p>
            <a:pPr>
              <a:defRPr/>
            </a:pPr>
            <a:r>
              <a:rPr lang="tr-TR"/>
              <a:t>Zorunlu yaz stajı uygulama yönergesi</a:t>
            </a:r>
          </a:p>
        </p:txBody>
      </p:sp>
      <p:pic>
        <p:nvPicPr>
          <p:cNvPr id="5" name="Resim 4">
            <a:extLst>
              <a:ext uri="{FF2B5EF4-FFF2-40B4-BE49-F238E27FC236}">
                <a16:creationId xmlns:a16="http://schemas.microsoft.com/office/drawing/2014/main" id="{FE0DA5BE-5473-4D61-AF77-66C21EAE4D6D}"/>
              </a:ext>
            </a:extLst>
          </p:cNvPr>
          <p:cNvPicPr>
            <a:picLocks noChangeAspect="1"/>
          </p:cNvPicPr>
          <p:nvPr/>
        </p:nvPicPr>
        <p:blipFill rotWithShape="1">
          <a:blip r:embed="rId3"/>
          <a:srcRect t="3672" b="11860"/>
          <a:stretch/>
        </p:blipFill>
        <p:spPr>
          <a:xfrm>
            <a:off x="395534" y="900086"/>
            <a:ext cx="8370991" cy="3615879"/>
          </a:xfrm>
          <a:prstGeom prst="rect">
            <a:avLst/>
          </a:prstGeom>
        </p:spPr>
      </p:pic>
    </p:spTree>
    <p:extLst>
      <p:ext uri="{BB962C8B-B14F-4D97-AF65-F5344CB8AC3E}">
        <p14:creationId xmlns:p14="http://schemas.microsoft.com/office/powerpoint/2010/main" val="10948849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1" name="11 Metin kutusu"/>
          <p:cNvSpPr txBox="1">
            <a:spLocks noChangeArrowheads="1"/>
          </p:cNvSpPr>
          <p:nvPr/>
        </p:nvSpPr>
        <p:spPr bwMode="auto">
          <a:xfrm>
            <a:off x="1021211" y="4549388"/>
            <a:ext cx="7200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ts val="300"/>
              </a:spcAft>
              <a:buClr>
                <a:srgbClr val="91581F"/>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91581F"/>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91581F"/>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91581F"/>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91581F"/>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91581F"/>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91581F"/>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91581F"/>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91581F"/>
              </a:buClr>
              <a:buSzPct val="130000"/>
              <a:buFont typeface="Georgia" pitchFamily="18" charset="0"/>
              <a:buChar char="*"/>
              <a:defRPr sz="1400">
                <a:solidFill>
                  <a:srgbClr val="404040"/>
                </a:solidFill>
                <a:latin typeface="Trebuchet MS" pitchFamily="34" charset="0"/>
              </a:defRPr>
            </a:lvl9pPr>
          </a:lstStyle>
          <a:p>
            <a:pPr algn="ctr" eaLnBrk="1" hangingPunct="1">
              <a:spcBef>
                <a:spcPct val="0"/>
              </a:spcBef>
              <a:spcAft>
                <a:spcPct val="0"/>
              </a:spcAft>
              <a:buClrTx/>
              <a:buSzTx/>
              <a:buFontTx/>
              <a:buNone/>
            </a:pPr>
            <a:r>
              <a:rPr lang="tr-TR" altLang="tr-TR" sz="1800" dirty="0">
                <a:solidFill>
                  <a:schemeClr val="tx1"/>
                </a:solidFill>
                <a:latin typeface="Arial" charset="0"/>
              </a:rPr>
              <a:t>Staj dosyası bölüm web sayfasından indirilecektir.</a:t>
            </a:r>
          </a:p>
        </p:txBody>
      </p:sp>
      <p:sp>
        <p:nvSpPr>
          <p:cNvPr id="2" name="Unvan 1"/>
          <p:cNvSpPr>
            <a:spLocks noGrp="1"/>
          </p:cNvSpPr>
          <p:nvPr>
            <p:ph type="title"/>
          </p:nvPr>
        </p:nvSpPr>
        <p:spPr/>
        <p:txBody>
          <a:bodyPr/>
          <a:lstStyle/>
          <a:p>
            <a:r>
              <a:rPr lang="tr-TR" dirty="0"/>
              <a:t>Staj dosyası</a:t>
            </a:r>
          </a:p>
        </p:txBody>
      </p:sp>
      <p:sp>
        <p:nvSpPr>
          <p:cNvPr id="6" name="Altbilgi Yer Tutucusu 5"/>
          <p:cNvSpPr>
            <a:spLocks noGrp="1"/>
          </p:cNvSpPr>
          <p:nvPr>
            <p:ph type="ftr" sz="quarter" idx="11"/>
          </p:nvPr>
        </p:nvSpPr>
        <p:spPr/>
        <p:txBody>
          <a:bodyPr/>
          <a:lstStyle/>
          <a:p>
            <a:pPr>
              <a:defRPr/>
            </a:pPr>
            <a:r>
              <a:rPr lang="tr-TR"/>
              <a:t>Zorunlu yaz stajı uygulama yönergesi</a:t>
            </a:r>
            <a:endParaRPr lang="tr-TR" dirty="0"/>
          </a:p>
        </p:txBody>
      </p:sp>
      <p:pic>
        <p:nvPicPr>
          <p:cNvPr id="4" name="Resim 3"/>
          <p:cNvPicPr>
            <a:picLocks noChangeAspect="1"/>
          </p:cNvPicPr>
          <p:nvPr/>
        </p:nvPicPr>
        <p:blipFill rotWithShape="1">
          <a:blip r:embed="rId3"/>
          <a:srcRect l="10758" t="22282" r="10561" b="14403"/>
          <a:stretch/>
        </p:blipFill>
        <p:spPr>
          <a:xfrm>
            <a:off x="470776" y="830194"/>
            <a:ext cx="8301670" cy="375778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dirty="0"/>
              <a:t>Onay ve imzalar</a:t>
            </a:r>
          </a:p>
        </p:txBody>
      </p:sp>
      <p:sp>
        <p:nvSpPr>
          <p:cNvPr id="2" name="Altbilgi Yer Tutucusu 1"/>
          <p:cNvSpPr>
            <a:spLocks noGrp="1"/>
          </p:cNvSpPr>
          <p:nvPr>
            <p:ph type="ftr" sz="quarter" idx="11"/>
          </p:nvPr>
        </p:nvSpPr>
        <p:spPr/>
        <p:txBody>
          <a:bodyPr/>
          <a:lstStyle/>
          <a:p>
            <a:pPr>
              <a:defRPr/>
            </a:pPr>
            <a:r>
              <a:rPr lang="tr-TR"/>
              <a:t>Zorunlu yaz stajı uygulama yönergesi</a:t>
            </a:r>
          </a:p>
        </p:txBody>
      </p:sp>
      <p:pic>
        <p:nvPicPr>
          <p:cNvPr id="7" name="Resim 6"/>
          <p:cNvPicPr>
            <a:picLocks noChangeAspect="1"/>
          </p:cNvPicPr>
          <p:nvPr/>
        </p:nvPicPr>
        <p:blipFill rotWithShape="1">
          <a:blip r:embed="rId3"/>
          <a:srcRect l="37343" t="22282" r="10561" b="14403"/>
          <a:stretch/>
        </p:blipFill>
        <p:spPr>
          <a:xfrm>
            <a:off x="467544" y="843558"/>
            <a:ext cx="5496590" cy="3757780"/>
          </a:xfrm>
          <a:prstGeom prst="rect">
            <a:avLst/>
          </a:prstGeom>
          <a:ln>
            <a:noFill/>
          </a:ln>
          <a:effectLst>
            <a:outerShdw blurRad="190500" algn="tl" rotWithShape="0">
              <a:srgbClr val="000000">
                <a:alpha val="70000"/>
              </a:srgbClr>
            </a:outerShdw>
          </a:effectLst>
        </p:spPr>
      </p:pic>
      <p:pic>
        <p:nvPicPr>
          <p:cNvPr id="5" name="Resim 4"/>
          <p:cNvPicPr>
            <a:picLocks noChangeAspect="1"/>
          </p:cNvPicPr>
          <p:nvPr/>
        </p:nvPicPr>
        <p:blipFill rotWithShape="1">
          <a:blip r:embed="rId4"/>
          <a:srcRect l="63880" t="22682" r="10714" b="13376"/>
          <a:stretch/>
        </p:blipFill>
        <p:spPr>
          <a:xfrm>
            <a:off x="6118861" y="887730"/>
            <a:ext cx="2576130" cy="364711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Yukarı Ok 5"/>
          <p:cNvSpPr/>
          <p:nvPr/>
        </p:nvSpPr>
        <p:spPr>
          <a:xfrm rot="3766289">
            <a:off x="2021667" y="1790535"/>
            <a:ext cx="288032" cy="432048"/>
          </a:xfrm>
          <a:prstGeom prst="upArrow">
            <a:avLst>
              <a:gd name="adj1" fmla="val 42063"/>
              <a:gd name="adj2" fmla="val 817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Yukarı Ok 9"/>
          <p:cNvSpPr/>
          <p:nvPr/>
        </p:nvSpPr>
        <p:spPr>
          <a:xfrm rot="3766289">
            <a:off x="1301588" y="3797023"/>
            <a:ext cx="288032" cy="432048"/>
          </a:xfrm>
          <a:prstGeom prst="upArrow">
            <a:avLst>
              <a:gd name="adj1" fmla="val 42063"/>
              <a:gd name="adj2" fmla="val 817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Yukarı Ok 10"/>
          <p:cNvSpPr/>
          <p:nvPr/>
        </p:nvSpPr>
        <p:spPr>
          <a:xfrm rot="3766289">
            <a:off x="3389820" y="4102015"/>
            <a:ext cx="288032" cy="432048"/>
          </a:xfrm>
          <a:prstGeom prst="upArrow">
            <a:avLst>
              <a:gd name="adj1" fmla="val 42063"/>
              <a:gd name="adj2" fmla="val 817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Yukarı Ok 11"/>
          <p:cNvSpPr/>
          <p:nvPr/>
        </p:nvSpPr>
        <p:spPr>
          <a:xfrm rot="3766289">
            <a:off x="4560009" y="4109827"/>
            <a:ext cx="288032" cy="432048"/>
          </a:xfrm>
          <a:prstGeom prst="upArrow">
            <a:avLst>
              <a:gd name="adj1" fmla="val 42063"/>
              <a:gd name="adj2" fmla="val 817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Yukarı Ok 12"/>
          <p:cNvSpPr/>
          <p:nvPr/>
        </p:nvSpPr>
        <p:spPr>
          <a:xfrm rot="3766289">
            <a:off x="7219293" y="4083270"/>
            <a:ext cx="288032" cy="432048"/>
          </a:xfrm>
          <a:prstGeom prst="upArrow">
            <a:avLst>
              <a:gd name="adj1" fmla="val 42063"/>
              <a:gd name="adj2" fmla="val 817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8915" name="11 Metin kutusu"/>
          <p:cNvSpPr txBox="1">
            <a:spLocks noChangeArrowheads="1"/>
          </p:cNvSpPr>
          <p:nvPr/>
        </p:nvSpPr>
        <p:spPr bwMode="auto">
          <a:xfrm>
            <a:off x="323528" y="4582640"/>
            <a:ext cx="84249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ts val="300"/>
              </a:spcAft>
              <a:buClr>
                <a:srgbClr val="91581F"/>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91581F"/>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91581F"/>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91581F"/>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91581F"/>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91581F"/>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91581F"/>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91581F"/>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91581F"/>
              </a:buClr>
              <a:buSzPct val="130000"/>
              <a:buFont typeface="Georgia" pitchFamily="18" charset="0"/>
              <a:buChar char="*"/>
              <a:defRPr sz="1400">
                <a:solidFill>
                  <a:srgbClr val="404040"/>
                </a:solidFill>
                <a:latin typeface="Trebuchet MS" pitchFamily="34" charset="0"/>
              </a:defRPr>
            </a:lvl9pPr>
          </a:lstStyle>
          <a:p>
            <a:pPr algn="ctr" eaLnBrk="1" hangingPunct="1">
              <a:spcBef>
                <a:spcPct val="0"/>
              </a:spcBef>
              <a:spcAft>
                <a:spcPct val="0"/>
              </a:spcAft>
              <a:buClrTx/>
              <a:buSzTx/>
              <a:buFontTx/>
              <a:buNone/>
            </a:pPr>
            <a:r>
              <a:rPr lang="tr-TR" altLang="tr-TR" sz="1600" dirty="0">
                <a:solidFill>
                  <a:srgbClr val="FF0000"/>
                </a:solidFill>
                <a:latin typeface="Arial" charset="0"/>
              </a:rPr>
              <a:t>Staj dosyası onaylatılıp sisteme yüklenecektir.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D6EBD68-559D-48EB-BC1D-F55F96193072}"/>
              </a:ext>
            </a:extLst>
          </p:cNvPr>
          <p:cNvSpPr>
            <a:spLocks noGrp="1"/>
          </p:cNvSpPr>
          <p:nvPr>
            <p:ph type="title"/>
          </p:nvPr>
        </p:nvSpPr>
        <p:spPr/>
        <p:txBody>
          <a:bodyPr/>
          <a:lstStyle/>
          <a:p>
            <a:r>
              <a:rPr lang="tr-TR" dirty="0"/>
              <a:t>Staj başvurusunun yapılması</a:t>
            </a:r>
          </a:p>
        </p:txBody>
      </p:sp>
      <p:sp>
        <p:nvSpPr>
          <p:cNvPr id="3" name="İçerik Yer Tutucusu 2">
            <a:extLst>
              <a:ext uri="{FF2B5EF4-FFF2-40B4-BE49-F238E27FC236}">
                <a16:creationId xmlns:a16="http://schemas.microsoft.com/office/drawing/2014/main" id="{2F31AF9A-8D65-461E-A5D2-3CA1E4E458A0}"/>
              </a:ext>
            </a:extLst>
          </p:cNvPr>
          <p:cNvSpPr>
            <a:spLocks noGrp="1"/>
          </p:cNvSpPr>
          <p:nvPr>
            <p:ph idx="1"/>
          </p:nvPr>
        </p:nvSpPr>
        <p:spPr/>
        <p:txBody>
          <a:bodyPr anchor="ctr"/>
          <a:lstStyle/>
          <a:p>
            <a:pPr marL="0" indent="0" algn="ctr">
              <a:buNone/>
            </a:pPr>
            <a:r>
              <a:rPr lang="tr-TR" dirty="0"/>
              <a:t>Staj ile ilgili bütün sorularınızı </a:t>
            </a:r>
          </a:p>
          <a:p>
            <a:pPr marL="0" indent="0" algn="ctr">
              <a:buNone/>
            </a:pPr>
            <a:r>
              <a:rPr lang="tr-TR" i="1" u="sng" dirty="0">
                <a:solidFill>
                  <a:srgbClr val="1212EE"/>
                </a:solidFill>
                <a:hlinkClick r:id="rId3"/>
              </a:rPr>
              <a:t>insaatyazstaji@gmail.com</a:t>
            </a:r>
            <a:endParaRPr lang="tr-TR" i="1" u="sng" dirty="0">
              <a:solidFill>
                <a:srgbClr val="1212EE"/>
              </a:solidFill>
            </a:endParaRPr>
          </a:p>
          <a:p>
            <a:pPr marL="0" indent="0" algn="ctr">
              <a:buNone/>
            </a:pPr>
            <a:r>
              <a:rPr lang="tr-TR" dirty="0"/>
              <a:t>mail adresi üzerinden komisyona yöneltebilirsiniz.</a:t>
            </a:r>
          </a:p>
          <a:p>
            <a:pPr marL="0" indent="0" algn="ctr">
              <a:buNone/>
            </a:pPr>
            <a:r>
              <a:rPr lang="tr-TR" dirty="0"/>
              <a:t>Prof. Dr. Erol İSKENDER</a:t>
            </a:r>
          </a:p>
          <a:p>
            <a:pPr marL="0" indent="0" algn="ctr">
              <a:buNone/>
            </a:pPr>
            <a:r>
              <a:rPr lang="tr-TR"/>
              <a:t>Arş</a:t>
            </a:r>
            <a:r>
              <a:rPr lang="tr-TR" dirty="0"/>
              <a:t>. Gör. Halime SOLAK</a:t>
            </a:r>
          </a:p>
        </p:txBody>
      </p:sp>
      <p:sp>
        <p:nvSpPr>
          <p:cNvPr id="4" name="Altbilgi Yer Tutucusu 3"/>
          <p:cNvSpPr>
            <a:spLocks noGrp="1"/>
          </p:cNvSpPr>
          <p:nvPr>
            <p:ph type="ftr" sz="quarter" idx="11"/>
          </p:nvPr>
        </p:nvSpPr>
        <p:spPr/>
        <p:txBody>
          <a:bodyPr/>
          <a:lstStyle/>
          <a:p>
            <a:pPr>
              <a:defRPr/>
            </a:pPr>
            <a:r>
              <a:rPr lang="tr-TR"/>
              <a:t>Zorunlu yaz stajı uygulama yönergesi</a:t>
            </a:r>
          </a:p>
        </p:txBody>
      </p:sp>
    </p:spTree>
    <p:extLst>
      <p:ext uri="{BB962C8B-B14F-4D97-AF65-F5344CB8AC3E}">
        <p14:creationId xmlns:p14="http://schemas.microsoft.com/office/powerpoint/2010/main" val="3463515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Genel kurallar </a:t>
            </a:r>
          </a:p>
        </p:txBody>
      </p:sp>
      <p:sp>
        <p:nvSpPr>
          <p:cNvPr id="16386" name="Rectangle 3"/>
          <p:cNvSpPr>
            <a:spLocks noGrp="1" noRot="1" noChangeArrowheads="1"/>
          </p:cNvSpPr>
          <p:nvPr>
            <p:ph idx="1"/>
          </p:nvPr>
        </p:nvSpPr>
        <p:spPr/>
        <p:txBody>
          <a:bodyPr>
            <a:normAutofit/>
          </a:bodyPr>
          <a:lstStyle/>
          <a:p>
            <a:pPr marL="355600" indent="-355600" algn="just" eaLnBrk="1" hangingPunct="1">
              <a:buFont typeface="Wingdings" pitchFamily="2" charset="2"/>
              <a:buChar char="ü"/>
            </a:pPr>
            <a:r>
              <a:rPr lang="tr-TR" altLang="tr-TR" sz="2400" dirty="0"/>
              <a:t>Toplam tamamlanması gerekli staj süresi </a:t>
            </a:r>
            <a:r>
              <a:rPr lang="tr-TR" altLang="tr-TR" sz="2400" dirty="0">
                <a:highlight>
                  <a:srgbClr val="FFFF00"/>
                </a:highlight>
              </a:rPr>
              <a:t>60</a:t>
            </a:r>
            <a:r>
              <a:rPr lang="tr-TR" altLang="tr-TR" sz="2400" dirty="0"/>
              <a:t> işgünüdür. Bir staj döneminde en az </a:t>
            </a:r>
            <a:r>
              <a:rPr lang="tr-TR" altLang="tr-TR" sz="2800" b="1" dirty="0">
                <a:solidFill>
                  <a:srgbClr val="FF0000"/>
                </a:solidFill>
              </a:rPr>
              <a:t>10</a:t>
            </a:r>
            <a:r>
              <a:rPr lang="tr-TR" altLang="tr-TR" sz="2400" dirty="0"/>
              <a:t>, en fazla 40 işgünü staj yapılabilir. Ofis stajı en fazla </a:t>
            </a:r>
            <a:r>
              <a:rPr lang="tr-TR" altLang="tr-TR" sz="2800" b="1" dirty="0">
                <a:solidFill>
                  <a:srgbClr val="FF0000"/>
                </a:solidFill>
              </a:rPr>
              <a:t>15</a:t>
            </a:r>
            <a:r>
              <a:rPr lang="tr-TR" altLang="tr-TR" sz="2800" dirty="0"/>
              <a:t> </a:t>
            </a:r>
            <a:r>
              <a:rPr lang="tr-TR" altLang="tr-TR" sz="2400" dirty="0"/>
              <a:t>gün olabilir. </a:t>
            </a:r>
          </a:p>
          <a:p>
            <a:pPr marL="0" indent="0" eaLnBrk="1" hangingPunct="1">
              <a:buNone/>
            </a:pPr>
            <a:endParaRPr lang="tr-TR" altLang="tr-TR" sz="2400" dirty="0"/>
          </a:p>
          <a:p>
            <a:pPr marL="355600" indent="-355600" algn="just" eaLnBrk="1" hangingPunct="1">
              <a:buFont typeface="Wingdings" pitchFamily="2" charset="2"/>
              <a:buChar char="ü"/>
            </a:pPr>
            <a:r>
              <a:rPr lang="tr-TR" altLang="tr-TR" sz="2400" dirty="0"/>
              <a:t>Kredilerini tamamlayarak mezun olmayı hak eden öğrenciler, hiç staj yapmamış olan öğrenciler en az iki farklı işyerinde (kamu/özel) stajlarını tamamlayabilirler. Bu durumda yapılan stajın ilk kısmı Staj Komisyonu’nca kabul edilmeden stajın ikinci kısmına başlanamaz. </a:t>
            </a:r>
          </a:p>
        </p:txBody>
      </p:sp>
      <p:sp>
        <p:nvSpPr>
          <p:cNvPr id="3" name="Altbilgi Yer Tutucusu 2"/>
          <p:cNvSpPr>
            <a:spLocks noGrp="1"/>
          </p:cNvSpPr>
          <p:nvPr>
            <p:ph type="ftr" sz="quarter" idx="11"/>
          </p:nvPr>
        </p:nvSpPr>
        <p:spPr/>
        <p:txBody>
          <a:bodyPr/>
          <a:lstStyle/>
          <a:p>
            <a:pPr>
              <a:defRPr/>
            </a:pPr>
            <a:r>
              <a:rPr lang="tr-TR"/>
              <a:t>Zorunlu yaz stajı uygulama yönergesi</a:t>
            </a:r>
          </a:p>
        </p:txBody>
      </p:sp>
    </p:spTree>
    <p:extLst>
      <p:ext uri="{BB962C8B-B14F-4D97-AF65-F5344CB8AC3E}">
        <p14:creationId xmlns:p14="http://schemas.microsoft.com/office/powerpoint/2010/main" val="3860930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Genel kurallar </a:t>
            </a:r>
          </a:p>
        </p:txBody>
      </p:sp>
      <p:sp>
        <p:nvSpPr>
          <p:cNvPr id="16386" name="Rectangle 3"/>
          <p:cNvSpPr>
            <a:spLocks noGrp="1" noRot="1" noChangeArrowheads="1"/>
          </p:cNvSpPr>
          <p:nvPr>
            <p:ph idx="1"/>
          </p:nvPr>
        </p:nvSpPr>
        <p:spPr/>
        <p:txBody>
          <a:bodyPr>
            <a:normAutofit/>
          </a:bodyPr>
          <a:lstStyle/>
          <a:p>
            <a:pPr marL="355600" indent="-355600" algn="just" eaLnBrk="1" hangingPunct="1">
              <a:buFont typeface="Wingdings" pitchFamily="2" charset="2"/>
              <a:buChar char="ü"/>
            </a:pPr>
            <a:r>
              <a:rPr lang="tr-TR" altLang="tr-TR" sz="2400" b="1" i="1" dirty="0"/>
              <a:t>Bir iş yerinde yaz stajı yapacak öğrenciler en fazla </a:t>
            </a:r>
            <a:r>
              <a:rPr lang="tr-TR" altLang="tr-TR" sz="2800" b="1" i="1" dirty="0">
                <a:solidFill>
                  <a:srgbClr val="FF0000"/>
                </a:solidFill>
              </a:rPr>
              <a:t>40 iş günü </a:t>
            </a:r>
            <a:r>
              <a:rPr lang="tr-TR" altLang="tr-TR" sz="2400" b="1" i="1" dirty="0"/>
              <a:t>staj yapabilir. </a:t>
            </a:r>
          </a:p>
          <a:p>
            <a:pPr marL="0" indent="0" algn="just" eaLnBrk="1" hangingPunct="1">
              <a:buNone/>
            </a:pPr>
            <a:endParaRPr lang="tr-TR" altLang="tr-TR" sz="2400" b="1" i="1" dirty="0"/>
          </a:p>
          <a:p>
            <a:pPr marL="355600" indent="-355600" algn="just" eaLnBrk="1" hangingPunct="1">
              <a:buFont typeface="Wingdings" pitchFamily="2" charset="2"/>
              <a:buChar char="ü"/>
            </a:pPr>
            <a:r>
              <a:rPr lang="tr-TR" altLang="tr-TR" sz="2400" dirty="0"/>
              <a:t>Bir işyerinde </a:t>
            </a:r>
            <a:r>
              <a:rPr lang="tr-TR" altLang="tr-TR" sz="2800" b="1" dirty="0">
                <a:solidFill>
                  <a:srgbClr val="FF0000"/>
                </a:solidFill>
              </a:rPr>
              <a:t>10</a:t>
            </a:r>
            <a:r>
              <a:rPr lang="tr-TR" altLang="tr-TR" sz="2400" dirty="0"/>
              <a:t> iş gününden daha az süreyle staj yapılamaz.</a:t>
            </a:r>
          </a:p>
          <a:p>
            <a:pPr marL="0" indent="0" algn="just" eaLnBrk="1" hangingPunct="1">
              <a:buNone/>
            </a:pPr>
            <a:endParaRPr lang="tr-TR" altLang="tr-TR" sz="2400" dirty="0"/>
          </a:p>
          <a:p>
            <a:pPr marL="355600" indent="-355600" algn="just" eaLnBrk="1" hangingPunct="1">
              <a:buFont typeface="Wingdings" pitchFamily="2" charset="2"/>
              <a:buChar char="ü"/>
            </a:pPr>
            <a:r>
              <a:rPr lang="tr-TR" altLang="tr-TR" sz="2400" dirty="0"/>
              <a:t>Bir öğrenci </a:t>
            </a:r>
            <a:r>
              <a:rPr lang="tr-TR" altLang="tr-TR" sz="2400" dirty="0">
                <a:solidFill>
                  <a:srgbClr val="FF0000"/>
                </a:solidFill>
              </a:rPr>
              <a:t>aynı iş yerinde farklı dönemlerde yaz stajı </a:t>
            </a:r>
            <a:r>
              <a:rPr lang="tr-TR" altLang="tr-TR" sz="2400" dirty="0"/>
              <a:t>yapamaz.</a:t>
            </a:r>
          </a:p>
          <a:p>
            <a:pPr marL="0" indent="0" algn="just" eaLnBrk="1" hangingPunct="1">
              <a:buNone/>
            </a:pPr>
            <a:endParaRPr lang="tr-TR" altLang="tr-TR" sz="2400" dirty="0"/>
          </a:p>
        </p:txBody>
      </p:sp>
      <p:sp>
        <p:nvSpPr>
          <p:cNvPr id="3" name="Altbilgi Yer Tutucusu 2"/>
          <p:cNvSpPr>
            <a:spLocks noGrp="1"/>
          </p:cNvSpPr>
          <p:nvPr>
            <p:ph type="ftr" sz="quarter" idx="11"/>
          </p:nvPr>
        </p:nvSpPr>
        <p:spPr/>
        <p:txBody>
          <a:bodyPr/>
          <a:lstStyle/>
          <a:p>
            <a:pPr>
              <a:defRPr/>
            </a:pPr>
            <a:r>
              <a:rPr lang="tr-TR"/>
              <a:t>Zorunlu yaz stajı uygulama yönergesi</a:t>
            </a:r>
          </a:p>
        </p:txBody>
      </p:sp>
    </p:spTree>
    <p:extLst>
      <p:ext uri="{BB962C8B-B14F-4D97-AF65-F5344CB8AC3E}">
        <p14:creationId xmlns:p14="http://schemas.microsoft.com/office/powerpoint/2010/main" val="1281651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dirty="0"/>
              <a:t>2024-2025 Staj takvimi</a:t>
            </a:r>
          </a:p>
        </p:txBody>
      </p:sp>
      <p:sp>
        <p:nvSpPr>
          <p:cNvPr id="2" name="İçerik Yer Tutucusu 1"/>
          <p:cNvSpPr>
            <a:spLocks noGrp="1"/>
          </p:cNvSpPr>
          <p:nvPr>
            <p:ph idx="1"/>
          </p:nvPr>
        </p:nvSpPr>
        <p:spPr/>
        <p:txBody>
          <a:bodyPr rtlCol="0">
            <a:normAutofit/>
          </a:bodyPr>
          <a:lstStyle/>
          <a:p>
            <a:pPr marL="0" indent="0">
              <a:spcBef>
                <a:spcPct val="0"/>
              </a:spcBef>
              <a:spcAft>
                <a:spcPct val="0"/>
              </a:spcAft>
              <a:buClrTx/>
              <a:buSzTx/>
              <a:buFont typeface="Georgia" pitchFamily="18" charset="0"/>
              <a:buNone/>
              <a:defRPr/>
            </a:pPr>
            <a:r>
              <a:rPr lang="tr-TR" sz="2400" dirty="0">
                <a:solidFill>
                  <a:srgbClr val="FF0000"/>
                </a:solidFill>
                <a:highlight>
                  <a:srgbClr val="00FFFF"/>
                </a:highlight>
                <a:latin typeface="Arial" charset="0"/>
                <a:ea typeface="Calibri" pitchFamily="34" charset="0"/>
                <a:cs typeface="Times New Roman" pitchFamily="18" charset="0"/>
              </a:rPr>
              <a:t>28.05.2025</a:t>
            </a:r>
            <a:r>
              <a:rPr lang="tr-TR" sz="2400" dirty="0">
                <a:solidFill>
                  <a:prstClr val="black"/>
                </a:solidFill>
                <a:latin typeface="Arial" charset="0"/>
                <a:ea typeface="Calibri" pitchFamily="34" charset="0"/>
                <a:cs typeface="Times New Roman" pitchFamily="18" charset="0"/>
              </a:rPr>
              <a:t> </a:t>
            </a:r>
            <a:r>
              <a:rPr lang="tr-TR" sz="2400" b="1" dirty="0">
                <a:solidFill>
                  <a:prstClr val="black"/>
                </a:solidFill>
                <a:latin typeface="Arial" charset="0"/>
                <a:ea typeface="Calibri" pitchFamily="34" charset="0"/>
                <a:cs typeface="Times New Roman" pitchFamily="18" charset="0"/>
              </a:rPr>
              <a:t>STAJ BİLGİLENDİRME TOPLANTISI</a:t>
            </a:r>
          </a:p>
          <a:p>
            <a:pPr marL="0" indent="0">
              <a:spcBef>
                <a:spcPct val="0"/>
              </a:spcBef>
              <a:spcAft>
                <a:spcPct val="0"/>
              </a:spcAft>
              <a:buClrTx/>
              <a:buSzTx/>
              <a:buFont typeface="Georgia" pitchFamily="18" charset="0"/>
              <a:buNone/>
              <a:defRPr/>
            </a:pPr>
            <a:endParaRPr lang="tr-TR" sz="2400" dirty="0">
              <a:solidFill>
                <a:prstClr val="black"/>
              </a:solidFill>
              <a:latin typeface="Arial" charset="0"/>
              <a:ea typeface="Calibri" pitchFamily="34" charset="0"/>
              <a:cs typeface="Times New Roman" pitchFamily="18" charset="0"/>
            </a:endParaRPr>
          </a:p>
          <a:p>
            <a:pPr marL="0" indent="0">
              <a:spcBef>
                <a:spcPct val="0"/>
              </a:spcBef>
              <a:spcAft>
                <a:spcPct val="0"/>
              </a:spcAft>
              <a:buClrTx/>
              <a:buSzTx/>
              <a:buFont typeface="Georgia" pitchFamily="18" charset="0"/>
              <a:buNone/>
              <a:defRPr/>
            </a:pPr>
            <a:r>
              <a:rPr lang="tr-TR" sz="2400" b="1" dirty="0">
                <a:solidFill>
                  <a:prstClr val="black"/>
                </a:solidFill>
                <a:latin typeface="Arial" charset="0"/>
                <a:ea typeface="Calibri" pitchFamily="34" charset="0"/>
                <a:cs typeface="Times New Roman" pitchFamily="18" charset="0"/>
              </a:rPr>
              <a:t>Staja başlanılmadan </a:t>
            </a:r>
            <a:r>
              <a:rPr lang="tr-TR" sz="2400" b="1" dirty="0">
                <a:solidFill>
                  <a:prstClr val="black"/>
                </a:solidFill>
                <a:highlight>
                  <a:srgbClr val="FFFF00"/>
                </a:highlight>
                <a:latin typeface="Arial" charset="0"/>
                <a:ea typeface="Calibri" pitchFamily="34" charset="0"/>
                <a:cs typeface="Times New Roman" pitchFamily="18" charset="0"/>
              </a:rPr>
              <a:t>20 gün önce </a:t>
            </a:r>
            <a:r>
              <a:rPr lang="tr-TR" sz="2400" b="1" dirty="0">
                <a:solidFill>
                  <a:prstClr val="black"/>
                </a:solidFill>
                <a:latin typeface="Arial" charset="0"/>
                <a:ea typeface="Calibri" pitchFamily="34" charset="0"/>
                <a:cs typeface="Times New Roman" pitchFamily="18" charset="0"/>
              </a:rPr>
              <a:t>staj belgelerinin BYS sistemine yüklenerek staj başvurularının yapılması</a:t>
            </a:r>
          </a:p>
          <a:p>
            <a:pPr marL="0" indent="0">
              <a:spcBef>
                <a:spcPct val="0"/>
              </a:spcBef>
              <a:spcAft>
                <a:spcPct val="0"/>
              </a:spcAft>
              <a:buClrTx/>
              <a:buSzTx/>
              <a:buFont typeface="Georgia" pitchFamily="18" charset="0"/>
              <a:buNone/>
              <a:defRPr/>
            </a:pPr>
            <a:endParaRPr lang="tr-TR" sz="2400" dirty="0">
              <a:solidFill>
                <a:prstClr val="black"/>
              </a:solidFill>
              <a:latin typeface="Arial" charset="0"/>
              <a:ea typeface="Calibri" pitchFamily="34" charset="0"/>
              <a:cs typeface="Times New Roman" pitchFamily="18" charset="0"/>
            </a:endParaRPr>
          </a:p>
          <a:p>
            <a:pPr marL="0" indent="0">
              <a:spcBef>
                <a:spcPct val="0"/>
              </a:spcBef>
              <a:spcAft>
                <a:spcPct val="0"/>
              </a:spcAft>
              <a:buClrTx/>
              <a:buSzTx/>
              <a:buFont typeface="Georgia" pitchFamily="18" charset="0"/>
              <a:buNone/>
              <a:defRPr/>
            </a:pPr>
            <a:r>
              <a:rPr lang="tr-TR" sz="2400" dirty="0">
                <a:solidFill>
                  <a:srgbClr val="FF0000"/>
                </a:solidFill>
                <a:latin typeface="Arial" charset="0"/>
                <a:ea typeface="Calibri" pitchFamily="34" charset="0"/>
                <a:cs typeface="Times New Roman" pitchFamily="18" charset="0"/>
              </a:rPr>
              <a:t>20 HAZİRAN 2025</a:t>
            </a:r>
            <a:r>
              <a:rPr lang="tr-TR" sz="2400" dirty="0">
                <a:solidFill>
                  <a:prstClr val="black"/>
                </a:solidFill>
                <a:latin typeface="Arial" charset="0"/>
                <a:ea typeface="Calibri" pitchFamily="34" charset="0"/>
                <a:cs typeface="Times New Roman" pitchFamily="18" charset="0"/>
              </a:rPr>
              <a:t> </a:t>
            </a:r>
            <a:r>
              <a:rPr lang="tr-TR" sz="2400" b="1" dirty="0">
                <a:solidFill>
                  <a:prstClr val="black"/>
                </a:solidFill>
                <a:latin typeface="Arial" charset="0"/>
                <a:ea typeface="Calibri" pitchFamily="34" charset="0"/>
                <a:cs typeface="Times New Roman" pitchFamily="18" charset="0"/>
              </a:rPr>
              <a:t>Dönem sonu (Final) sınavlarının bitimi</a:t>
            </a:r>
          </a:p>
          <a:p>
            <a:pPr marL="0" indent="0">
              <a:spcBef>
                <a:spcPct val="0"/>
              </a:spcBef>
              <a:spcAft>
                <a:spcPct val="0"/>
              </a:spcAft>
              <a:buClrTx/>
              <a:buSzTx/>
              <a:buFont typeface="Georgia" pitchFamily="18" charset="0"/>
              <a:buNone/>
              <a:defRPr/>
            </a:pPr>
            <a:r>
              <a:rPr lang="tr-TR" sz="2400" dirty="0">
                <a:solidFill>
                  <a:srgbClr val="FF0000"/>
                </a:solidFill>
                <a:latin typeface="Arial" charset="0"/>
                <a:ea typeface="Calibri" pitchFamily="34" charset="0"/>
                <a:cs typeface="Times New Roman" pitchFamily="18" charset="0"/>
              </a:rPr>
              <a:t>6 TEMMUZ 2025 </a:t>
            </a:r>
            <a:r>
              <a:rPr lang="tr-TR" sz="2400" b="1" dirty="0">
                <a:solidFill>
                  <a:prstClr val="black"/>
                </a:solidFill>
                <a:latin typeface="Arial" charset="0"/>
                <a:ea typeface="Calibri" pitchFamily="34" charset="0"/>
                <a:cs typeface="Times New Roman" pitchFamily="18" charset="0"/>
              </a:rPr>
              <a:t>Bütünleme sınavlarının bitimi</a:t>
            </a:r>
          </a:p>
          <a:p>
            <a:pPr marL="0" indent="0">
              <a:spcBef>
                <a:spcPct val="0"/>
              </a:spcBef>
              <a:spcAft>
                <a:spcPct val="0"/>
              </a:spcAft>
              <a:buClrTx/>
              <a:buNone/>
              <a:defRPr/>
            </a:pPr>
            <a:r>
              <a:rPr lang="tr-TR" sz="2400" dirty="0">
                <a:solidFill>
                  <a:srgbClr val="FF0000"/>
                </a:solidFill>
                <a:latin typeface="Arial" charset="0"/>
                <a:ea typeface="Calibri" pitchFamily="34" charset="0"/>
                <a:cs typeface="Times New Roman" pitchFamily="18" charset="0"/>
              </a:rPr>
              <a:t>22 EYLÜL 2025 </a:t>
            </a:r>
            <a:r>
              <a:rPr lang="tr-TR" sz="2400" b="1" dirty="0">
                <a:solidFill>
                  <a:prstClr val="black"/>
                </a:solidFill>
                <a:latin typeface="Arial" charset="0"/>
                <a:cs typeface="Times New Roman" pitchFamily="18" charset="0"/>
              </a:rPr>
              <a:t>Güz Dönemi Derslerin Başlaması</a:t>
            </a:r>
          </a:p>
          <a:p>
            <a:pPr marL="0" indent="0">
              <a:spcBef>
                <a:spcPct val="0"/>
              </a:spcBef>
              <a:spcAft>
                <a:spcPct val="0"/>
              </a:spcAft>
              <a:buClrTx/>
              <a:buSzTx/>
              <a:buFont typeface="Georgia" pitchFamily="18" charset="0"/>
              <a:buNone/>
              <a:defRPr/>
            </a:pPr>
            <a:endParaRPr lang="tr-TR" sz="2400" dirty="0">
              <a:solidFill>
                <a:prstClr val="black"/>
              </a:solidFill>
              <a:latin typeface="Arial" charset="0"/>
              <a:ea typeface="Calibri" pitchFamily="34" charset="0"/>
              <a:cs typeface="Times New Roman" pitchFamily="18" charset="0"/>
            </a:endParaRPr>
          </a:p>
        </p:txBody>
      </p:sp>
      <p:sp>
        <p:nvSpPr>
          <p:cNvPr id="4" name="Altbilgi Yer Tutucusu 3"/>
          <p:cNvSpPr>
            <a:spLocks noGrp="1"/>
          </p:cNvSpPr>
          <p:nvPr>
            <p:ph type="ftr" sz="quarter" idx="11"/>
          </p:nvPr>
        </p:nvSpPr>
        <p:spPr/>
        <p:txBody>
          <a:bodyPr/>
          <a:lstStyle/>
          <a:p>
            <a:pPr>
              <a:defRPr/>
            </a:pPr>
            <a:r>
              <a:rPr lang="tr-TR"/>
              <a:t>Zorunlu yaz stajı uygulama yönergesi</a:t>
            </a:r>
            <a:endParaRPr lang="tr-TR" dirty="0"/>
          </a:p>
        </p:txBody>
      </p:sp>
    </p:spTree>
    <p:extLst>
      <p:ext uri="{BB962C8B-B14F-4D97-AF65-F5344CB8AC3E}">
        <p14:creationId xmlns:p14="http://schemas.microsoft.com/office/powerpoint/2010/main" val="2025493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Uyulması gereken kurallar</a:t>
            </a:r>
          </a:p>
        </p:txBody>
      </p:sp>
      <p:sp>
        <p:nvSpPr>
          <p:cNvPr id="10242" name="Rectangle 3"/>
          <p:cNvSpPr>
            <a:spLocks noGrp="1" noRot="1" noChangeArrowheads="1"/>
          </p:cNvSpPr>
          <p:nvPr>
            <p:ph idx="1"/>
          </p:nvPr>
        </p:nvSpPr>
        <p:spPr/>
        <p:txBody>
          <a:bodyPr rtlCol="0">
            <a:noAutofit/>
          </a:bodyPr>
          <a:lstStyle/>
          <a:p>
            <a:pPr marL="355600" lvl="1" indent="-355600" algn="just">
              <a:buClr>
                <a:schemeClr val="accent6">
                  <a:lumMod val="75000"/>
                </a:schemeClr>
              </a:buClr>
              <a:buFont typeface="Wingdings" pitchFamily="2" charset="2"/>
              <a:buChar char="ü"/>
              <a:defRPr/>
            </a:pPr>
            <a:endParaRPr lang="tr-TR" sz="2400" dirty="0">
              <a:solidFill>
                <a:schemeClr val="tx1">
                  <a:lumMod val="75000"/>
                  <a:lumOff val="25000"/>
                </a:schemeClr>
              </a:solidFill>
            </a:endParaRPr>
          </a:p>
          <a:p>
            <a:pPr marL="355600" lvl="1" indent="-355600" algn="just">
              <a:buClr>
                <a:schemeClr val="accent6">
                  <a:lumMod val="75000"/>
                </a:schemeClr>
              </a:buClr>
              <a:buFont typeface="Wingdings" pitchFamily="2" charset="2"/>
              <a:buChar char="ü"/>
              <a:defRPr/>
            </a:pPr>
            <a:r>
              <a:rPr lang="tr-TR" sz="2400" dirty="0">
                <a:solidFill>
                  <a:schemeClr val="tx1">
                    <a:lumMod val="75000"/>
                    <a:lumOff val="25000"/>
                  </a:schemeClr>
                </a:solidFill>
              </a:rPr>
              <a:t>Öğrenci staj yaptığı iş yerinin tüzük, yönetmelik, yönerge ve çalışma kurallarına uymak zorundadır.</a:t>
            </a:r>
          </a:p>
          <a:p>
            <a:pPr marL="0" lvl="1" indent="0">
              <a:buClr>
                <a:schemeClr val="accent6">
                  <a:lumMod val="75000"/>
                </a:schemeClr>
              </a:buClr>
              <a:buNone/>
              <a:defRPr/>
            </a:pPr>
            <a:endParaRPr lang="tr-TR" sz="2400" dirty="0">
              <a:solidFill>
                <a:schemeClr val="tx1">
                  <a:lumMod val="75000"/>
                  <a:lumOff val="25000"/>
                </a:schemeClr>
              </a:solidFill>
            </a:endParaRPr>
          </a:p>
          <a:p>
            <a:pPr marL="355600" lvl="1" indent="-355600" algn="just" eaLnBrk="1" fontAlgn="auto" hangingPunct="1">
              <a:buClr>
                <a:schemeClr val="accent6">
                  <a:lumMod val="75000"/>
                </a:schemeClr>
              </a:buClr>
              <a:buFont typeface="Wingdings" pitchFamily="2" charset="2"/>
              <a:buChar char="ü"/>
              <a:defRPr/>
            </a:pPr>
            <a:r>
              <a:rPr lang="tr-TR" sz="2400" dirty="0">
                <a:solidFill>
                  <a:schemeClr val="tx1">
                    <a:lumMod val="75000"/>
                    <a:lumOff val="25000"/>
                  </a:schemeClr>
                </a:solidFill>
              </a:rPr>
              <a:t>Öğrenciler, buldukları staj yerleri için, staj komisyonundan “olur” almak zorundadırlar. Bunun için her bir öğrenci, staj başvuru formunu ilgili iş yeri amirine onaylatarak, BYS sistemine yüklemek zorundadır. </a:t>
            </a:r>
            <a:r>
              <a:rPr lang="tr-TR" altLang="tr-TR" sz="2400" dirty="0">
                <a:solidFill>
                  <a:srgbClr val="FF0000"/>
                </a:solidFill>
              </a:rPr>
              <a:t>Bu belge ayrıca elden teslim edilmeyecektir.</a:t>
            </a:r>
          </a:p>
          <a:p>
            <a:pPr marL="0" lvl="1" indent="0" algn="just">
              <a:buClr>
                <a:srgbClr val="C17529">
                  <a:lumMod val="75000"/>
                </a:srgbClr>
              </a:buClr>
              <a:buNone/>
              <a:defRPr/>
            </a:pPr>
            <a:r>
              <a:rPr lang="tr-TR" sz="2400" u="sng" dirty="0">
                <a:solidFill>
                  <a:srgbClr val="00B0F0"/>
                </a:solidFill>
                <a:hlinkClick r:id="rId2">
                  <a:extLst>
                    <a:ext uri="{A12FA001-AC4F-418D-AE19-62706E023703}">
                      <ahyp:hlinkClr xmlns:ahyp="http://schemas.microsoft.com/office/drawing/2018/hyperlinkcolor" val="tx"/>
                    </a:ext>
                  </a:extLst>
                </a:hlinkClick>
              </a:rPr>
              <a:t>https://www.ktu.edu.tr/ofinsaat</a:t>
            </a:r>
            <a:r>
              <a:rPr lang="tr-TR" sz="2400" u="sng" dirty="0">
                <a:solidFill>
                  <a:srgbClr val="00B0F0"/>
                </a:solidFill>
              </a:rPr>
              <a:t> &gt; Öğrenci &gt; Yaz Stajı &gt; Staj Başvuru Formu</a:t>
            </a:r>
          </a:p>
          <a:p>
            <a:pPr marL="355600" lvl="1" indent="-355600" algn="just" eaLnBrk="1" fontAlgn="auto" hangingPunct="1">
              <a:buClr>
                <a:schemeClr val="accent6">
                  <a:lumMod val="75000"/>
                </a:schemeClr>
              </a:buClr>
              <a:buFont typeface="Wingdings" pitchFamily="2" charset="2"/>
              <a:buChar char="ü"/>
              <a:defRPr/>
            </a:pPr>
            <a:endParaRPr lang="tr-TR" sz="2400" dirty="0">
              <a:solidFill>
                <a:schemeClr val="tx1">
                  <a:lumMod val="75000"/>
                  <a:lumOff val="25000"/>
                </a:schemeClr>
              </a:solidFill>
            </a:endParaRPr>
          </a:p>
          <a:p>
            <a:pPr marL="0" lvl="1" indent="0" algn="just" eaLnBrk="1" fontAlgn="auto" hangingPunct="1">
              <a:buClr>
                <a:schemeClr val="accent6">
                  <a:lumMod val="75000"/>
                </a:schemeClr>
              </a:buClr>
              <a:buNone/>
              <a:defRPr/>
            </a:pPr>
            <a:endParaRPr lang="tr-TR" sz="2400" dirty="0">
              <a:solidFill>
                <a:schemeClr val="tx1">
                  <a:lumMod val="75000"/>
                  <a:lumOff val="25000"/>
                </a:schemeClr>
              </a:solidFill>
            </a:endParaRPr>
          </a:p>
        </p:txBody>
      </p:sp>
      <p:sp>
        <p:nvSpPr>
          <p:cNvPr id="3" name="Altbilgi Yer Tutucusu 2"/>
          <p:cNvSpPr>
            <a:spLocks noGrp="1"/>
          </p:cNvSpPr>
          <p:nvPr>
            <p:ph type="ftr" sz="quarter" idx="11"/>
          </p:nvPr>
        </p:nvSpPr>
        <p:spPr>
          <a:xfrm>
            <a:off x="368298" y="4864006"/>
            <a:ext cx="5342997" cy="239156"/>
          </a:xfrm>
        </p:spPr>
        <p:txBody>
          <a:bodyPr/>
          <a:lstStyle/>
          <a:p>
            <a:pPr>
              <a:defRPr/>
            </a:pPr>
            <a:r>
              <a:rPr lang="tr-TR"/>
              <a:t>Zorunlu yaz stajı uygulama yönergesi</a:t>
            </a:r>
          </a:p>
        </p:txBody>
      </p:sp>
    </p:spTree>
    <p:extLst>
      <p:ext uri="{BB962C8B-B14F-4D97-AF65-F5344CB8AC3E}">
        <p14:creationId xmlns:p14="http://schemas.microsoft.com/office/powerpoint/2010/main" val="3393825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Uyulması gereken kurallar</a:t>
            </a:r>
          </a:p>
        </p:txBody>
      </p:sp>
      <p:sp>
        <p:nvSpPr>
          <p:cNvPr id="11266" name="Rectangle 3"/>
          <p:cNvSpPr>
            <a:spLocks noGrp="1" noRot="1" noChangeArrowheads="1"/>
          </p:cNvSpPr>
          <p:nvPr>
            <p:ph idx="1"/>
          </p:nvPr>
        </p:nvSpPr>
        <p:spPr/>
        <p:txBody>
          <a:bodyPr rtlCol="0">
            <a:noAutofit/>
          </a:bodyPr>
          <a:lstStyle/>
          <a:p>
            <a:pPr marL="355600" lvl="1" indent="-355600" algn="just">
              <a:buClr>
                <a:schemeClr val="accent6">
                  <a:lumMod val="75000"/>
                </a:schemeClr>
              </a:buClr>
              <a:buFont typeface="Wingdings" pitchFamily="2" charset="2"/>
              <a:buChar char="ü"/>
              <a:defRPr/>
            </a:pPr>
            <a:r>
              <a:rPr lang="tr-TR" sz="2300" dirty="0">
                <a:solidFill>
                  <a:schemeClr val="tx1">
                    <a:lumMod val="75000"/>
                    <a:lumOff val="25000"/>
                  </a:schemeClr>
                </a:solidFill>
              </a:rPr>
              <a:t>Staj yapılacak kuruluş, inşaat işleri alanında faaliyet göstermeli ve stajyerlerden sorumlu en az 1 İnşaat Mühendisi bulunmalıdır. Ayrıca staj yaptıran kuruluş, stajyerleri etkin bir şekilde çalıştırmayı taahhüt etmelidir.</a:t>
            </a:r>
          </a:p>
          <a:p>
            <a:pPr marL="355600" lvl="1" indent="-355600" algn="just">
              <a:buClr>
                <a:schemeClr val="accent6">
                  <a:lumMod val="75000"/>
                </a:schemeClr>
              </a:buClr>
              <a:buFont typeface="Wingdings" pitchFamily="2" charset="2"/>
              <a:buChar char="ü"/>
              <a:defRPr/>
            </a:pPr>
            <a:endParaRPr lang="tr-TR" sz="2300" dirty="0">
              <a:solidFill>
                <a:schemeClr val="tx1">
                  <a:lumMod val="75000"/>
                  <a:lumOff val="25000"/>
                </a:schemeClr>
              </a:solidFill>
            </a:endParaRPr>
          </a:p>
          <a:p>
            <a:pPr marL="355600" lvl="1" indent="-355600" algn="just" eaLnBrk="1" fontAlgn="auto" hangingPunct="1">
              <a:buClr>
                <a:schemeClr val="accent6">
                  <a:lumMod val="75000"/>
                </a:schemeClr>
              </a:buClr>
              <a:buFont typeface="Wingdings" pitchFamily="2" charset="2"/>
              <a:buChar char="ü"/>
              <a:defRPr/>
            </a:pPr>
            <a:r>
              <a:rPr lang="tr-TR" sz="2300" dirty="0">
                <a:solidFill>
                  <a:schemeClr val="tx1">
                    <a:lumMod val="75000"/>
                    <a:lumOff val="25000"/>
                  </a:schemeClr>
                </a:solidFill>
              </a:rPr>
              <a:t>Kuruluş, toprak işleri, temel kazısı, beton işleri, betonarme yapı inşaat işleri, istinat duvarları, tüneller, yol inşaatı, kanalizasyon ve su temini işleri, açık deniz yapıları inşaatı, baraj inşaatı, proje hazırlama ve uygulama işleri, konut ve fabrika inşaatı, çelik yapılar vb. işlerde faaliyetlerini yürütüyor olmalıdır. </a:t>
            </a:r>
          </a:p>
        </p:txBody>
      </p:sp>
      <p:sp>
        <p:nvSpPr>
          <p:cNvPr id="3" name="Altbilgi Yer Tutucusu 2"/>
          <p:cNvSpPr>
            <a:spLocks noGrp="1"/>
          </p:cNvSpPr>
          <p:nvPr>
            <p:ph type="ftr" sz="quarter" idx="11"/>
          </p:nvPr>
        </p:nvSpPr>
        <p:spPr/>
        <p:txBody>
          <a:bodyPr/>
          <a:lstStyle/>
          <a:p>
            <a:pPr>
              <a:defRPr/>
            </a:pPr>
            <a:r>
              <a:rPr lang="tr-TR"/>
              <a:t>Zorunlu yaz stajı uygulama yönergesi</a:t>
            </a:r>
          </a:p>
        </p:txBody>
      </p:sp>
    </p:spTree>
    <p:extLst>
      <p:ext uri="{BB962C8B-B14F-4D97-AF65-F5344CB8AC3E}">
        <p14:creationId xmlns:p14="http://schemas.microsoft.com/office/powerpoint/2010/main" val="149461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Uyulması gereken kurallar</a:t>
            </a:r>
          </a:p>
        </p:txBody>
      </p:sp>
      <p:sp>
        <p:nvSpPr>
          <p:cNvPr id="3" name="İçerik Yer Tutucusu 2"/>
          <p:cNvSpPr>
            <a:spLocks noGrp="1"/>
          </p:cNvSpPr>
          <p:nvPr>
            <p:ph idx="1"/>
          </p:nvPr>
        </p:nvSpPr>
        <p:spPr/>
        <p:txBody>
          <a:bodyPr>
            <a:normAutofit/>
          </a:bodyPr>
          <a:lstStyle/>
          <a:p>
            <a:pPr marL="355600" lvl="1" indent="-355600" algn="just" eaLnBrk="1" fontAlgn="auto" hangingPunct="1">
              <a:buClr>
                <a:srgbClr val="C17529">
                  <a:lumMod val="75000"/>
                </a:srgbClr>
              </a:buClr>
              <a:buFont typeface="Wingdings" pitchFamily="2" charset="2"/>
              <a:buChar char="ü"/>
              <a:defRPr/>
            </a:pPr>
            <a:endParaRPr lang="tr-TR" sz="2400" dirty="0">
              <a:solidFill>
                <a:prstClr val="black">
                  <a:lumMod val="75000"/>
                  <a:lumOff val="25000"/>
                </a:prstClr>
              </a:solidFill>
            </a:endParaRPr>
          </a:p>
          <a:p>
            <a:pPr marL="355600" lvl="1" indent="-355600" algn="just">
              <a:buClr>
                <a:srgbClr val="C17529">
                  <a:lumMod val="75000"/>
                </a:srgbClr>
              </a:buClr>
              <a:buFont typeface="Wingdings" pitchFamily="2" charset="2"/>
              <a:buChar char="ü"/>
              <a:defRPr/>
            </a:pPr>
            <a:r>
              <a:rPr lang="tr-TR" sz="2400" dirty="0">
                <a:solidFill>
                  <a:prstClr val="black">
                    <a:lumMod val="75000"/>
                    <a:lumOff val="25000"/>
                  </a:prstClr>
                </a:solidFill>
              </a:rPr>
              <a:t>Öğrenciler stajlarını Türkiye dışındaki yabancı ülkelerde kendi imkanlarıyla staj yeri temin ederek, staj komisyonu başkanlığının onayından sonra da yapabilirler.</a:t>
            </a:r>
          </a:p>
          <a:p>
            <a:pPr marL="0" lvl="1" indent="0" eaLnBrk="1" fontAlgn="auto" hangingPunct="1">
              <a:buClr>
                <a:srgbClr val="C17529">
                  <a:lumMod val="75000"/>
                </a:srgbClr>
              </a:buClr>
              <a:buNone/>
              <a:defRPr/>
            </a:pPr>
            <a:endParaRPr lang="tr-TR" sz="2400" dirty="0">
              <a:solidFill>
                <a:prstClr val="black">
                  <a:lumMod val="75000"/>
                  <a:lumOff val="25000"/>
                </a:prstClr>
              </a:solidFill>
            </a:endParaRPr>
          </a:p>
          <a:p>
            <a:pPr marL="355600" lvl="1" indent="-355600" algn="just" eaLnBrk="1" fontAlgn="auto" hangingPunct="1">
              <a:buClr>
                <a:srgbClr val="C17529">
                  <a:lumMod val="75000"/>
                </a:srgbClr>
              </a:buClr>
              <a:buFont typeface="Wingdings" pitchFamily="2" charset="2"/>
              <a:buChar char="ü"/>
              <a:defRPr/>
            </a:pPr>
            <a:r>
              <a:rPr lang="tr-TR" sz="2400" dirty="0">
                <a:solidFill>
                  <a:prstClr val="black">
                    <a:lumMod val="75000"/>
                    <a:lumOff val="25000"/>
                  </a:prstClr>
                </a:solidFill>
              </a:rPr>
              <a:t>Türkiye dışında staj yapmak isteyen öğrenciler stajlarını “Uluslararası Teknik Stajyer Öğrenci Mübadelesi Birliği (</a:t>
            </a:r>
            <a:r>
              <a:rPr lang="tr-TR" sz="2400" dirty="0" err="1">
                <a:solidFill>
                  <a:prstClr val="black">
                    <a:lumMod val="75000"/>
                    <a:lumOff val="25000"/>
                  </a:prstClr>
                </a:solidFill>
              </a:rPr>
              <a:t>The</a:t>
            </a:r>
            <a:r>
              <a:rPr lang="tr-TR" sz="2400" dirty="0">
                <a:solidFill>
                  <a:prstClr val="black">
                    <a:lumMod val="75000"/>
                    <a:lumOff val="25000"/>
                  </a:prstClr>
                </a:solidFill>
              </a:rPr>
              <a:t> International </a:t>
            </a:r>
            <a:r>
              <a:rPr lang="tr-TR" sz="2400" dirty="0" err="1">
                <a:solidFill>
                  <a:prstClr val="black">
                    <a:lumMod val="75000"/>
                    <a:lumOff val="25000"/>
                  </a:prstClr>
                </a:solidFill>
              </a:rPr>
              <a:t>Association</a:t>
            </a:r>
            <a:r>
              <a:rPr lang="tr-TR" sz="2400" dirty="0">
                <a:solidFill>
                  <a:prstClr val="black">
                    <a:lumMod val="75000"/>
                    <a:lumOff val="25000"/>
                  </a:prstClr>
                </a:solidFill>
              </a:rPr>
              <a:t> </a:t>
            </a:r>
            <a:r>
              <a:rPr lang="tr-TR" sz="2400" dirty="0" err="1">
                <a:solidFill>
                  <a:prstClr val="black">
                    <a:lumMod val="75000"/>
                    <a:lumOff val="25000"/>
                  </a:prstClr>
                </a:solidFill>
              </a:rPr>
              <a:t>for</a:t>
            </a:r>
            <a:r>
              <a:rPr lang="tr-TR" sz="2400" dirty="0">
                <a:solidFill>
                  <a:prstClr val="black">
                    <a:lumMod val="75000"/>
                    <a:lumOff val="25000"/>
                  </a:prstClr>
                </a:solidFill>
              </a:rPr>
              <a:t> </a:t>
            </a:r>
            <a:r>
              <a:rPr lang="tr-TR" sz="2400" dirty="0" err="1">
                <a:solidFill>
                  <a:prstClr val="black">
                    <a:lumMod val="75000"/>
                    <a:lumOff val="25000"/>
                  </a:prstClr>
                </a:solidFill>
              </a:rPr>
              <a:t>the</a:t>
            </a:r>
            <a:r>
              <a:rPr lang="tr-TR" sz="2400" dirty="0">
                <a:solidFill>
                  <a:prstClr val="black">
                    <a:lumMod val="75000"/>
                    <a:lumOff val="25000"/>
                  </a:prstClr>
                </a:solidFill>
              </a:rPr>
              <a:t> Exchange of </a:t>
            </a:r>
            <a:r>
              <a:rPr lang="tr-TR" sz="2400" dirty="0" err="1">
                <a:solidFill>
                  <a:prstClr val="black">
                    <a:lumMod val="75000"/>
                    <a:lumOff val="25000"/>
                  </a:prstClr>
                </a:solidFill>
              </a:rPr>
              <a:t>the</a:t>
            </a:r>
            <a:r>
              <a:rPr lang="tr-TR" sz="2400" dirty="0">
                <a:solidFill>
                  <a:prstClr val="black">
                    <a:lumMod val="75000"/>
                    <a:lumOff val="25000"/>
                  </a:prstClr>
                </a:solidFill>
              </a:rPr>
              <a:t> </a:t>
            </a:r>
            <a:r>
              <a:rPr lang="tr-TR" sz="2400" dirty="0" err="1">
                <a:solidFill>
                  <a:prstClr val="black">
                    <a:lumMod val="75000"/>
                    <a:lumOff val="25000"/>
                  </a:prstClr>
                </a:solidFill>
              </a:rPr>
              <a:t>Students</a:t>
            </a:r>
            <a:r>
              <a:rPr lang="tr-TR" sz="2400" dirty="0">
                <a:solidFill>
                  <a:prstClr val="black">
                    <a:lumMod val="75000"/>
                    <a:lumOff val="25000"/>
                  </a:prstClr>
                </a:solidFill>
              </a:rPr>
              <a:t> </a:t>
            </a:r>
            <a:r>
              <a:rPr lang="tr-TR" sz="2400" dirty="0" err="1">
                <a:solidFill>
                  <a:prstClr val="black">
                    <a:lumMod val="75000"/>
                    <a:lumOff val="25000"/>
                  </a:prstClr>
                </a:solidFill>
              </a:rPr>
              <a:t>for</a:t>
            </a:r>
            <a:r>
              <a:rPr lang="tr-TR" sz="2400" dirty="0">
                <a:solidFill>
                  <a:prstClr val="black">
                    <a:lumMod val="75000"/>
                    <a:lumOff val="25000"/>
                  </a:prstClr>
                </a:solidFill>
              </a:rPr>
              <a:t> Technical </a:t>
            </a:r>
            <a:r>
              <a:rPr lang="tr-TR" sz="2400" dirty="0" err="1">
                <a:solidFill>
                  <a:prstClr val="black">
                    <a:lumMod val="75000"/>
                    <a:lumOff val="25000"/>
                  </a:prstClr>
                </a:solidFill>
              </a:rPr>
              <a:t>Experience</a:t>
            </a:r>
            <a:r>
              <a:rPr lang="tr-TR" sz="2400" dirty="0">
                <a:solidFill>
                  <a:prstClr val="black">
                    <a:lumMod val="75000"/>
                    <a:lumOff val="25000"/>
                  </a:prstClr>
                </a:solidFill>
              </a:rPr>
              <a:t>-IAESTE) kanalı ile de yapabilirler.</a:t>
            </a:r>
          </a:p>
        </p:txBody>
      </p:sp>
      <p:sp>
        <p:nvSpPr>
          <p:cNvPr id="4" name="Altbilgi Yer Tutucusu 3"/>
          <p:cNvSpPr>
            <a:spLocks noGrp="1"/>
          </p:cNvSpPr>
          <p:nvPr>
            <p:ph type="ftr" sz="quarter" idx="11"/>
          </p:nvPr>
        </p:nvSpPr>
        <p:spPr/>
        <p:txBody>
          <a:bodyPr/>
          <a:lstStyle/>
          <a:p>
            <a:pPr>
              <a:defRPr/>
            </a:pPr>
            <a:r>
              <a:rPr lang="tr-TR"/>
              <a:t>Zorunlu yaz stajı uygulama yönergesi</a:t>
            </a:r>
          </a:p>
        </p:txBody>
      </p:sp>
    </p:spTree>
    <p:extLst>
      <p:ext uri="{BB962C8B-B14F-4D97-AF65-F5344CB8AC3E}">
        <p14:creationId xmlns:p14="http://schemas.microsoft.com/office/powerpoint/2010/main" val="15882656"/>
      </p:ext>
    </p:extLst>
  </p:cSld>
  <p:clrMapOvr>
    <a:masterClrMapping/>
  </p:clrMapOvr>
</p:sld>
</file>

<file path=ppt/theme/theme1.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2043</TotalTime>
  <Words>1577</Words>
  <Application>Microsoft Office PowerPoint</Application>
  <PresentationFormat>Ekran Gösterisi (16:9)</PresentationFormat>
  <Paragraphs>196</Paragraphs>
  <Slides>34</Slides>
  <Notes>15</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34</vt:i4>
      </vt:variant>
    </vt:vector>
  </HeadingPairs>
  <TitlesOfParts>
    <vt:vector size="44" baseType="lpstr">
      <vt:lpstr>Arial</vt:lpstr>
      <vt:lpstr>Calibri</vt:lpstr>
      <vt:lpstr>Calibri Light</vt:lpstr>
      <vt:lpstr>Courier New</vt:lpstr>
      <vt:lpstr>Georgia</vt:lpstr>
      <vt:lpstr>Monotype Corsiva</vt:lpstr>
      <vt:lpstr>Verdana</vt:lpstr>
      <vt:lpstr>Wingdings</vt:lpstr>
      <vt:lpstr>Wingdings 2</vt:lpstr>
      <vt:lpstr>1_Office Teması</vt:lpstr>
      <vt:lpstr>Of Teknoloji Fakültesi Yaz Stajı Uygulama Yönergesi</vt:lpstr>
      <vt:lpstr>Amaç </vt:lpstr>
      <vt:lpstr>Genel kurallar</vt:lpstr>
      <vt:lpstr>Genel kurallar </vt:lpstr>
      <vt:lpstr>Genel kurallar </vt:lpstr>
      <vt:lpstr>2024-2025 Staj takvimi</vt:lpstr>
      <vt:lpstr>Uyulması gereken kurallar</vt:lpstr>
      <vt:lpstr>Uyulması gereken kurallar</vt:lpstr>
      <vt:lpstr>Uyulması gereken kurallar</vt:lpstr>
      <vt:lpstr>Stajda yapılacak çalışmalar</vt:lpstr>
      <vt:lpstr>Stajda yapılacak çalışmalar</vt:lpstr>
      <vt:lpstr>Staj dosyasının düzenlenmesi</vt:lpstr>
      <vt:lpstr>Staj dosyasının düzenlenmesi</vt:lpstr>
      <vt:lpstr>Staj dosyasının düzenlenmesi</vt:lpstr>
      <vt:lpstr>Staj dosyasının değerlendirmesi</vt:lpstr>
      <vt:lpstr>Staj dosyasının değerlendirmesi</vt:lpstr>
      <vt:lpstr>Staj işleri için gereken belgeler </vt:lpstr>
      <vt:lpstr>Staj işleri için gereken belgeler </vt:lpstr>
      <vt:lpstr>Staj işleri için gereken belgeler </vt:lpstr>
      <vt:lpstr>PowerPoint Sunusu</vt:lpstr>
      <vt:lpstr>Staj başvurusunun yapılması</vt:lpstr>
      <vt:lpstr>Staj başvurusunun yapılması</vt:lpstr>
      <vt:lpstr>Staj başvurusunun yapılması</vt:lpstr>
      <vt:lpstr>Staj başvurusunun yapılması</vt:lpstr>
      <vt:lpstr>Staj başvurusunun yapılması</vt:lpstr>
      <vt:lpstr>Staj başvurusunun yapılması</vt:lpstr>
      <vt:lpstr>Staj başvurusunun yapılması</vt:lpstr>
      <vt:lpstr>Stajın sonlandırılması</vt:lpstr>
      <vt:lpstr>Ücretli stajlar</vt:lpstr>
      <vt:lpstr>Ek 1</vt:lpstr>
      <vt:lpstr>Ek 2</vt:lpstr>
      <vt:lpstr>Staj dosyası</vt:lpstr>
      <vt:lpstr>Onay ve imzalar</vt:lpstr>
      <vt:lpstr>Staj başvurusunun yapılması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Erol İSKENDER</dc:creator>
  <cp:keywords>Staj sunumu</cp:keywords>
  <cp:lastModifiedBy>Gonca Kamber Yılmaz</cp:lastModifiedBy>
  <cp:revision>246</cp:revision>
  <dcterms:created xsi:type="dcterms:W3CDTF">2006-05-04T09:16:25Z</dcterms:created>
  <dcterms:modified xsi:type="dcterms:W3CDTF">2025-05-28T08:05:19Z</dcterms:modified>
</cp:coreProperties>
</file>