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1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2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4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5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16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17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18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32" r:id="rId3"/>
    <p:sldMasterId id="2147483750" r:id="rId4"/>
    <p:sldMasterId id="2147483786" r:id="rId5"/>
    <p:sldMasterId id="2147483804" r:id="rId6"/>
    <p:sldMasterId id="2147483840" r:id="rId7"/>
    <p:sldMasterId id="2147483858" r:id="rId8"/>
    <p:sldMasterId id="2147483876" r:id="rId9"/>
    <p:sldMasterId id="2147483894" r:id="rId10"/>
    <p:sldMasterId id="2147483912" r:id="rId11"/>
    <p:sldMasterId id="2147483930" r:id="rId12"/>
    <p:sldMasterId id="2147483948" r:id="rId13"/>
    <p:sldMasterId id="2147483966" r:id="rId14"/>
    <p:sldMasterId id="2147483984" r:id="rId15"/>
    <p:sldMasterId id="2147484002" r:id="rId16"/>
    <p:sldMasterId id="2147484020" r:id="rId17"/>
    <p:sldMasterId id="2147484038" r:id="rId18"/>
    <p:sldMasterId id="2147484056" r:id="rId19"/>
  </p:sldMasterIdLst>
  <p:notesMasterIdLst>
    <p:notesMasterId r:id="rId50"/>
  </p:notesMasterIdLst>
  <p:handoutMasterIdLst>
    <p:handoutMasterId r:id="rId51"/>
  </p:handoutMasterIdLst>
  <p:sldIdLst>
    <p:sldId id="256" r:id="rId20"/>
    <p:sldId id="267" r:id="rId21"/>
    <p:sldId id="271" r:id="rId22"/>
    <p:sldId id="272" r:id="rId23"/>
    <p:sldId id="286" r:id="rId24"/>
    <p:sldId id="295" r:id="rId25"/>
    <p:sldId id="273" r:id="rId26"/>
    <p:sldId id="287" r:id="rId27"/>
    <p:sldId id="296" r:id="rId28"/>
    <p:sldId id="274" r:id="rId29"/>
    <p:sldId id="288" r:id="rId30"/>
    <p:sldId id="297" r:id="rId31"/>
    <p:sldId id="275" r:id="rId32"/>
    <p:sldId id="289" r:id="rId33"/>
    <p:sldId id="298" r:id="rId34"/>
    <p:sldId id="276" r:id="rId35"/>
    <p:sldId id="290" r:id="rId36"/>
    <p:sldId id="299" r:id="rId37"/>
    <p:sldId id="277" r:id="rId38"/>
    <p:sldId id="291" r:id="rId39"/>
    <p:sldId id="300" r:id="rId40"/>
    <p:sldId id="278" r:id="rId41"/>
    <p:sldId id="292" r:id="rId42"/>
    <p:sldId id="301" r:id="rId43"/>
    <p:sldId id="279" r:id="rId44"/>
    <p:sldId id="293" r:id="rId45"/>
    <p:sldId id="302" r:id="rId46"/>
    <p:sldId id="280" r:id="rId47"/>
    <p:sldId id="294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60" autoAdjust="0"/>
  </p:normalViewPr>
  <p:slideViewPr>
    <p:cSldViewPr snapToGrid="0">
      <p:cViewPr varScale="1">
        <p:scale>
          <a:sx n="107" d="100"/>
          <a:sy n="107" d="100"/>
        </p:scale>
        <p:origin x="714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D5A9A9-8D8C-47EB-AB76-72B686497EA1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E4C80B-8910-445E-8D30-7A590951118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856291-01DF-49B0-B654-D23D18441229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81F1E7-4EFD-4BFF-B438-FCD52FD36B17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tr-TR" noProof="0" smtClean="0"/>
              <a:t>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182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71548484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35237386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662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25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78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39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48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34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57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24568693"/>
      </p:ext>
    </p:extLst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30788342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25752107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399432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47946992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041737"/>
      </p:ext>
    </p:extLst>
  </p:cSld>
  <p:clrMapOvr>
    <a:masterClrMapping/>
  </p:clrMapOvr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1454881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99605382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31370994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28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55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981585"/>
      </p:ext>
    </p:extLst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77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19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23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85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97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69799083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21220384"/>
      </p:ext>
    </p:extLst>
  </p:cSld>
  <p:clrMapOvr>
    <a:masterClrMapping/>
  </p:clrMapOvr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383306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85659974"/>
      </p:ext>
    </p:extLst>
  </p:cSld>
  <p:clrMapOvr>
    <a:masterClrMapping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51911122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71827"/>
      </p:ext>
    </p:extLst>
  </p:cSld>
  <p:clrMapOvr>
    <a:masterClrMapping/>
  </p:clrMapOvr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06758553"/>
      </p:ext>
    </p:extLst>
  </p:cSld>
  <p:clrMapOvr>
    <a:masterClrMapping/>
  </p:clrMapOvr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27616640"/>
      </p:ext>
    </p:extLst>
  </p:cSld>
  <p:clrMapOvr>
    <a:masterClrMapping/>
  </p:clrMapOvr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474139"/>
      </p:ext>
    </p:extLst>
  </p:cSld>
  <p:clrMapOvr>
    <a:masterClrMapping/>
  </p:clrMapOvr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61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421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3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60972018"/>
      </p:ext>
    </p:extLst>
  </p:cSld>
  <p:clrMapOvr>
    <a:masterClrMapping/>
  </p:clrMapOvr>
  <p:hf sldNum="0"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98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61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45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02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81688530"/>
      </p:ext>
    </p:extLst>
  </p:cSld>
  <p:clrMapOvr>
    <a:masterClrMapping/>
  </p:clrMapOvr>
  <p:hf sldNum="0"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56723872"/>
      </p:ext>
    </p:extLst>
  </p:cSld>
  <p:clrMapOvr>
    <a:masterClrMapping/>
  </p:clrMapOvr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39280532"/>
      </p:ext>
    </p:extLst>
  </p:cSld>
  <p:clrMapOvr>
    <a:masterClrMapping/>
  </p:clrMapOvr>
  <p:hf sldNum="0"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19250868"/>
      </p:ext>
    </p:extLst>
  </p:cSld>
  <p:clrMapOvr>
    <a:masterClrMapping/>
  </p:clrMapOvr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392916"/>
      </p:ext>
    </p:extLst>
  </p:cSld>
  <p:clrMapOvr>
    <a:masterClrMapping/>
  </p:clrMapOvr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252743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65599150"/>
      </p:ext>
    </p:extLst>
  </p:cSld>
  <p:clrMapOvr>
    <a:masterClrMapping/>
  </p:clrMapOvr>
  <p:hf sldNum="0"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80036884"/>
      </p:ext>
    </p:extLst>
  </p:cSld>
  <p:clrMapOvr>
    <a:masterClrMapping/>
  </p:clrMapOvr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15636895"/>
      </p:ext>
    </p:extLst>
  </p:cSld>
  <p:clrMapOvr>
    <a:masterClrMapping/>
  </p:clrMapOvr>
  <p:hf sldNum="0"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10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17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09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56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67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23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69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56222847"/>
      </p:ext>
    </p:extLst>
  </p:cSld>
  <p:clrMapOvr>
    <a:masterClrMapping/>
  </p:clrMapOvr>
  <p:hf sldNum="0"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21985408"/>
      </p:ext>
    </p:extLst>
  </p:cSld>
  <p:clrMapOvr>
    <a:masterClrMapping/>
  </p:clrMapOvr>
  <p:hf sldNum="0"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49543327"/>
      </p:ext>
    </p:extLst>
  </p:cSld>
  <p:clrMapOvr>
    <a:masterClrMapping/>
  </p:clrMapOvr>
  <p:hf sldNum="0"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51905066"/>
      </p:ext>
    </p:extLst>
  </p:cSld>
  <p:clrMapOvr>
    <a:masterClrMapping/>
  </p:clrMapOvr>
  <p:hf sldNum="0"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115085"/>
      </p:ext>
    </p:extLst>
  </p:cSld>
  <p:clrMapOvr>
    <a:masterClrMapping/>
  </p:clrMapOvr>
  <p:hf sldNum="0"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42523664"/>
      </p:ext>
    </p:extLst>
  </p:cSld>
  <p:clrMapOvr>
    <a:masterClrMapping/>
  </p:clrMapOvr>
  <p:hf sldNum="0"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5619698"/>
      </p:ext>
    </p:extLst>
  </p:cSld>
  <p:clrMapOvr>
    <a:masterClrMapping/>
  </p:clrMapOvr>
  <p:hf sldNum="0"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20917569"/>
      </p:ext>
    </p:extLst>
  </p:cSld>
  <p:clrMapOvr>
    <a:masterClrMapping/>
  </p:clrMapOvr>
  <p:hf sldNum="0"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88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48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12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47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19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26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2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23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17092527"/>
      </p:ext>
    </p:extLst>
  </p:cSld>
  <p:clrMapOvr>
    <a:masterClrMapping/>
  </p:clrMapOvr>
  <p:hf sldNum="0"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443219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01210156"/>
      </p:ext>
    </p:extLst>
  </p:cSld>
  <p:clrMapOvr>
    <a:masterClrMapping/>
  </p:clrMapOvr>
  <p:hf sldNum="0"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4498386"/>
      </p:ext>
    </p:extLst>
  </p:cSld>
  <p:clrMapOvr>
    <a:masterClrMapping/>
  </p:clrMapOvr>
  <p:hf sldNum="0"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054012"/>
      </p:ext>
    </p:extLst>
  </p:cSld>
  <p:clrMapOvr>
    <a:masterClrMapping/>
  </p:clrMapOvr>
  <p:hf sldNum="0"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46134766"/>
      </p:ext>
    </p:extLst>
  </p:cSld>
  <p:clrMapOvr>
    <a:masterClrMapping/>
  </p:clrMapOvr>
  <p:hf sldNum="0"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38220379"/>
      </p:ext>
    </p:extLst>
  </p:cSld>
  <p:clrMapOvr>
    <a:masterClrMapping/>
  </p:clrMapOvr>
  <p:hf sldNum="0"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44961241"/>
      </p:ext>
    </p:extLst>
  </p:cSld>
  <p:clrMapOvr>
    <a:masterClrMapping/>
  </p:clrMapOvr>
  <p:hf sldNum="0"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45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14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72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581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3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30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15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46033488"/>
      </p:ext>
    </p:extLst>
  </p:cSld>
  <p:clrMapOvr>
    <a:masterClrMapping/>
  </p:clrMapOvr>
  <p:hf sldNum="0" hdr="0" ftr="0" dt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11485858"/>
      </p:ext>
    </p:extLst>
  </p:cSld>
  <p:clrMapOvr>
    <a:masterClrMapping/>
  </p:clrMapOvr>
  <p:hf sldNum="0" hdr="0" ftr="0" dt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40276436"/>
      </p:ext>
    </p:extLst>
  </p:cSld>
  <p:clrMapOvr>
    <a:masterClrMapping/>
  </p:clrMapOvr>
  <p:hf sldNum="0" hdr="0" ftr="0" dt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02108779"/>
      </p:ext>
    </p:extLst>
  </p:cSld>
  <p:clrMapOvr>
    <a:masterClrMapping/>
  </p:clrMapOvr>
  <p:hf sldNum="0" hdr="0" ftr="0" dt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45445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9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71433398"/>
      </p:ext>
    </p:extLst>
  </p:cSld>
  <p:clrMapOvr>
    <a:masterClrMapping/>
  </p:clrMapOvr>
  <p:hf sldNum="0"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50654913"/>
      </p:ext>
    </p:extLst>
  </p:cSld>
  <p:clrMapOvr>
    <a:masterClrMapping/>
  </p:clrMapOvr>
  <p:hf sldNum="0"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3350104"/>
      </p:ext>
    </p:extLst>
  </p:cSld>
  <p:clrMapOvr>
    <a:masterClrMapping/>
  </p:clrMapOvr>
  <p:hf sldNum="0"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10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181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12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79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4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20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93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58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89784910"/>
      </p:ext>
    </p:extLst>
  </p:cSld>
  <p:clrMapOvr>
    <a:masterClrMapping/>
  </p:clrMapOvr>
  <p:hf sldNum="0"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52559382"/>
      </p:ext>
    </p:extLst>
  </p:cSld>
  <p:clrMapOvr>
    <a:masterClrMapping/>
  </p:clrMapOvr>
  <p:hf sldNum="0"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22669443"/>
      </p:ext>
    </p:extLst>
  </p:cSld>
  <p:clrMapOvr>
    <a:masterClrMapping/>
  </p:clrMapOvr>
  <p:hf sldNum="0"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13481429"/>
      </p:ext>
    </p:extLst>
  </p:cSld>
  <p:clrMapOvr>
    <a:masterClrMapping/>
  </p:clrMapOvr>
  <p:hf sldNum="0"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4581669"/>
      </p:ext>
    </p:extLst>
  </p:cSld>
  <p:clrMapOvr>
    <a:masterClrMapping/>
  </p:clrMapOvr>
  <p:hf sldNum="0"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06884680"/>
      </p:ext>
    </p:extLst>
  </p:cSld>
  <p:clrMapOvr>
    <a:masterClrMapping/>
  </p:clrMapOvr>
  <p:hf sldNum="0" hdr="0" ftr="0" dt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95459506"/>
      </p:ext>
    </p:extLst>
  </p:cSld>
  <p:clrMapOvr>
    <a:masterClrMapping/>
  </p:clrMapOvr>
  <p:hf sldNum="0"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2336481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78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40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56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04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0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7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15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68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627480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62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64095871"/>
      </p:ext>
    </p:extLst>
  </p:cSld>
  <p:clrMapOvr>
    <a:masterClrMapping/>
  </p:clrMapOvr>
  <p:hf sldNum="0"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94852254"/>
      </p:ext>
    </p:extLst>
  </p:cSld>
  <p:clrMapOvr>
    <a:masterClrMapping/>
  </p:clrMapOvr>
  <p:hf sldNum="0"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78727125"/>
      </p:ext>
    </p:extLst>
  </p:cSld>
  <p:clrMapOvr>
    <a:masterClrMapping/>
  </p:clrMapOvr>
  <p:hf sldNum="0"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385495"/>
      </p:ext>
    </p:extLst>
  </p:cSld>
  <p:clrMapOvr>
    <a:masterClrMapping/>
  </p:clrMapOvr>
  <p:hf sldNum="0"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44524130"/>
      </p:ext>
    </p:extLst>
  </p:cSld>
  <p:clrMapOvr>
    <a:masterClrMapping/>
  </p:clrMapOvr>
  <p:hf sldNum="0" hdr="0" ft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56300599"/>
      </p:ext>
    </p:extLst>
  </p:cSld>
  <p:clrMapOvr>
    <a:masterClrMapping/>
  </p:clrMapOvr>
  <p:hf sldNum="0"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78136145"/>
      </p:ext>
    </p:extLst>
  </p:cSld>
  <p:clrMapOvr>
    <a:masterClrMapping/>
  </p:clrMapOvr>
  <p:hf sldNum="0"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12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7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31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19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82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49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64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95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77172241"/>
      </p:ext>
    </p:extLst>
  </p:cSld>
  <p:clrMapOvr>
    <a:masterClrMapping/>
  </p:clrMapOvr>
  <p:hf sldNum="0" hdr="0" ft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62733429"/>
      </p:ext>
    </p:extLst>
  </p:cSld>
  <p:clrMapOvr>
    <a:masterClrMapping/>
  </p:clrMapOvr>
  <p:hf sldNum="0"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94117019"/>
      </p:ext>
    </p:extLst>
  </p:cSld>
  <p:clrMapOvr>
    <a:masterClrMapping/>
  </p:clrMapOvr>
  <p:hf sldNum="0"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1653247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70461317"/>
      </p:ext>
    </p:extLst>
  </p:cSld>
  <p:clrMapOvr>
    <a:masterClrMapping/>
  </p:clrMapOvr>
  <p:hf sldNum="0"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186388"/>
      </p:ext>
    </p:extLst>
  </p:cSld>
  <p:clrMapOvr>
    <a:masterClrMapping/>
  </p:clrMapOvr>
  <p:hf sldNum="0"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67850063"/>
      </p:ext>
    </p:extLst>
  </p:cSld>
  <p:clrMapOvr>
    <a:masterClrMapping/>
  </p:clrMapOvr>
  <p:hf sldNum="0"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84432588"/>
      </p:ext>
    </p:extLst>
  </p:cSld>
  <p:clrMapOvr>
    <a:masterClrMapping/>
  </p:clrMapOvr>
  <p:hf sldNum="0" hdr="0" ft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41590239"/>
      </p:ext>
    </p:extLst>
  </p:cSld>
  <p:clrMapOvr>
    <a:masterClrMapping/>
  </p:clrMapOvr>
  <p:hf sldNum="0" hdr="0" ftr="0" dt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3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53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46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12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86244941"/>
      </p:ext>
    </p:extLst>
  </p:cSld>
  <p:clrMapOvr>
    <a:masterClrMapping/>
  </p:clrMapOvr>
  <p:hf sldNum="0"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94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3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01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49457502"/>
      </p:ext>
    </p:extLst>
  </p:cSld>
  <p:clrMapOvr>
    <a:masterClrMapping/>
  </p:clrMapOvr>
  <p:hf sldNum="0" hdr="0" ft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11398061"/>
      </p:ext>
    </p:extLst>
  </p:cSld>
  <p:clrMapOvr>
    <a:masterClrMapping/>
  </p:clrMapOvr>
  <p:hf sldNum="0" hdr="0" ftr="0" dt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68453720"/>
      </p:ext>
    </p:extLst>
  </p:cSld>
  <p:clrMapOvr>
    <a:masterClrMapping/>
  </p:clrMapOvr>
  <p:hf sldNum="0" hdr="0" ftr="0" dt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78008512"/>
      </p:ext>
    </p:extLst>
  </p:cSld>
  <p:clrMapOvr>
    <a:masterClrMapping/>
  </p:clrMapOvr>
  <p:hf sldNum="0" hdr="0" ftr="0" dt="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164155"/>
      </p:ext>
    </p:extLst>
  </p:cSld>
  <p:clrMapOvr>
    <a:masterClrMapping/>
  </p:clrMapOvr>
  <p:hf sldNum="0" hdr="0" ftr="0" dt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574635"/>
      </p:ext>
    </p:extLst>
  </p:cSld>
  <p:clrMapOvr>
    <a:masterClrMapping/>
  </p:clrMapOvr>
  <p:hf sldNum="0" hdr="0" ftr="0" dt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3036643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00786542"/>
      </p:ext>
    </p:extLst>
  </p:cSld>
  <p:clrMapOvr>
    <a:masterClrMapping/>
  </p:clrMapOvr>
  <p:hf sldNum="0"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36901422"/>
      </p:ext>
    </p:extLst>
  </p:cSld>
  <p:clrMapOvr>
    <a:masterClrMapping/>
  </p:clrMapOvr>
  <p:hf sldNum="0" hdr="0" ft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57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0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44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17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76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00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59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81645754"/>
      </p:ext>
    </p:extLst>
  </p:cSld>
  <p:clrMapOvr>
    <a:masterClrMapping/>
  </p:clrMapOvr>
  <p:hf sldNum="0"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39517267"/>
      </p:ext>
    </p:extLst>
  </p:cSld>
  <p:clrMapOvr>
    <a:masterClrMapping/>
  </p:clrMapOvr>
  <p:hf sldNum="0" hdr="0" ftr="0" dt="0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0784150"/>
      </p:ext>
    </p:extLst>
  </p:cSld>
  <p:clrMapOvr>
    <a:masterClrMapping/>
  </p:clrMapOvr>
  <p:hf sldNum="0" hdr="0" ftr="0" dt="0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92820127"/>
      </p:ext>
    </p:extLst>
  </p:cSld>
  <p:clrMapOvr>
    <a:masterClrMapping/>
  </p:clrMapOvr>
  <p:hf sldNum="0" hdr="0" ftr="0" dt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60505407"/>
      </p:ext>
    </p:extLst>
  </p:cSld>
  <p:clrMapOvr>
    <a:masterClrMapping/>
  </p:clrMapOvr>
  <p:hf sldNum="0" hdr="0" ft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802986"/>
      </p:ext>
    </p:extLst>
  </p:cSld>
  <p:clrMapOvr>
    <a:masterClrMapping/>
  </p:clrMapOvr>
  <p:hf sldNum="0" hdr="0" ftr="0" dt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30909159"/>
      </p:ext>
    </p:extLst>
  </p:cSld>
  <p:clrMapOvr>
    <a:masterClrMapping/>
  </p:clrMapOvr>
  <p:hf sldNum="0" hdr="0" ftr="0" dt="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7150357"/>
      </p:ext>
    </p:extLst>
  </p:cSld>
  <p:clrMapOvr>
    <a:masterClrMapping/>
  </p:clrMapOvr>
  <p:hf sldNum="0"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84386297"/>
      </p:ext>
    </p:extLst>
  </p:cSld>
  <p:clrMapOvr>
    <a:masterClrMapping/>
  </p:clrMapOvr>
  <p:hf sldNum="0" hdr="0" ftr="0" dt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32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35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4722065"/>
      </p:ext>
    </p:extLst>
  </p:cSld>
  <p:clrMapOvr>
    <a:masterClrMapping/>
  </p:clrMapOvr>
  <p:hf sldNum="0" hdr="0" ftr="0" dt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87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27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78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3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96304941"/>
      </p:ext>
    </p:extLst>
  </p:cSld>
  <p:clrMapOvr>
    <a:masterClrMapping/>
  </p:clrMapOvr>
  <p:hf sldNum="0" hdr="0" ftr="0" dt="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70637660"/>
      </p:ext>
    </p:extLst>
  </p:cSld>
  <p:clrMapOvr>
    <a:masterClrMapping/>
  </p:clrMapOvr>
  <p:hf sldNum="0" hdr="0" ftr="0" dt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58422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62978815"/>
      </p:ext>
    </p:extLst>
  </p:cSld>
  <p:clrMapOvr>
    <a:masterClrMapping/>
  </p:clrMapOvr>
  <p:hf sldNum="0" hdr="0" ftr="0" dt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75893537"/>
      </p:ext>
    </p:extLst>
  </p:cSld>
  <p:clrMapOvr>
    <a:masterClrMapping/>
  </p:clrMapOvr>
  <p:hf sldNum="0" hdr="0" ftr="0" dt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3868423"/>
      </p:ext>
    </p:extLst>
  </p:cSld>
  <p:clrMapOvr>
    <a:masterClrMapping/>
  </p:clrMapOvr>
  <p:hf sldNum="0" hdr="0" ftr="0" dt="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81778379"/>
      </p:ext>
    </p:extLst>
  </p:cSld>
  <p:clrMapOvr>
    <a:masterClrMapping/>
  </p:clrMapOvr>
  <p:hf sldNum="0" hdr="0" ftr="0" dt="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09756636"/>
      </p:ext>
    </p:extLst>
  </p:cSld>
  <p:clrMapOvr>
    <a:masterClrMapping/>
  </p:clrMapOvr>
  <p:hf sldNum="0" hdr="0" ftr="0" dt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96323198"/>
      </p:ext>
    </p:extLst>
  </p:cSld>
  <p:clrMapOvr>
    <a:masterClrMapping/>
  </p:clrMapOvr>
  <p:hf sldNum="0" hdr="0" ftr="0" dt="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16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84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62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76510343"/>
      </p:ext>
    </p:extLst>
  </p:cSld>
  <p:clrMapOvr>
    <a:masterClrMapping/>
  </p:clrMapOvr>
  <p:hf sldNum="0" hdr="0" ftr="0" dt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33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37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04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6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18111518"/>
      </p:ext>
    </p:extLst>
  </p:cSld>
  <p:clrMapOvr>
    <a:masterClrMapping/>
  </p:clrMapOvr>
  <p:hf sldNum="0" hdr="0" ftr="0" dt="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46732680"/>
      </p:ext>
    </p:extLst>
  </p:cSld>
  <p:clrMapOvr>
    <a:masterClrMapping/>
  </p:clrMapOvr>
  <p:hf sldNum="0" hdr="0" ftr="0" dt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4660642"/>
      </p:ext>
    </p:extLst>
  </p:cSld>
  <p:clrMapOvr>
    <a:masterClrMapping/>
  </p:clrMapOvr>
  <p:hf sldNum="0" hdr="0" ftr="0" dt="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0553653"/>
      </p:ext>
    </p:extLst>
  </p:cSld>
  <p:clrMapOvr>
    <a:masterClrMapping/>
  </p:clrMapOvr>
  <p:hf sldNum="0" hdr="0" ftr="0" dt="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36709254"/>
      </p:ext>
    </p:extLst>
  </p:cSld>
  <p:clrMapOvr>
    <a:masterClrMapping/>
  </p:clrMapOvr>
  <p:hf sldNum="0" hdr="0" ftr="0" dt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1742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17124389"/>
      </p:ext>
    </p:extLst>
  </p:cSld>
  <p:clrMapOvr>
    <a:masterClrMapping/>
  </p:clrMapOvr>
  <p:hf sldNum="0" hdr="0" ftr="0" dt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91546557"/>
      </p:ext>
    </p:extLst>
  </p:cSld>
  <p:clrMapOvr>
    <a:masterClrMapping/>
  </p:clrMapOvr>
  <p:hf sldNum="0" hdr="0" ftr="0" dt="0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3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29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2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51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05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04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2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60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57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78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19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08352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15885333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02258846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9317019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9687315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93530923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53956361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223885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35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84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5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40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31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59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39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33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49435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30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20169301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41615906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10306547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060920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7146719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66093272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7687532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71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63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09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52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01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45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0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76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09921399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9717383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00880861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798053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8494728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705689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27016952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00838184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04390726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F77642-4CFA-4561-A8C6-F29DB2603069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942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315138-9B53-4167-A4BE-BB5EE11C171E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20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F13BF6-1746-4D63-BFFC-80C03CAE243A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67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F40158-3208-41FE-97AF-CD89E0F12F7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7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60741009"/>
      </p:ext>
    </p:extLst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C4ABA3-7939-4B61-81DE-D372E2F282D0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66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F54BEF-39D3-47F8-A3DE-719619A1ABED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33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6AF89A-98BA-4E41-80D9-E276615117BB}" type="datetime1">
              <a:rPr lang="tr-TR" smtClean="0"/>
              <a:t>15.10.2025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85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27765799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94443068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28378673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93589937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904751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73336590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220203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Relationship Id="rId22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Relationship Id="rId22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Relationship Id="rId22" Type="http://schemas.openxmlformats.org/officeDocument/2006/relationships/image" Target="../media/image9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7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Relationship Id="rId22" Type="http://schemas.openxmlformats.org/officeDocument/2006/relationships/image" Target="../media/image1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24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1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Relationship Id="rId22" Type="http://schemas.openxmlformats.org/officeDocument/2006/relationships/image" Target="../media/image17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41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0.xml"/><Relationship Id="rId16" Type="http://schemas.openxmlformats.org/officeDocument/2006/relationships/slideLayout" Target="../slideLayouts/slideLayout25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48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Relationship Id="rId22" Type="http://schemas.openxmlformats.org/officeDocument/2006/relationships/image" Target="../media/image17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58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57.xml"/><Relationship Id="rId16" Type="http://schemas.openxmlformats.org/officeDocument/2006/relationships/slideLayout" Target="../slideLayouts/slideLayout27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Relationship Id="rId22" Type="http://schemas.openxmlformats.org/officeDocument/2006/relationships/image" Target="../media/image1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slideLayout" Target="../slideLayouts/slideLayout285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275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279.xml"/><Relationship Id="rId12" Type="http://schemas.openxmlformats.org/officeDocument/2006/relationships/slideLayout" Target="../slideLayouts/slideLayout284.xml"/><Relationship Id="rId17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4.xml"/><Relationship Id="rId16" Type="http://schemas.openxmlformats.org/officeDocument/2006/relationships/slideLayout" Target="../slideLayouts/slideLayout288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Relationship Id="rId14" Type="http://schemas.openxmlformats.org/officeDocument/2006/relationships/slideLayout" Target="../slideLayouts/slideLayout286.xml"/><Relationship Id="rId22" Type="http://schemas.openxmlformats.org/officeDocument/2006/relationships/image" Target="../media/image1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92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299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image" Target="../media/image13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slideLayout" Target="../slideLayouts/slideLayout319.xml"/><Relationship Id="rId18" Type="http://schemas.openxmlformats.org/officeDocument/2006/relationships/theme" Target="../theme/theme19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17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08.xml"/><Relationship Id="rId16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slideLayout" Target="../slideLayouts/slideLayout3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1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image" Target="../media/image1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78573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58246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48672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15731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79914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18455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76089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14576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4612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15308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521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365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6737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10546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85243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49632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52375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87423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78649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A2BB91B9-E8C3-4BE1-8AC8-99144420772E}" type="datetime1">
              <a:rPr lang="tr-TR" noProof="0" smtClean="0"/>
              <a:t>15.10.2025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95181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45454" y="415830"/>
            <a:ext cx="10541746" cy="332958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tr-TR" sz="31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1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1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1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1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 </a:t>
            </a:r>
            <a:r>
              <a:rPr lang="tr-TR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DİLİ VE EDEBİYATI BÖLÜM</a:t>
            </a:r>
            <a:r>
              <a:rPr lang="tr-TR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tr-TR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AKREDİTASYON SÜRECİ</a:t>
            </a:r>
            <a:br>
              <a:rPr lang="tr-TR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KOMİSYONLAR-GÖREV ALANLARI-GÖREV TAKVİMLERİ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tr-TR" sz="2800" dirty="0">
                <a:solidFill>
                  <a:schemeClr val="tx1">
                    <a:lumMod val="95000"/>
                  </a:schemeClr>
                </a:solidFill>
              </a:rPr>
              <a:t>2025-2026 EĞİTİM-ÖĞRETİM YILI</a:t>
            </a:r>
          </a:p>
          <a:p>
            <a:pPr algn="ctr" rtl="0"/>
            <a:r>
              <a:rPr lang="tr-TR" sz="2800" dirty="0">
                <a:solidFill>
                  <a:schemeClr val="tx1">
                    <a:lumMod val="95000"/>
                  </a:schemeClr>
                </a:solidFill>
              </a:rPr>
              <a:t>EKİM 2025</a:t>
            </a: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EC4207-9759-89DE-7206-A4EF7990A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1EC3E6-305C-EBE6-44BB-2DB4138E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Etkinlik ve Tanıtım Komisyonu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E2E907E-8BFE-7C83-E7B8-794863091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Doç. Dr. Pelin SEÇKİN                	(Başkan)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Emine KALENDER		(Üye)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Arş. Gör. </a:t>
            </a:r>
            <a:r>
              <a:rPr lang="tr-T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Ayşe Burçak 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KAYA            </a:t>
            </a:r>
            <a:r>
              <a:rPr lang="tr-T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Arş. Gör. Gamze AKDENİZ          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77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E58968-D46F-4F44-BEB2-F028C600B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41926F8-79E5-7432-C927-FA7F2FC1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Etkinlik ve Tanıtım Komisyonu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Görev Alanı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1A9F987-0CCE-6563-7081-FCE4D2F25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 tanıtım faaliyetlerinin organizasyonu ve yürütülmesini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Yeni kayıt yaptıran öğrencilere oryantasyon programı düzenlenmek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Gezi, kutlama vb. sosyal etkinlikleri programlamak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Mezuniyetle ilgili etkinliklerin organizasyonuna destek vermek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Öğrenci temsilcisinin belirlenmesinde gerekli hazırlıkları yapmak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 etkinliklerinin kayıt altına alınması ve sistematik olarak saklanmasını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Bölümde düzenlenen tüm etkinlik afişlerinin arşivlenmesini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0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EC92E0-3D7D-9D6D-F27C-E86339A94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F746EDB-ABAB-5829-1543-B4C50A4A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GÖREV TAKVİMİ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016151C-3887-11C1-AECE-861F3F5B1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21" y="1722980"/>
            <a:ext cx="8946541" cy="4195481"/>
          </a:xfrm>
        </p:spPr>
        <p:txBody>
          <a:bodyPr/>
          <a:lstStyle/>
          <a:p>
            <a:r>
              <a:rPr lang="tr-TR" dirty="0"/>
              <a:t>Her yıl Eylül ayında oryantasyon programı düzenlemek</a:t>
            </a:r>
          </a:p>
        </p:txBody>
      </p:sp>
    </p:spTree>
    <p:extLst>
      <p:ext uri="{BB962C8B-B14F-4D97-AF65-F5344CB8AC3E}">
        <p14:creationId xmlns:p14="http://schemas.microsoft.com/office/powerpoint/2010/main" val="136785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A1E6586-D4D0-DB5F-CD88-C12BE4248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70D31DA-D526-4FB4-B9D7-3D05A785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270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5-Değişim Programları </a:t>
            </a:r>
            <a:r>
              <a:rPr lang="tr-TR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Komisyonu / </a:t>
            </a:r>
            <a:r>
              <a:rPr lang="tr-T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Uyum Komisyonu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C1EF587-8335-6834-390F-281815D1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Seda UYSAL BOZASLAN			(Başkan)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Gülseren ÖZDEMİR RİGANELİS  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Merve Esra ÖZGÜRBÜZ               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Berk Yılmaz                      			(Üye</a:t>
            </a:r>
            <a:r>
              <a:rPr lang="tr-T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tr-T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Üyesi Emre TÜRKMEN		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Dr. Aysun KANMAZ		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Ayşe Burçak KAYA              	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07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E44CD75-727D-DB74-0AC7-92578851B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B4C47BE-B6A8-CB05-2DAD-7A80332C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5-Değişim Programları Komisyonu/ Uyum Komisyonu Görev Alanı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2FD0A5-5EDD-C7D7-62FE-CCB9D5BC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90625"/>
            <a:ext cx="8946541" cy="4195481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Ulusal ve uluslararası öğrenci ve akademisyen değişim programlarını yürütmek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Yeni ve kapsayıcı ikili anlaşmalar yapmak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Erasmus, Mevlana ve Farabi Programları hakkında bilgilendirme toplantısı düzenlemek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Yatay Geçiş, Merkezi Yerleştirme Yatay Geçiş, Dikey Geçiş, Çift anadal ve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yandal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ile gelen öğrencilerin ders uyumlarını yapmak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Yabancı uyruklu öğrencilerin ders uyumlarını yapmak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Ders içeriklerini karşılaştırarak öğrenci işleri daire başkanlığı ile ilgili koordinasyonu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55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4AD122C-86AD-BC94-29A5-089B0C276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466C47B-F055-9CF0-9E12-A21B3846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GÖREV TAKVİMİ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8DA79C7-4BBB-12C2-AE6D-49ECA129B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21" y="1722980"/>
            <a:ext cx="8946541" cy="4195481"/>
          </a:xfrm>
        </p:spPr>
        <p:txBody>
          <a:bodyPr/>
          <a:lstStyle/>
          <a:p>
            <a:r>
              <a:rPr lang="tr-TR" dirty="0"/>
              <a:t>Her yıl Kasım ayında </a:t>
            </a:r>
            <a:r>
              <a:rPr lang="tr-TR" dirty="0" smtClean="0"/>
              <a:t>değişim programları kapsamında toplantı düzenlenmesi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46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9B1D74-867A-DE9B-336A-BE19E1C46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5FC23E4-53A8-934E-CD5E-E064AAB2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6-Stratejik Plan Komisyonu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48587F9-40B8-CCCF-71A5-2212BB958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S. Cem BAHADIR			(Başkan)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Doç. Dr. Elif ÖKSÜZ GÜNEŞ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Öğr. Üyesi Gülseren ÖZDEMİR RİGANELİS  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Arş. Gör. Gamze AKDENİZ          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78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962798-F1F4-C6E0-011F-F5BE49E37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AC79FC0-20B8-E677-92B7-3D91C2B4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6-Stratejik Plan Komisyonu Görev Alanı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A2ECABE-6AFE-61BA-2377-63093D822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760687"/>
            <a:ext cx="8946541" cy="4195481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Stratejik planlama kapsamında öngörülen tüm faaliyetlerin yürütülmesi ve izlenmesini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yarıyıl sonu FEDEK ders anketlerini uygulamak ve raporlamak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Zayıflık, kaygı ve gözlemlerin giderilmesi için düzeltici önlemlerin listelenmesi ve izlenmesini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 stratejik planlarını hazırlamak ve raporlamak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00300AC-409F-84F6-1024-60286F561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123FD6F-5F91-8BD9-2D02-F4B6F13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GÖREV TAKVİMİ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E93304D-AAAA-C5E0-8E0F-3D27EDCBF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21" y="1722980"/>
            <a:ext cx="8946541" cy="4195481"/>
          </a:xfrm>
        </p:spPr>
        <p:txBody>
          <a:bodyPr/>
          <a:lstStyle/>
          <a:p>
            <a:r>
              <a:rPr lang="tr-TR" dirty="0"/>
              <a:t>Her yıl Ocak ayında öğrenci anketlerinin hazırlanması</a:t>
            </a:r>
          </a:p>
          <a:p>
            <a:endParaRPr lang="tr-TR" dirty="0"/>
          </a:p>
          <a:p>
            <a:r>
              <a:rPr lang="tr-TR" dirty="0"/>
              <a:t>Her yıl Eylül ayında 1., 2., 3., ve 4. sınıf öğrencilerin danışmanlığını yürüten akademisyenlerin öğrencileriyle Danışmanlık toplantıları düzenlemesini planlamak</a:t>
            </a:r>
          </a:p>
        </p:txBody>
      </p:sp>
    </p:spTree>
    <p:extLst>
      <p:ext uri="{BB962C8B-B14F-4D97-AF65-F5344CB8AC3E}">
        <p14:creationId xmlns:p14="http://schemas.microsoft.com/office/powerpoint/2010/main" val="8058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F6E493-EA40-0A1E-2925-79B355704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2454F3B-0B46-C4B4-F6DB-FC1BDE4C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5353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7-Araştırma Geliştirme, Bölüm Proje ve Burs Komisyonu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F73A491-C472-A1FE-9416-4F9E192B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17" y="1817248"/>
            <a:ext cx="8946541" cy="4195481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Kemal ÜÇÜNCÜ 			(Başkan)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Ülkü ELİUZ                   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A. Mevhibe COŞAR 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Bahadır GÜNEŞ 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Doç. Dr. Fırat CANER	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Emine KALENDER     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34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EFE986F-718A-A2A6-EDE8-EF0FD352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Etik Kurul Komisyonu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CD72F65-AF5A-64E6-24AF-B675B5067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A. Mevhibe COŞAR  	(Başkan)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Ülkü ELİUZ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Kemal ÜÇÜNCÜ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S. Cem BAHADIR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Bahadır GÜNEŞ         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75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EE3723-2B7F-6A74-22CA-2F545E606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C8A38F6-B9A7-43EF-8B5E-23C7CFC3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34457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7-Araştırma Geliştirme, Bölüm Proje ve Burs Komisyonu Görev Alanı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3934EA7-3D0D-5FFC-9481-F7CAFF9D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209801"/>
            <a:ext cx="8946541" cy="4195481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 bünyesinde hazırlanacak öğrenci projelerini yönlendirmek ve desteklemek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 eğitimleri düzenlemek ve bilgilendirme toplantısı düzenlenmek (TÜBİTAK, BAP, vb.)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Öğrenci burs olanaklarını araştırmak ve takip etmek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Burs verilecek öğrencileri belirlemek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35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71717-E607-23CF-525C-6D9D9A36F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95EB873-9CD4-45C5-861F-06F167B7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GÖREV TAKVİMİ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59FE938-D05D-BB29-4FC9-C8257CB00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21" y="1722980"/>
            <a:ext cx="8946541" cy="4195481"/>
          </a:xfrm>
        </p:spPr>
        <p:txBody>
          <a:bodyPr/>
          <a:lstStyle/>
          <a:p>
            <a:r>
              <a:rPr lang="tr-TR" dirty="0"/>
              <a:t>Her yıl Eylül ayında Burslar ve Projeler hakkında tanıtım toplantısı yapmak</a:t>
            </a:r>
          </a:p>
          <a:p>
            <a:endParaRPr lang="tr-TR" dirty="0"/>
          </a:p>
          <a:p>
            <a:r>
              <a:rPr lang="tr-TR" dirty="0"/>
              <a:t>Her yıl Mayıs ayında proje almaya hak kazanan öğrencilerin panelist olarak yer aldığı bir öğrenci paneli tertiplemek</a:t>
            </a:r>
          </a:p>
        </p:txBody>
      </p:sp>
    </p:spTree>
    <p:extLst>
      <p:ext uri="{BB962C8B-B14F-4D97-AF65-F5344CB8AC3E}">
        <p14:creationId xmlns:p14="http://schemas.microsoft.com/office/powerpoint/2010/main" val="35163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03241A-C55D-118C-2A92-E2CB33F79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07A5103-34E5-3811-38D4-F2387ED6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82" y="424438"/>
            <a:ext cx="9883629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8-Bölüm Faaliyet Raporu Hazırlama Komisyonu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428E74D-50EF-E7FC-F116-47817C1DA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Merve Esra ÖZGÜRBÜZ		(Başkan)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Doç. Dr. Pelin SEÇKİN 		            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Emre TÜRKMEN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Burhan CAN	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Dr. Aysun KANMAZ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Ayşe Burçak KAYA	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9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40BDA0-77CB-F0AC-B25C-B7CC024EE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4CE9A4F-4D8B-8931-C72C-5474AF25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8-Bölüm Faaliyet Raporu Hazırlama Komisyonu Görev Alanı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F5E1AEC-E87E-1865-6F1E-B641FEFD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209801"/>
            <a:ext cx="8946541" cy="4195481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Düzenli olarak her yılsonunda Bölüm faaliyet raporunu hazırlamak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Sınav programlarının hazırlanarak uygulamaya konulmasını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03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D2341-27B2-322A-7FE4-E3C07BD8D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70A9617-7DDC-0840-8EAC-54582AA8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GÖREV TAKVİMİ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41E00A5-7448-EFA8-7CDD-41BD6DD34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21" y="1722980"/>
            <a:ext cx="8946541" cy="4195481"/>
          </a:xfrm>
        </p:spPr>
        <p:txBody>
          <a:bodyPr/>
          <a:lstStyle/>
          <a:p>
            <a:r>
              <a:rPr lang="tr-TR" dirty="0"/>
              <a:t>Her yıl Eylül ayında Sınav evraklarının teslimi</a:t>
            </a:r>
          </a:p>
          <a:p>
            <a:endParaRPr lang="tr-TR" dirty="0"/>
          </a:p>
          <a:p>
            <a:r>
              <a:rPr lang="tr-TR" dirty="0"/>
              <a:t>Her yıl Ekim ayında sınav evraklarının kontrolü</a:t>
            </a:r>
          </a:p>
          <a:p>
            <a:endParaRPr lang="tr-TR" dirty="0"/>
          </a:p>
          <a:p>
            <a:r>
              <a:rPr lang="tr-TR" dirty="0"/>
              <a:t>Her yıl Mart ayında sınav evraklarının toplanması</a:t>
            </a:r>
          </a:p>
          <a:p>
            <a:endParaRPr lang="tr-TR" dirty="0"/>
          </a:p>
          <a:p>
            <a:r>
              <a:rPr lang="tr-TR" dirty="0"/>
              <a:t>Her yıl Mart ayında sınav evraklarının kontrolü</a:t>
            </a:r>
          </a:p>
          <a:p>
            <a:endParaRPr lang="tr-TR" dirty="0"/>
          </a:p>
          <a:p>
            <a:r>
              <a:rPr lang="tr-TR" dirty="0"/>
              <a:t>Her yıl güz ve bahar dönemi sınav programlarının hazırlanması.</a:t>
            </a:r>
          </a:p>
        </p:txBody>
      </p:sp>
    </p:spTree>
    <p:extLst>
      <p:ext uri="{BB962C8B-B14F-4D97-AF65-F5344CB8AC3E}">
        <p14:creationId xmlns:p14="http://schemas.microsoft.com/office/powerpoint/2010/main" val="6367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46697E-051E-BB83-DE87-EA8E31180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CB08DA2-6F14-815F-FD43-3EE6E946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9-Bilişim ve Kütüphane Komisyonu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7C1083F-517D-DFC5-7AF8-7998218C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tr-TR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Üyesi Emre TÜRKMEN	(Başkan)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Hakan SOYDAŞ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Burhan CAN       	  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Gamze AKDENİZ 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73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0FDBFB-D62F-3DCF-9291-D538CD1B3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2A913D1-1C0C-571A-D38E-4996E6A5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9-Bilişim ve Kütüphane Komisyonu Görev Alanı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EB3DA28-ABDE-BB6D-9A42-6B435F457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Mevcut Bölüm WEB sitesinin güncel kalmasını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Mezunlar için veri tabanı ve iletişim ağı oluşturulması için mezunlarla ilişkiler komisyonu ile ortak çalışmak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Bölümdeki aktivitelerinin ve yeniliklerin web sitesine yüklenmesini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 personellerinin kişisel sayfalarındaki eksiklikleri tespit ederek gerekli uyarıları yapmak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yarıyılda yapılan yayınların tamamının AVES sistemine yüklenmesini denetleyerek Bölüm sayfasında “yayınlar” başlığına yerleştirilmesini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aylık periyotlarla bölüm yayınlarının tamamını AES sistemine yüklemek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Öğrencilere kütüphane kullanımı hakkında bilgilendirme yapmak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90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EF1AFE-BF1C-3224-1EE9-66A8C5E03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2C910F9-7DEF-D56D-954C-67ADDA64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GÖREV TAKVİMİ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A97D570-62C8-BDDC-0767-ED161B24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21" y="1722980"/>
            <a:ext cx="8946541" cy="4195481"/>
          </a:xfrm>
        </p:spPr>
        <p:txBody>
          <a:bodyPr/>
          <a:lstStyle/>
          <a:p>
            <a:r>
              <a:rPr lang="tr-TR" dirty="0"/>
              <a:t>Her yıl Aralık ayında AES sistemine yayınların eklenmesi/güncelliğin takip edilmesi</a:t>
            </a:r>
          </a:p>
          <a:p>
            <a:endParaRPr lang="tr-TR" dirty="0"/>
          </a:p>
          <a:p>
            <a:r>
              <a:rPr lang="tr-TR" dirty="0"/>
              <a:t>Etkinlik ve duyurularla ilgili bölüm web sayfasını güncellemek</a:t>
            </a:r>
          </a:p>
        </p:txBody>
      </p:sp>
    </p:spTree>
    <p:extLst>
      <p:ext uri="{BB962C8B-B14F-4D97-AF65-F5344CB8AC3E}">
        <p14:creationId xmlns:p14="http://schemas.microsoft.com/office/powerpoint/2010/main" val="13675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242AD1-9EED-D65D-EE39-7C00CDF50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826F00E-236B-C483-D12C-86DAE949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10-Mezunları İzleme Komisyonu/ Staj ve Kariyer Komisyonu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3C05171-BD55-6939-004C-A15A5109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Doç. Dr. Muzaffer UZUN 			(Başkan) 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Doç. Dr. Çiğdem USTA		     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Öğr. Üyesi Fatih UYAR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Dr. Aysun KANMAZ		(Üye)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Arş. Gör. Ayşe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Burçak KAYA			</a:t>
            </a:r>
            <a:r>
              <a:rPr lang="tr-TR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Üye) 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92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478687-3B4F-A92F-FD2D-7DB3961EA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7EDD0D0-BD44-BB7B-341B-6BBFE76A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10-Mezunları İzleme Komisyonu/ Staj ve Kariyer Komisyonu Görev Alanı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5FD6911-93ED-CF3E-D1B3-E9913288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Öğrencileri KTÜ mezun bilgi sistemine kaydolmak üzere yönlendirmek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Mezunlarla ilgili bilimsel, mesleki ve sosyal aktiviteleri takip etmek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Mezunlar toplantısı düzenlemek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İş olanağına kavuşan mezunlar hakkında bilgi akışı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Eğitim-öğretimde kaliteyi geliştirerek değişime, gelişime açık öğrenciler yetiştirmek ve mezun etmek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Kurumsal kapasiteyi artırmak ve kurumsal kültürü yaygınlaştırmak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Bilgi İşlem Dairesi Başkanlığı, Öğrenci İşleri Dairesi Başkanlığı ve Sağlık Kültür Dairesi Başkanlığı arasındaki iletişim ve koordinasyon bütünlüğünü sağlayabilmek ve görev-yetki paylaşımını kurumsallaştırmak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51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539799-FE0D-18F4-996E-0F5E22D9F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5F6D613-0CC5-708D-F870-6DD7F6D6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Etik Kurul Komisyonunun Görev Alanı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3B65B07-13F3-740A-E6E0-5A1D5304A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Bölümde bilim, yayın, eğitim-öğretim ve hizmet etkinlikleri ile bölümün paydaşlarıyla ilişkilerinde ortaya çıkan etik sorunlarda, etik davranış ilkeleri ve kuralları doğrultusunda, yeterli ve inandırıcı kanıtlara dayalı değerlendirme yapmak ve görüş bildirmek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 ilke ve kuralların uygulanma yöntemlerini belirlemek ve tanıtmak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Üniversitede temel alınacak etik ilkeleri ve politikalarını yaygınlaştırmak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 anlayışın yaygınlaşması ve etik duyarlılık kazanılması için araştırma, yayın ve hizmet etiği eğitimi ve benzeri çalışmaları düzenlemek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12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0DC8B1-1D38-28C4-69E4-402CE9E66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B5A640B-8FEE-FBD0-21F4-D765E927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GÖREV TAKVİMİ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A3E74E1-C98A-F011-88D4-D50ED1F8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21" y="1722980"/>
            <a:ext cx="8946541" cy="4195481"/>
          </a:xfrm>
        </p:spPr>
        <p:txBody>
          <a:bodyPr/>
          <a:lstStyle/>
          <a:p>
            <a:r>
              <a:rPr lang="tr-TR" dirty="0"/>
              <a:t>Her yıl Haziran ayında mezun öğrencilerle çevrimiçi veya yüz yüze toplantı düzenlenmesi</a:t>
            </a:r>
          </a:p>
        </p:txBody>
      </p:sp>
    </p:spTree>
    <p:extLst>
      <p:ext uri="{BB962C8B-B14F-4D97-AF65-F5344CB8AC3E}">
        <p14:creationId xmlns:p14="http://schemas.microsoft.com/office/powerpoint/2010/main" val="18419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559F10-E8C4-4A48-9336-B57168908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7CE426E-1139-2476-B4DC-FFE07B80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Bölüm Kalite ve Akreditasyon Komisyonu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F691770-D231-95A6-45D4-082227506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Bahadır GÜNEŞ         		(Başkan)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Doç. Dr. Muzaffer UZUN         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Hakan SOYDAŞ  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Fatih UYAR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Dr. Aysun KANMAZ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Emine KALENDER       	(Üye)   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Ayşe Burçak KAYA         	(Üye)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Gamze AKDENİZ          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94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6E2605-2795-CA21-7B1D-2673074F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2A0CB07-226E-B6FC-FA43-23C00824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Bölüm Kalite ve Akreditasyon Komisyonu Görev Alanı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749AD6D-E45C-F19E-5709-82CFF5BA3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tr-T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Komisyonlardan 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gelen raporları değerlendirmek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tr-T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Raporların 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Bölüm Akademik Kurulu’nda tartışılmasını, olgunlaştırılmasını ve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kullanılmasını sağlamak.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tr-T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Akreditasyon başvuruları için hazırlıkları yönetmek, bölüm denetleme ve öz değerlendirme raporlarının güncel olarak hazırlanmasını sağlamak</a:t>
            </a:r>
            <a:endParaRPr lang="tr-TR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tr-T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Akademik takvime göre her eğitim-öğretim dönemi sonunda periyodik olarak toplantı düzenlemek</a:t>
            </a:r>
            <a:endParaRPr lang="tr-TR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tr-T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Diğer 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komisyonları güncellemek ve komisyonlar arasındaki koordinasyonu sağlayarak sürece işlev kazandırmak.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İhtiyaç 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olması </a:t>
            </a:r>
            <a:r>
              <a:rPr lang="tr-T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hâlinde 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komisyonlara gerekli uyarıları yapmak ve her türlü eksikliğin zamanında giderilmesini sağlamak.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50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B354FF5-E5BF-2EF6-6F31-A0E7AE9E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GÖREV TAKVİMİ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3379C88-7F5B-158D-AA9B-D8FA24494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21" y="1722980"/>
            <a:ext cx="8946541" cy="4195481"/>
          </a:xfrm>
        </p:spPr>
        <p:txBody>
          <a:bodyPr/>
          <a:lstStyle/>
          <a:p>
            <a:r>
              <a:rPr lang="tr-TR" b="0" i="0" dirty="0">
                <a:effectLst/>
                <a:latin typeface="HurmeRegular"/>
              </a:rPr>
              <a:t>Her yıl Ekim ayında mevcut komisyonların güncellenmesi</a:t>
            </a:r>
          </a:p>
          <a:p>
            <a:r>
              <a:rPr lang="tr-TR" b="0" i="0" dirty="0">
                <a:effectLst/>
                <a:latin typeface="HurmeRegular"/>
              </a:rPr>
              <a:t>Her yıl Ekim ayında bölüm toplantısı düzenlenmesi</a:t>
            </a:r>
          </a:p>
          <a:p>
            <a:r>
              <a:rPr lang="tr-TR" b="0" i="0" dirty="0">
                <a:effectLst/>
                <a:latin typeface="HurmeRegular"/>
              </a:rPr>
              <a:t>Her yıl Nisan ayında paydaş toplantıları düzenlenmesi</a:t>
            </a:r>
          </a:p>
          <a:p>
            <a:r>
              <a:rPr lang="tr-TR" b="0" i="0" dirty="0">
                <a:effectLst/>
                <a:latin typeface="HurmeRegular"/>
              </a:rPr>
              <a:t>Her yıl Mayıs ayında komisyon öğrencileriyle toplantı</a:t>
            </a:r>
          </a:p>
          <a:p>
            <a:r>
              <a:rPr lang="tr-TR" b="0" i="0" dirty="0">
                <a:effectLst/>
                <a:latin typeface="HurmeRegular"/>
              </a:rPr>
              <a:t>Her yıl Mayıs ayında bölüm toplantısı düzenlenmesi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15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4A0759-46BF-2948-51A4-1232491F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57B6018-4E01-7EFD-8DF8-92B7035C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Eğitim-Öğretim Komisyonu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464E19A-EE20-C79D-C00D-6647674B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A. Mevhibe COŞAR				(Başkan)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Doç. Dr. Çiğdem USTA  					(Üye</a:t>
            </a:r>
            <a:r>
              <a:rPr lang="tr-T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Doç. Dr. Elif ÖKSÜZ GÜNEŞ		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Seda UYSAL BOZASLAN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Öğr. Üyesi Berk YILMAZ				(Üye)	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Arş. Gör. Emine KALENDER                		(Üye)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04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EF59F0-CBE2-1245-925B-367665F65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2E2F152-C018-78FE-58C7-77E545F9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16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Eğitim-Öğretim Komisyonu Görev Alanı</a:t>
            </a:r>
            <a: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94F4AD1-1D09-FF88-B10A-846E5FC0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40264"/>
            <a:ext cx="8946541" cy="4608135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Bologna Süreci kapsamında iç ve dış paydaşlarla yapılan toplantılar sonucunda ders planı ve müfredatını belirlemek Bologna Süreci kapsamında ders planı ve müfredatı belirlemek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Bölümün genel eğitim faaliyetlerinin hazırlanması, planlanması ve uygulanmasını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 içerikleri ve bilgi paketlerini kontrol ederek gerekli düzenlemelerin yapılmasını sağlamak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Eğitim programları düzenlemek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Diğer üniversitelerdeki gelişmeleri takip ederek birim öğretim programını geliştirmek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Arşiv ve imha yönergesi oluşturmak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 içerikleri ve bilgi paketlerini kontrol ederek gerekli uyarıları yapmak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Eğitim çalıştayları düzenlemek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Yurtiçi ve yurtdışı eğitim birimlerini karşılaştırarak eğitim programını geliştirmek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382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DB1992-4BB6-31AC-CEFF-2A969EA10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2B93A15-C9BB-8AFD-F024-652285E6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GÖREV TAKVİMİ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A704127-ACB9-7BB2-009F-0902498B3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21" y="1722980"/>
            <a:ext cx="8946541" cy="4195481"/>
          </a:xfrm>
        </p:spPr>
        <p:txBody>
          <a:bodyPr/>
          <a:lstStyle/>
          <a:p>
            <a:r>
              <a:rPr lang="tr-TR" b="0" i="0" dirty="0">
                <a:effectLst/>
                <a:latin typeface="HurmeRegular"/>
              </a:rPr>
              <a:t>Her yıl Eylül ayında ders programlarının hazırlanması</a:t>
            </a:r>
          </a:p>
          <a:p>
            <a:r>
              <a:rPr lang="tr-TR" b="0" i="0" dirty="0">
                <a:effectLst/>
                <a:latin typeface="HurmeRegular"/>
              </a:rPr>
              <a:t>Her yıl Ekim ayında saha derslerinin planlanması</a:t>
            </a:r>
          </a:p>
          <a:p>
            <a:r>
              <a:rPr lang="tr-TR" b="0" i="0" dirty="0">
                <a:effectLst/>
                <a:latin typeface="HurmeRegular"/>
              </a:rPr>
              <a:t>Her yıl Ekim ayında çevrimiçi </a:t>
            </a:r>
            <a:r>
              <a:rPr lang="tr-TR" dirty="0">
                <a:latin typeface="HurmeRegular"/>
              </a:rPr>
              <a:t>s</a:t>
            </a:r>
            <a:r>
              <a:rPr lang="tr-TR" b="0" i="0" dirty="0">
                <a:effectLst/>
                <a:latin typeface="HurmeRegular"/>
              </a:rPr>
              <a:t>eminerlerin planlanması</a:t>
            </a:r>
          </a:p>
          <a:p>
            <a:r>
              <a:rPr lang="tr-TR" b="0" i="0" dirty="0">
                <a:effectLst/>
                <a:latin typeface="HurmeRegular"/>
              </a:rPr>
              <a:t>Her yıl Eylül ayında ders içerikleri ve bilgi paketlerini kontrol ederek gerekli uyarıları yapmak</a:t>
            </a:r>
          </a:p>
          <a:p>
            <a:r>
              <a:rPr lang="tr-TR" b="0" i="0" dirty="0">
                <a:effectLst/>
                <a:latin typeface="HurmeRegular"/>
              </a:rPr>
              <a:t>Her yıl Ocak ayında ders programlarının hazırlanması</a:t>
            </a:r>
          </a:p>
          <a:p>
            <a:r>
              <a:rPr lang="tr-TR" b="0" i="0" dirty="0">
                <a:effectLst/>
                <a:latin typeface="HurmeRegular"/>
              </a:rPr>
              <a:t>Her yıl Şubat ayında ders içerikleri ve bilgi paketlerini kontrol ederek gerekli uyarıları yapmak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5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0.xml><?xml version="1.0" encoding="utf-8"?>
<a:theme xmlns:a="http://schemas.openxmlformats.org/drawingml/2006/main" name="12_İyon">
  <a:themeElements>
    <a:clrScheme name="İy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1.xml><?xml version="1.0" encoding="utf-8"?>
<a:theme xmlns:a="http://schemas.openxmlformats.org/drawingml/2006/main" name="13_İyon">
  <a:themeElements>
    <a:clrScheme name="İy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2.xml><?xml version="1.0" encoding="utf-8"?>
<a:theme xmlns:a="http://schemas.openxmlformats.org/drawingml/2006/main" name="14_İyon">
  <a:themeElements>
    <a:clrScheme name="İy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3.xml><?xml version="1.0" encoding="utf-8"?>
<a:theme xmlns:a="http://schemas.openxmlformats.org/drawingml/2006/main" name="15_İyon">
  <a:themeElements>
    <a:clrScheme name="İy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4.xml><?xml version="1.0" encoding="utf-8"?>
<a:theme xmlns:a="http://schemas.openxmlformats.org/drawingml/2006/main" name="16_İyon">
  <a:themeElements>
    <a:clrScheme name="İy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5.xml><?xml version="1.0" encoding="utf-8"?>
<a:theme xmlns:a="http://schemas.openxmlformats.org/drawingml/2006/main" name="17_İyon">
  <a:themeElements>
    <a:clrScheme name="İy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6.xml><?xml version="1.0" encoding="utf-8"?>
<a:theme xmlns:a="http://schemas.openxmlformats.org/drawingml/2006/main" name="18_İyon">
  <a:themeElements>
    <a:clrScheme name="İy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17.xml><?xml version="1.0" encoding="utf-8"?>
<a:theme xmlns:a="http://schemas.openxmlformats.org/drawingml/2006/main" name="19_İyon">
  <a:themeElements>
    <a:clrScheme name="İy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18.xml><?xml version="1.0" encoding="utf-8"?>
<a:theme xmlns:a="http://schemas.openxmlformats.org/drawingml/2006/main" name="20_İyon">
  <a:themeElements>
    <a:clrScheme name="İy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19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0.xml><?xml version="1.0" encoding="utf-8"?>
<a:theme xmlns:a="http://schemas.openxmlformats.org/drawingml/2006/main" name="Office Teması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eması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İyon">
  <a:themeElements>
    <a:clrScheme name="İy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5_İyon">
  <a:themeElements>
    <a:clrScheme name="İy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7_İyon">
  <a:themeElements>
    <a:clrScheme name="İy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6.xml><?xml version="1.0" encoding="utf-8"?>
<a:theme xmlns:a="http://schemas.openxmlformats.org/drawingml/2006/main" name="8_İyon">
  <a:themeElements>
    <a:clrScheme name="İy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7.xml><?xml version="1.0" encoding="utf-8"?>
<a:theme xmlns:a="http://schemas.openxmlformats.org/drawingml/2006/main" name="10_İyon">
  <a:themeElements>
    <a:clrScheme name="İy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8.xml><?xml version="1.0" encoding="utf-8"?>
<a:theme xmlns:a="http://schemas.openxmlformats.org/drawingml/2006/main" name="11_İyon">
  <a:themeElements>
    <a:clrScheme name="İy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9.xml><?xml version="1.0" encoding="utf-8"?>
<a:theme xmlns:a="http://schemas.openxmlformats.org/drawingml/2006/main" name="9_İyon">
  <a:themeElements>
    <a:clrScheme name="İy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1039</Words>
  <Application>Microsoft Office PowerPoint</Application>
  <PresentationFormat>Geniş ekran</PresentationFormat>
  <Paragraphs>177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19</vt:i4>
      </vt:variant>
      <vt:variant>
        <vt:lpstr>Slayt Başlıkları</vt:lpstr>
      </vt:variant>
      <vt:variant>
        <vt:i4>30</vt:i4>
      </vt:variant>
    </vt:vector>
  </HeadingPairs>
  <TitlesOfParts>
    <vt:vector size="55" baseType="lpstr">
      <vt:lpstr>Arial</vt:lpstr>
      <vt:lpstr>Calibri</vt:lpstr>
      <vt:lpstr>Century Gothic</vt:lpstr>
      <vt:lpstr>HurmeRegular</vt:lpstr>
      <vt:lpstr>Times New Roman</vt:lpstr>
      <vt:lpstr>Wingdings 3</vt:lpstr>
      <vt:lpstr>1_İyon</vt:lpstr>
      <vt:lpstr>2_İyon</vt:lpstr>
      <vt:lpstr>4_İyon</vt:lpstr>
      <vt:lpstr>5_İyon</vt:lpstr>
      <vt:lpstr>7_İyon</vt:lpstr>
      <vt:lpstr>8_İyon</vt:lpstr>
      <vt:lpstr>10_İyon</vt:lpstr>
      <vt:lpstr>11_İyon</vt:lpstr>
      <vt:lpstr>9_İyon</vt:lpstr>
      <vt:lpstr>12_İyon</vt:lpstr>
      <vt:lpstr>13_İyon</vt:lpstr>
      <vt:lpstr>14_İyon</vt:lpstr>
      <vt:lpstr>15_İyon</vt:lpstr>
      <vt:lpstr>16_İyon</vt:lpstr>
      <vt:lpstr>17_İyon</vt:lpstr>
      <vt:lpstr>18_İyon</vt:lpstr>
      <vt:lpstr>19_İyon</vt:lpstr>
      <vt:lpstr>20_İyon</vt:lpstr>
      <vt:lpstr>Duman</vt:lpstr>
      <vt:lpstr>  TÜRK DİLİ VE EDEBİYATI BÖLÜMÜ  AKREDİTASYON SÜRECİ  KOMİSYONLAR-GÖREV ALANLARI-GÖREV TAKVİMLERİ </vt:lpstr>
      <vt:lpstr>1. Etik Kurul Komisyonu </vt:lpstr>
      <vt:lpstr>1. Etik Kurul Komisyonunun Görev Alanı </vt:lpstr>
      <vt:lpstr>2. Bölüm Kalite ve Akreditasyon Komisyonu </vt:lpstr>
      <vt:lpstr>2. Bölüm Kalite ve Akreditasyon Komisyonu Görev Alanı </vt:lpstr>
      <vt:lpstr>GÖREV TAKVİMİ</vt:lpstr>
      <vt:lpstr>3. Eğitim-Öğretim Komisyonu </vt:lpstr>
      <vt:lpstr>3. Eğitim-Öğretim Komisyonu Görev Alanı </vt:lpstr>
      <vt:lpstr>GÖREV TAKVİMİ</vt:lpstr>
      <vt:lpstr>4. Etkinlik ve Tanıtım Komisyonu </vt:lpstr>
      <vt:lpstr>4. Etkinlik ve Tanıtım Komisyonu Görev Alanı </vt:lpstr>
      <vt:lpstr>GÖREV TAKVİMİ</vt:lpstr>
      <vt:lpstr>5-Değişim Programları Komisyonu / Uyum Komisyonu </vt:lpstr>
      <vt:lpstr>5-Değişim Programları Komisyonu/ Uyum Komisyonu Görev Alanı </vt:lpstr>
      <vt:lpstr>GÖREV TAKVİMİ</vt:lpstr>
      <vt:lpstr>6-Stratejik Plan Komisyonu </vt:lpstr>
      <vt:lpstr>6-Stratejik Plan Komisyonu Görev Alanı </vt:lpstr>
      <vt:lpstr>GÖREV TAKVİMİ</vt:lpstr>
      <vt:lpstr>7-Araştırma Geliştirme, Bölüm Proje ve Burs Komisyonu </vt:lpstr>
      <vt:lpstr>7-Araştırma Geliştirme, Bölüm Proje ve Burs Komisyonu Görev Alanı </vt:lpstr>
      <vt:lpstr>GÖREV TAKVİMİ</vt:lpstr>
      <vt:lpstr>8-Bölüm Faaliyet Raporu Hazırlama Komisyonu </vt:lpstr>
      <vt:lpstr>8-Bölüm Faaliyet Raporu Hazırlama Komisyonu Görev Alanı </vt:lpstr>
      <vt:lpstr>GÖREV TAKVİMİ</vt:lpstr>
      <vt:lpstr>9-Bilişim ve Kütüphane Komisyonu </vt:lpstr>
      <vt:lpstr>9-Bilişim ve Kütüphane Komisyonu Görev Alanı </vt:lpstr>
      <vt:lpstr>GÖREV TAKVİMİ</vt:lpstr>
      <vt:lpstr>10-Mezunları İzleme Komisyonu/ Staj ve Kariyer Komisyonu </vt:lpstr>
      <vt:lpstr>10-Mezunları İzleme Komisyonu/ Staj ve Kariyer Komisyonu Görev Alanı </vt:lpstr>
      <vt:lpstr>GÖREV TAKVİMİ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 DİLİ VE EDEBİYATI BÖLÜMÜ  AKREDİTASYON SÜRECİ  KOMİSYONLAR-GÖREV ALANLARI-GÖREV TAKVİMLERİ </dc:title>
  <dc:creator>lenovo</dc:creator>
  <cp:lastModifiedBy>LENOVO</cp:lastModifiedBy>
  <cp:revision>14</cp:revision>
  <dcterms:created xsi:type="dcterms:W3CDTF">2025-10-07T18:06:13Z</dcterms:created>
  <dcterms:modified xsi:type="dcterms:W3CDTF">2025-10-15T06:32:31Z</dcterms:modified>
</cp:coreProperties>
</file>