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tmp" ContentType="image/png"/>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14"/>
  </p:notesMasterIdLst>
  <p:handoutMasterIdLst>
    <p:handoutMasterId r:id="rId15"/>
  </p:handoutMasterIdLst>
  <p:sldIdLst>
    <p:sldId id="272" r:id="rId2"/>
    <p:sldId id="274" r:id="rId3"/>
    <p:sldId id="277" r:id="rId4"/>
    <p:sldId id="278" r:id="rId5"/>
    <p:sldId id="279" r:id="rId6"/>
    <p:sldId id="280" r:id="rId7"/>
    <p:sldId id="282" r:id="rId8"/>
    <p:sldId id="283" r:id="rId9"/>
    <p:sldId id="284" r:id="rId10"/>
    <p:sldId id="281" r:id="rId11"/>
    <p:sldId id="285" r:id="rId12"/>
    <p:sldId id="260" r:id="rId13"/>
  </p:sldIdLst>
  <p:sldSz cx="12192000" cy="6858000"/>
  <p:notesSz cx="6888163" cy="100203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Serhat ÜNVER" initials="SÜ" lastIdx="1" clrIdx="0">
    <p:extLst>
      <p:ext uri="{19B8F6BF-5375-455C-9EA6-DF929625EA0E}">
        <p15:presenceInfo xmlns:p15="http://schemas.microsoft.com/office/powerpoint/2012/main" userId="S::serhatunver@ogr.ktu.edu.tr::ff5c3a89-2979-4985-acf9-b709e7ba8dbe"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3B64"/>
    <a:srgbClr val="173960"/>
    <a:srgbClr val="999999"/>
    <a:srgbClr val="F2F2F2"/>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E25E649-3F16-4E02-A733-19D2CDBF48F0}" styleName="Orta Stil 3 - Vurgu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3B4B98B0-60AC-42C2-AFA5-B58CD77FA1E5}" styleName="Açık Stil 1 - Vurgu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B301B821-A1FF-4177-AEE7-76D212191A09}" styleName="Orta Stil 1 - Vurgu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BC89EF96-8CEA-46FF-86C4-4CE0E7609802}" styleName="Açık Stil 3 - Vurgu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69CF1AB2-1976-4502-BF36-3FF5EA218861}" styleName="Orta Stil 4 - Vurgu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8998" autoAdjust="0"/>
    <p:restoredTop sz="94660"/>
  </p:normalViewPr>
  <p:slideViewPr>
    <p:cSldViewPr snapToGrid="0">
      <p:cViewPr>
        <p:scale>
          <a:sx n="75" d="100"/>
          <a:sy n="75" d="100"/>
        </p:scale>
        <p:origin x="1638" y="852"/>
      </p:cViewPr>
      <p:guideLst/>
    </p:cSldViewPr>
  </p:slideViewPr>
  <p:notesTextViewPr>
    <p:cViewPr>
      <p:scale>
        <a:sx n="1" d="1"/>
        <a:sy n="1" d="1"/>
      </p:scale>
      <p:origin x="0" y="0"/>
    </p:cViewPr>
  </p:notesTextViewPr>
  <p:notesViewPr>
    <p:cSldViewPr snapToGrid="0">
      <p:cViewPr varScale="1">
        <p:scale>
          <a:sx n="58" d="100"/>
          <a:sy n="58" d="100"/>
        </p:scale>
        <p:origin x="3024" y="7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commentAuthors" Target="commentAuthors.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 Bilgi Yer Tutucusu 1">
            <a:extLst>
              <a:ext uri="{FF2B5EF4-FFF2-40B4-BE49-F238E27FC236}">
                <a16:creationId xmlns:a16="http://schemas.microsoft.com/office/drawing/2014/main" id="{593B6C81-1346-4C78-A0C6-86FB858570AD}"/>
              </a:ext>
            </a:extLst>
          </p:cNvPr>
          <p:cNvSpPr>
            <a:spLocks noGrp="1"/>
          </p:cNvSpPr>
          <p:nvPr>
            <p:ph type="hdr" sz="quarter"/>
          </p:nvPr>
        </p:nvSpPr>
        <p:spPr>
          <a:xfrm>
            <a:off x="0" y="0"/>
            <a:ext cx="2984871" cy="502755"/>
          </a:xfrm>
          <a:prstGeom prst="rect">
            <a:avLst/>
          </a:prstGeom>
        </p:spPr>
        <p:txBody>
          <a:bodyPr vert="horz" lIns="96616" tIns="48308" rIns="96616" bIns="48308" rtlCol="0"/>
          <a:lstStyle>
            <a:lvl1pPr algn="l">
              <a:defRPr sz="1300"/>
            </a:lvl1pPr>
          </a:lstStyle>
          <a:p>
            <a:endParaRPr lang="tr-TR"/>
          </a:p>
        </p:txBody>
      </p:sp>
      <p:sp>
        <p:nvSpPr>
          <p:cNvPr id="3" name="Veri Yer Tutucusu 2">
            <a:extLst>
              <a:ext uri="{FF2B5EF4-FFF2-40B4-BE49-F238E27FC236}">
                <a16:creationId xmlns:a16="http://schemas.microsoft.com/office/drawing/2014/main" id="{B94BF652-FEBC-4CE9-9D2E-18FC75F1876A}"/>
              </a:ext>
            </a:extLst>
          </p:cNvPr>
          <p:cNvSpPr>
            <a:spLocks noGrp="1"/>
          </p:cNvSpPr>
          <p:nvPr>
            <p:ph type="dt" sz="quarter" idx="1"/>
          </p:nvPr>
        </p:nvSpPr>
        <p:spPr>
          <a:xfrm>
            <a:off x="3901698" y="0"/>
            <a:ext cx="2984871" cy="502755"/>
          </a:xfrm>
          <a:prstGeom prst="rect">
            <a:avLst/>
          </a:prstGeom>
        </p:spPr>
        <p:txBody>
          <a:bodyPr vert="horz" lIns="96616" tIns="48308" rIns="96616" bIns="48308" rtlCol="0"/>
          <a:lstStyle>
            <a:lvl1pPr algn="r">
              <a:defRPr sz="1300"/>
            </a:lvl1pPr>
          </a:lstStyle>
          <a:p>
            <a:fld id="{2061571F-2A2B-4037-B6AD-3CDADF16A388}" type="datetimeFigureOut">
              <a:rPr lang="tr-TR" smtClean="0"/>
              <a:t>27.09.2021</a:t>
            </a:fld>
            <a:endParaRPr lang="tr-TR"/>
          </a:p>
        </p:txBody>
      </p:sp>
      <p:sp>
        <p:nvSpPr>
          <p:cNvPr id="4" name="Alt Bilgi Yer Tutucusu 3">
            <a:extLst>
              <a:ext uri="{FF2B5EF4-FFF2-40B4-BE49-F238E27FC236}">
                <a16:creationId xmlns:a16="http://schemas.microsoft.com/office/drawing/2014/main" id="{51CA644A-1DAC-414B-9CDE-F8C6397C2EF7}"/>
              </a:ext>
            </a:extLst>
          </p:cNvPr>
          <p:cNvSpPr>
            <a:spLocks noGrp="1"/>
          </p:cNvSpPr>
          <p:nvPr>
            <p:ph type="ftr" sz="quarter" idx="2"/>
          </p:nvPr>
        </p:nvSpPr>
        <p:spPr>
          <a:xfrm>
            <a:off x="0" y="9517547"/>
            <a:ext cx="2984871" cy="502754"/>
          </a:xfrm>
          <a:prstGeom prst="rect">
            <a:avLst/>
          </a:prstGeom>
        </p:spPr>
        <p:txBody>
          <a:bodyPr vert="horz" lIns="96616" tIns="48308" rIns="96616" bIns="48308" rtlCol="0" anchor="b"/>
          <a:lstStyle>
            <a:lvl1pPr algn="l">
              <a:defRPr sz="1300"/>
            </a:lvl1pPr>
          </a:lstStyle>
          <a:p>
            <a:endParaRPr lang="tr-TR"/>
          </a:p>
        </p:txBody>
      </p:sp>
      <p:sp>
        <p:nvSpPr>
          <p:cNvPr id="5" name="Slayt Numarası Yer Tutucusu 4">
            <a:extLst>
              <a:ext uri="{FF2B5EF4-FFF2-40B4-BE49-F238E27FC236}">
                <a16:creationId xmlns:a16="http://schemas.microsoft.com/office/drawing/2014/main" id="{C3E5BD83-60B5-4896-961E-7ED03C406EE1}"/>
              </a:ext>
            </a:extLst>
          </p:cNvPr>
          <p:cNvSpPr>
            <a:spLocks noGrp="1"/>
          </p:cNvSpPr>
          <p:nvPr>
            <p:ph type="sldNum" sz="quarter" idx="3"/>
          </p:nvPr>
        </p:nvSpPr>
        <p:spPr>
          <a:xfrm>
            <a:off x="3901698" y="9517547"/>
            <a:ext cx="2984871" cy="502754"/>
          </a:xfrm>
          <a:prstGeom prst="rect">
            <a:avLst/>
          </a:prstGeom>
        </p:spPr>
        <p:txBody>
          <a:bodyPr vert="horz" lIns="96616" tIns="48308" rIns="96616" bIns="48308" rtlCol="0" anchor="b"/>
          <a:lstStyle>
            <a:lvl1pPr algn="r">
              <a:defRPr sz="1300"/>
            </a:lvl1pPr>
          </a:lstStyle>
          <a:p>
            <a:fld id="{2E4BB0C8-F4A6-4D6F-BEC1-2537F5964238}" type="slidenum">
              <a:rPr lang="tr-TR" smtClean="0"/>
              <a:t>‹#›</a:t>
            </a:fld>
            <a:endParaRPr lang="tr-TR"/>
          </a:p>
        </p:txBody>
      </p:sp>
    </p:spTree>
    <p:extLst>
      <p:ext uri="{BB962C8B-B14F-4D97-AF65-F5344CB8AC3E}">
        <p14:creationId xmlns:p14="http://schemas.microsoft.com/office/powerpoint/2010/main" val="123377013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 Bilgi Yer Tutucusu 1"/>
          <p:cNvSpPr>
            <a:spLocks noGrp="1"/>
          </p:cNvSpPr>
          <p:nvPr>
            <p:ph type="hdr" sz="quarter"/>
          </p:nvPr>
        </p:nvSpPr>
        <p:spPr>
          <a:xfrm>
            <a:off x="0" y="0"/>
            <a:ext cx="2984871" cy="502755"/>
          </a:xfrm>
          <a:prstGeom prst="rect">
            <a:avLst/>
          </a:prstGeom>
        </p:spPr>
        <p:txBody>
          <a:bodyPr vert="horz" lIns="96616" tIns="48308" rIns="96616" bIns="48308" rtlCol="0"/>
          <a:lstStyle>
            <a:lvl1pPr algn="l">
              <a:defRPr sz="1300"/>
            </a:lvl1pPr>
          </a:lstStyle>
          <a:p>
            <a:endParaRPr lang="tr-TR"/>
          </a:p>
        </p:txBody>
      </p:sp>
      <p:sp>
        <p:nvSpPr>
          <p:cNvPr id="3" name="Veri Yer Tutucusu 2"/>
          <p:cNvSpPr>
            <a:spLocks noGrp="1"/>
          </p:cNvSpPr>
          <p:nvPr>
            <p:ph type="dt" idx="1"/>
          </p:nvPr>
        </p:nvSpPr>
        <p:spPr>
          <a:xfrm>
            <a:off x="3901698" y="0"/>
            <a:ext cx="2984871" cy="502755"/>
          </a:xfrm>
          <a:prstGeom prst="rect">
            <a:avLst/>
          </a:prstGeom>
        </p:spPr>
        <p:txBody>
          <a:bodyPr vert="horz" lIns="96616" tIns="48308" rIns="96616" bIns="48308" rtlCol="0"/>
          <a:lstStyle>
            <a:lvl1pPr algn="r">
              <a:defRPr sz="1300"/>
            </a:lvl1pPr>
          </a:lstStyle>
          <a:p>
            <a:fld id="{D5C0630C-AAE3-4920-B0CE-34D041A94627}" type="datetimeFigureOut">
              <a:rPr lang="tr-TR" smtClean="0"/>
              <a:t>27.09.2021</a:t>
            </a:fld>
            <a:endParaRPr lang="tr-TR"/>
          </a:p>
        </p:txBody>
      </p:sp>
      <p:sp>
        <p:nvSpPr>
          <p:cNvPr id="4" name="Slayt Resmi Yer Tutucusu 3"/>
          <p:cNvSpPr>
            <a:spLocks noGrp="1" noRot="1" noChangeAspect="1"/>
          </p:cNvSpPr>
          <p:nvPr>
            <p:ph type="sldImg" idx="2"/>
          </p:nvPr>
        </p:nvSpPr>
        <p:spPr>
          <a:xfrm>
            <a:off x="439738" y="1252538"/>
            <a:ext cx="6008687" cy="3381375"/>
          </a:xfrm>
          <a:prstGeom prst="rect">
            <a:avLst/>
          </a:prstGeom>
          <a:noFill/>
          <a:ln w="12700">
            <a:solidFill>
              <a:prstClr val="black"/>
            </a:solidFill>
          </a:ln>
        </p:spPr>
        <p:txBody>
          <a:bodyPr vert="horz" lIns="96616" tIns="48308" rIns="96616" bIns="48308" rtlCol="0" anchor="ctr"/>
          <a:lstStyle/>
          <a:p>
            <a:endParaRPr lang="tr-TR"/>
          </a:p>
        </p:txBody>
      </p:sp>
      <p:sp>
        <p:nvSpPr>
          <p:cNvPr id="5" name="Not Yer Tutucusu 4"/>
          <p:cNvSpPr>
            <a:spLocks noGrp="1"/>
          </p:cNvSpPr>
          <p:nvPr>
            <p:ph type="body" sz="quarter" idx="3"/>
          </p:nvPr>
        </p:nvSpPr>
        <p:spPr>
          <a:xfrm>
            <a:off x="688817" y="4822269"/>
            <a:ext cx="5510530" cy="3945493"/>
          </a:xfrm>
          <a:prstGeom prst="rect">
            <a:avLst/>
          </a:prstGeom>
        </p:spPr>
        <p:txBody>
          <a:bodyPr vert="horz" lIns="96616" tIns="48308" rIns="96616" bIns="48308" rtlCol="0"/>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6" name="Alt Bilgi Yer Tutucusu 5"/>
          <p:cNvSpPr>
            <a:spLocks noGrp="1"/>
          </p:cNvSpPr>
          <p:nvPr>
            <p:ph type="ftr" sz="quarter" idx="4"/>
          </p:nvPr>
        </p:nvSpPr>
        <p:spPr>
          <a:xfrm>
            <a:off x="0" y="9517547"/>
            <a:ext cx="2984871" cy="502754"/>
          </a:xfrm>
          <a:prstGeom prst="rect">
            <a:avLst/>
          </a:prstGeom>
        </p:spPr>
        <p:txBody>
          <a:bodyPr vert="horz" lIns="96616" tIns="48308" rIns="96616" bIns="48308" rtlCol="0" anchor="b"/>
          <a:lstStyle>
            <a:lvl1pPr algn="l">
              <a:defRPr sz="1300"/>
            </a:lvl1pPr>
          </a:lstStyle>
          <a:p>
            <a:endParaRPr lang="tr-TR"/>
          </a:p>
        </p:txBody>
      </p:sp>
      <p:sp>
        <p:nvSpPr>
          <p:cNvPr id="7" name="Slayt Numarası Yer Tutucusu 6"/>
          <p:cNvSpPr>
            <a:spLocks noGrp="1"/>
          </p:cNvSpPr>
          <p:nvPr>
            <p:ph type="sldNum" sz="quarter" idx="5"/>
          </p:nvPr>
        </p:nvSpPr>
        <p:spPr>
          <a:xfrm>
            <a:off x="3901698" y="9517547"/>
            <a:ext cx="2984871" cy="502754"/>
          </a:xfrm>
          <a:prstGeom prst="rect">
            <a:avLst/>
          </a:prstGeom>
        </p:spPr>
        <p:txBody>
          <a:bodyPr vert="horz" lIns="96616" tIns="48308" rIns="96616" bIns="48308" rtlCol="0" anchor="b"/>
          <a:lstStyle>
            <a:lvl1pPr algn="r">
              <a:defRPr sz="1300"/>
            </a:lvl1pPr>
          </a:lstStyle>
          <a:p>
            <a:fld id="{E491BCF6-433F-44C3-8721-690901A9FF96}" type="slidenum">
              <a:rPr lang="tr-TR" smtClean="0"/>
              <a:t>‹#›</a:t>
            </a:fld>
            <a:endParaRPr lang="tr-TR"/>
          </a:p>
        </p:txBody>
      </p:sp>
    </p:spTree>
    <p:extLst>
      <p:ext uri="{BB962C8B-B14F-4D97-AF65-F5344CB8AC3E}">
        <p14:creationId xmlns:p14="http://schemas.microsoft.com/office/powerpoint/2010/main" val="298360068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Giriş">
    <p:spTree>
      <p:nvGrpSpPr>
        <p:cNvPr id="1" name=""/>
        <p:cNvGrpSpPr/>
        <p:nvPr/>
      </p:nvGrpSpPr>
      <p:grpSpPr>
        <a:xfrm>
          <a:off x="0" y="0"/>
          <a:ext cx="0" cy="0"/>
          <a:chOff x="0" y="0"/>
          <a:chExt cx="0" cy="0"/>
        </a:xfrm>
      </p:grpSpPr>
      <p:sp>
        <p:nvSpPr>
          <p:cNvPr id="8" name="Dikdörtgen 7">
            <a:extLst>
              <a:ext uri="{FF2B5EF4-FFF2-40B4-BE49-F238E27FC236}">
                <a16:creationId xmlns:a16="http://schemas.microsoft.com/office/drawing/2014/main" id="{5CB6360F-9D82-4717-8228-565FD25B5BED}"/>
              </a:ext>
            </a:extLst>
          </p:cNvPr>
          <p:cNvSpPr/>
          <p:nvPr userDrawn="1"/>
        </p:nvSpPr>
        <p:spPr>
          <a:xfrm>
            <a:off x="0" y="0"/>
            <a:ext cx="12192000" cy="6858000"/>
          </a:xfrm>
          <a:prstGeom prst="rect">
            <a:avLst/>
          </a:prstGeom>
          <a:solidFill>
            <a:srgbClr val="003B6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sz="1600" dirty="0"/>
          </a:p>
        </p:txBody>
      </p:sp>
      <p:pic>
        <p:nvPicPr>
          <p:cNvPr id="10" name="Resim 9" descr="çizim içeren bir resim&#10;&#10;Açıklama otomatik olarak oluşturuldu">
            <a:extLst>
              <a:ext uri="{FF2B5EF4-FFF2-40B4-BE49-F238E27FC236}">
                <a16:creationId xmlns:a16="http://schemas.microsoft.com/office/drawing/2014/main" id="{95510F45-23D2-4543-B5AA-D74016EC7EC0}"/>
              </a:ext>
            </a:extLst>
          </p:cNvPr>
          <p:cNvPicPr>
            <a:picLocks noChangeAspect="1"/>
          </p:cNvPicPr>
          <p:nvPr userDrawn="1"/>
        </p:nvPicPr>
        <p:blipFill>
          <a:blip r:embed="rId2" cstate="hqprint">
            <a:extLst>
              <a:ext uri="{28A0092B-C50C-407E-A947-70E740481C1C}">
                <a14:useLocalDpi xmlns:a14="http://schemas.microsoft.com/office/drawing/2010/main" val="0"/>
              </a:ext>
            </a:extLst>
          </a:blip>
          <a:stretch>
            <a:fillRect/>
          </a:stretch>
        </p:blipFill>
        <p:spPr>
          <a:xfrm>
            <a:off x="720000" y="810000"/>
            <a:ext cx="3599295" cy="1800000"/>
          </a:xfrm>
          <a:prstGeom prst="rect">
            <a:avLst/>
          </a:prstGeom>
        </p:spPr>
      </p:pic>
    </p:spTree>
    <p:extLst>
      <p:ext uri="{BB962C8B-B14F-4D97-AF65-F5344CB8AC3E}">
        <p14:creationId xmlns:p14="http://schemas.microsoft.com/office/powerpoint/2010/main" val="11619962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Başlık">
    <p:spTree>
      <p:nvGrpSpPr>
        <p:cNvPr id="1" name=""/>
        <p:cNvGrpSpPr/>
        <p:nvPr/>
      </p:nvGrpSpPr>
      <p:grpSpPr>
        <a:xfrm>
          <a:off x="0" y="0"/>
          <a:ext cx="0" cy="0"/>
          <a:chOff x="0" y="0"/>
          <a:chExt cx="0" cy="0"/>
        </a:xfrm>
      </p:grpSpPr>
      <p:sp>
        <p:nvSpPr>
          <p:cNvPr id="16" name="Dikdörtgen 15">
            <a:extLst>
              <a:ext uri="{FF2B5EF4-FFF2-40B4-BE49-F238E27FC236}">
                <a16:creationId xmlns:a16="http://schemas.microsoft.com/office/drawing/2014/main" id="{B4FB70A6-B456-4850-B164-06229B3C11C3}"/>
              </a:ext>
            </a:extLst>
          </p:cNvPr>
          <p:cNvSpPr/>
          <p:nvPr userDrawn="1"/>
        </p:nvSpPr>
        <p:spPr>
          <a:xfrm>
            <a:off x="-1" y="0"/>
            <a:ext cx="2880000" cy="6858000"/>
          </a:xfrm>
          <a:prstGeom prst="rect">
            <a:avLst/>
          </a:prstGeom>
          <a:solidFill>
            <a:srgbClr val="003B6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sz="1600" dirty="0"/>
          </a:p>
        </p:txBody>
      </p:sp>
      <p:sp>
        <p:nvSpPr>
          <p:cNvPr id="18" name="Dikdörtgen 17">
            <a:extLst>
              <a:ext uri="{FF2B5EF4-FFF2-40B4-BE49-F238E27FC236}">
                <a16:creationId xmlns:a16="http://schemas.microsoft.com/office/drawing/2014/main" id="{6E8A96A6-73C7-4462-9AE4-3A8545504400}"/>
              </a:ext>
            </a:extLst>
          </p:cNvPr>
          <p:cNvSpPr/>
          <p:nvPr userDrawn="1"/>
        </p:nvSpPr>
        <p:spPr>
          <a:xfrm>
            <a:off x="11160422" y="0"/>
            <a:ext cx="43200" cy="1440000"/>
          </a:xfrm>
          <a:prstGeom prst="rect">
            <a:avLst/>
          </a:prstGeom>
          <a:solidFill>
            <a:srgbClr val="003B6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20" name="Metin kutusu 19">
            <a:extLst>
              <a:ext uri="{FF2B5EF4-FFF2-40B4-BE49-F238E27FC236}">
                <a16:creationId xmlns:a16="http://schemas.microsoft.com/office/drawing/2014/main" id="{6E23CE08-F939-4246-B3EA-CC60F674808B}"/>
              </a:ext>
            </a:extLst>
          </p:cNvPr>
          <p:cNvSpPr txBox="1"/>
          <p:nvPr userDrawn="1"/>
        </p:nvSpPr>
        <p:spPr>
          <a:xfrm>
            <a:off x="6120423" y="954000"/>
            <a:ext cx="5040000" cy="584775"/>
          </a:xfrm>
          <a:prstGeom prst="rect">
            <a:avLst/>
          </a:prstGeom>
          <a:noFill/>
        </p:spPr>
        <p:txBody>
          <a:bodyPr wrap="square" rtlCol="0">
            <a:spAutoFit/>
          </a:bodyPr>
          <a:lstStyle/>
          <a:p>
            <a:pPr algn="r"/>
            <a:r>
              <a:rPr lang="tr-TR" sz="1600" b="1" dirty="0">
                <a:solidFill>
                  <a:srgbClr val="003B64"/>
                </a:solidFill>
                <a:latin typeface="Hurme Geometric Sans 1" panose="020B0200020000000000" pitchFamily="34" charset="-94"/>
              </a:rPr>
              <a:t>T.C.</a:t>
            </a:r>
            <a:br>
              <a:rPr lang="tr-TR" sz="1600" b="1" dirty="0">
                <a:solidFill>
                  <a:srgbClr val="003B64"/>
                </a:solidFill>
                <a:latin typeface="Hurme Geometric Sans 1" panose="020B0200020000000000" pitchFamily="34" charset="-94"/>
              </a:rPr>
            </a:br>
            <a:r>
              <a:rPr lang="tr-TR" sz="1600" b="1" dirty="0">
                <a:solidFill>
                  <a:srgbClr val="003B64"/>
                </a:solidFill>
                <a:latin typeface="Hurme Geometric Sans 1" panose="020B0200020000000000" pitchFamily="34" charset="-94"/>
              </a:rPr>
              <a:t>KARADENİZ TEKNİK ÜNİVERSİTESİ</a:t>
            </a:r>
          </a:p>
        </p:txBody>
      </p:sp>
      <p:pic>
        <p:nvPicPr>
          <p:cNvPr id="22" name="Resim 21" descr="çizim içeren bir resim&#10;&#10;Açıklama otomatik olarak oluşturuldu">
            <a:extLst>
              <a:ext uri="{FF2B5EF4-FFF2-40B4-BE49-F238E27FC236}">
                <a16:creationId xmlns:a16="http://schemas.microsoft.com/office/drawing/2014/main" id="{B5D4BD03-BAF9-4658-8C5E-87E76AD90EF4}"/>
              </a:ext>
            </a:extLst>
          </p:cNvPr>
          <p:cNvPicPr>
            <a:picLocks noChangeAspect="1"/>
          </p:cNvPicPr>
          <p:nvPr userDrawn="1"/>
        </p:nvPicPr>
        <p:blipFill>
          <a:blip r:embed="rId2" cstate="hqprint">
            <a:extLst>
              <a:ext uri="{28A0092B-C50C-407E-A947-70E740481C1C}">
                <a14:useLocalDpi xmlns:a14="http://schemas.microsoft.com/office/drawing/2010/main" val="0"/>
              </a:ext>
            </a:extLst>
          </a:blip>
          <a:stretch>
            <a:fillRect/>
          </a:stretch>
        </p:blipFill>
        <p:spPr>
          <a:xfrm>
            <a:off x="360000" y="810000"/>
            <a:ext cx="2159577" cy="1080000"/>
          </a:xfrm>
          <a:prstGeom prst="rect">
            <a:avLst/>
          </a:prstGeom>
        </p:spPr>
      </p:pic>
    </p:spTree>
    <p:extLst>
      <p:ext uri="{BB962C8B-B14F-4D97-AF65-F5344CB8AC3E}">
        <p14:creationId xmlns:p14="http://schemas.microsoft.com/office/powerpoint/2010/main" val="99351890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İçerik">
    <p:spTree>
      <p:nvGrpSpPr>
        <p:cNvPr id="1" name=""/>
        <p:cNvGrpSpPr/>
        <p:nvPr/>
      </p:nvGrpSpPr>
      <p:grpSpPr>
        <a:xfrm>
          <a:off x="0" y="0"/>
          <a:ext cx="0" cy="0"/>
          <a:chOff x="0" y="0"/>
          <a:chExt cx="0" cy="0"/>
        </a:xfrm>
      </p:grpSpPr>
      <p:sp>
        <p:nvSpPr>
          <p:cNvPr id="8" name="Dikdörtgen 7">
            <a:extLst>
              <a:ext uri="{FF2B5EF4-FFF2-40B4-BE49-F238E27FC236}">
                <a16:creationId xmlns:a16="http://schemas.microsoft.com/office/drawing/2014/main" id="{C7F5269B-722E-471C-8A2E-95828EA727D2}"/>
              </a:ext>
            </a:extLst>
          </p:cNvPr>
          <p:cNvSpPr/>
          <p:nvPr userDrawn="1"/>
        </p:nvSpPr>
        <p:spPr>
          <a:xfrm>
            <a:off x="0" y="0"/>
            <a:ext cx="2160000" cy="6858000"/>
          </a:xfrm>
          <a:prstGeom prst="rect">
            <a:avLst/>
          </a:prstGeom>
          <a:solidFill>
            <a:srgbClr val="003B6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sz="1600" dirty="0"/>
          </a:p>
        </p:txBody>
      </p:sp>
      <p:sp>
        <p:nvSpPr>
          <p:cNvPr id="10" name="Dikdörtgen 9">
            <a:extLst>
              <a:ext uri="{FF2B5EF4-FFF2-40B4-BE49-F238E27FC236}">
                <a16:creationId xmlns:a16="http://schemas.microsoft.com/office/drawing/2014/main" id="{4B338E73-4807-48D4-A5D2-698796A397C1}"/>
              </a:ext>
            </a:extLst>
          </p:cNvPr>
          <p:cNvSpPr/>
          <p:nvPr userDrawn="1"/>
        </p:nvSpPr>
        <p:spPr>
          <a:xfrm>
            <a:off x="11160000" y="6210000"/>
            <a:ext cx="43200" cy="648000"/>
          </a:xfrm>
          <a:prstGeom prst="rect">
            <a:avLst/>
          </a:prstGeom>
          <a:solidFill>
            <a:srgbClr val="003B6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pic>
        <p:nvPicPr>
          <p:cNvPr id="12" name="Resim 11" descr="çizim içeren bir resim&#10;&#10;Açıklama otomatik olarak oluşturuldu">
            <a:extLst>
              <a:ext uri="{FF2B5EF4-FFF2-40B4-BE49-F238E27FC236}">
                <a16:creationId xmlns:a16="http://schemas.microsoft.com/office/drawing/2014/main" id="{F866B4F8-8445-45A3-908E-B4628FA11025}"/>
              </a:ext>
            </a:extLst>
          </p:cNvPr>
          <p:cNvPicPr>
            <a:picLocks noChangeAspect="1"/>
          </p:cNvPicPr>
          <p:nvPr userDrawn="1"/>
        </p:nvPicPr>
        <p:blipFill>
          <a:blip r:embed="rId2" cstate="hqprint">
            <a:extLst>
              <a:ext uri="{28A0092B-C50C-407E-A947-70E740481C1C}">
                <a14:useLocalDpi xmlns:a14="http://schemas.microsoft.com/office/drawing/2010/main" val="0"/>
              </a:ext>
            </a:extLst>
          </a:blip>
          <a:stretch>
            <a:fillRect/>
          </a:stretch>
        </p:blipFill>
        <p:spPr>
          <a:xfrm>
            <a:off x="360000" y="360000"/>
            <a:ext cx="1439718" cy="720000"/>
          </a:xfrm>
          <a:prstGeom prst="rect">
            <a:avLst/>
          </a:prstGeom>
        </p:spPr>
      </p:pic>
      <p:sp>
        <p:nvSpPr>
          <p:cNvPr id="5" name="Slide Number Placeholder 5">
            <a:extLst>
              <a:ext uri="{FF2B5EF4-FFF2-40B4-BE49-F238E27FC236}">
                <a16:creationId xmlns:a16="http://schemas.microsoft.com/office/drawing/2014/main" id="{BA3E469E-9690-464C-BCFC-F34C27BC10A1}"/>
              </a:ext>
            </a:extLst>
          </p:cNvPr>
          <p:cNvSpPr>
            <a:spLocks noGrp="1"/>
          </p:cNvSpPr>
          <p:nvPr>
            <p:ph type="sldNum" sz="quarter" idx="4"/>
          </p:nvPr>
        </p:nvSpPr>
        <p:spPr>
          <a:xfrm>
            <a:off x="8904914" y="6351437"/>
            <a:ext cx="2743200" cy="365125"/>
          </a:xfrm>
          <a:prstGeom prst="rect">
            <a:avLst/>
          </a:prstGeom>
        </p:spPr>
        <p:txBody>
          <a:bodyPr vert="horz" lIns="91440" tIns="45720" rIns="91440" bIns="45720" rtlCol="0" anchor="ctr"/>
          <a:lstStyle>
            <a:lvl1pPr algn="r">
              <a:defRPr sz="1800" b="1">
                <a:solidFill>
                  <a:srgbClr val="003B64"/>
                </a:solidFill>
                <a:latin typeface="Hurme Geometric Sans 1" panose="020B0200020000000000" pitchFamily="34" charset="-94"/>
              </a:defRPr>
            </a:lvl1pPr>
          </a:lstStyle>
          <a:p>
            <a:fld id="{860A2120-F4D3-485F-A5B8-C44F1997944B}" type="slidenum">
              <a:rPr lang="tr-TR" smtClean="0"/>
              <a:pPr/>
              <a:t>‹#›</a:t>
            </a:fld>
            <a:endParaRPr lang="tr-TR" dirty="0"/>
          </a:p>
        </p:txBody>
      </p:sp>
    </p:spTree>
    <p:extLst>
      <p:ext uri="{BB962C8B-B14F-4D97-AF65-F5344CB8AC3E}">
        <p14:creationId xmlns:p14="http://schemas.microsoft.com/office/powerpoint/2010/main" val="3796277841"/>
      </p:ext>
    </p:extLst>
  </p:cSld>
  <p:clrMapOvr>
    <a:masterClrMapping/>
  </p:clrMapOvr>
  <p:hf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eşekkür">
    <p:spTree>
      <p:nvGrpSpPr>
        <p:cNvPr id="1" name=""/>
        <p:cNvGrpSpPr/>
        <p:nvPr/>
      </p:nvGrpSpPr>
      <p:grpSpPr>
        <a:xfrm>
          <a:off x="0" y="0"/>
          <a:ext cx="0" cy="0"/>
          <a:chOff x="0" y="0"/>
          <a:chExt cx="0" cy="0"/>
        </a:xfrm>
      </p:grpSpPr>
      <p:sp>
        <p:nvSpPr>
          <p:cNvPr id="9" name="Dikdörtgen 8">
            <a:extLst>
              <a:ext uri="{FF2B5EF4-FFF2-40B4-BE49-F238E27FC236}">
                <a16:creationId xmlns:a16="http://schemas.microsoft.com/office/drawing/2014/main" id="{2C03A0B8-C04D-46B9-83EE-686C38053D2D}"/>
              </a:ext>
            </a:extLst>
          </p:cNvPr>
          <p:cNvSpPr/>
          <p:nvPr userDrawn="1"/>
        </p:nvSpPr>
        <p:spPr>
          <a:xfrm>
            <a:off x="2159860" y="0"/>
            <a:ext cx="10032140" cy="6856917"/>
          </a:xfrm>
          <a:prstGeom prst="rect">
            <a:avLst/>
          </a:prstGeom>
          <a:solidFill>
            <a:schemeClr val="bg1">
              <a:lumMod val="7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11" name="Dikdörtgen 10">
            <a:extLst>
              <a:ext uri="{FF2B5EF4-FFF2-40B4-BE49-F238E27FC236}">
                <a16:creationId xmlns:a16="http://schemas.microsoft.com/office/drawing/2014/main" id="{CB8230EA-1A54-4CB0-941E-E3B434045FFF}"/>
              </a:ext>
            </a:extLst>
          </p:cNvPr>
          <p:cNvSpPr/>
          <p:nvPr userDrawn="1"/>
        </p:nvSpPr>
        <p:spPr>
          <a:xfrm>
            <a:off x="0" y="0"/>
            <a:ext cx="2160000" cy="6858000"/>
          </a:xfrm>
          <a:prstGeom prst="rect">
            <a:avLst/>
          </a:prstGeom>
          <a:solidFill>
            <a:srgbClr val="003B6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sz="1600" dirty="0"/>
          </a:p>
        </p:txBody>
      </p:sp>
      <p:pic>
        <p:nvPicPr>
          <p:cNvPr id="13" name="Resim 12" descr="çizim içeren bir resim&#10;&#10;Açıklama otomatik olarak oluşturuldu">
            <a:extLst>
              <a:ext uri="{FF2B5EF4-FFF2-40B4-BE49-F238E27FC236}">
                <a16:creationId xmlns:a16="http://schemas.microsoft.com/office/drawing/2014/main" id="{7C7929B6-168A-4FD5-8197-C478A68FBD90}"/>
              </a:ext>
            </a:extLst>
          </p:cNvPr>
          <p:cNvPicPr>
            <a:picLocks noChangeAspect="1"/>
          </p:cNvPicPr>
          <p:nvPr userDrawn="1"/>
        </p:nvPicPr>
        <p:blipFill>
          <a:blip r:embed="rId2" cstate="hqprint">
            <a:extLst>
              <a:ext uri="{28A0092B-C50C-407E-A947-70E740481C1C}">
                <a14:useLocalDpi xmlns:a14="http://schemas.microsoft.com/office/drawing/2010/main" val="0"/>
              </a:ext>
            </a:extLst>
          </a:blip>
          <a:stretch>
            <a:fillRect/>
          </a:stretch>
        </p:blipFill>
        <p:spPr>
          <a:xfrm>
            <a:off x="360000" y="360000"/>
            <a:ext cx="1439718" cy="720000"/>
          </a:xfrm>
          <a:prstGeom prst="rect">
            <a:avLst/>
          </a:prstGeom>
        </p:spPr>
      </p:pic>
    </p:spTree>
    <p:extLst>
      <p:ext uri="{BB962C8B-B14F-4D97-AF65-F5344CB8AC3E}">
        <p14:creationId xmlns:p14="http://schemas.microsoft.com/office/powerpoint/2010/main" val="456779219"/>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6C95B04-D58E-4634-B823-5C4919C552B9}" type="datetime1">
              <a:rPr lang="tr-TR" smtClean="0"/>
              <a:t>27.09.2021</a:t>
            </a:fld>
            <a:endParaRPr lang="tr-TR"/>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60A2120-F4D3-485F-A5B8-C44F1997944B}" type="slidenum">
              <a:rPr lang="tr-TR" smtClean="0"/>
              <a:t>‹#›</a:t>
            </a:fld>
            <a:endParaRPr lang="tr-TR"/>
          </a:p>
        </p:txBody>
      </p:sp>
    </p:spTree>
    <p:extLst>
      <p:ext uri="{BB962C8B-B14F-4D97-AF65-F5344CB8AC3E}">
        <p14:creationId xmlns:p14="http://schemas.microsoft.com/office/powerpoint/2010/main" val="3045823591"/>
      </p:ext>
    </p:extLst>
  </p:cSld>
  <p:clrMap bg1="lt1" tx1="dk1" bg2="lt2" tx2="dk2" accent1="accent1" accent2="accent2" accent3="accent3" accent4="accent4" accent5="accent5" accent6="accent6" hlink="hlink" folHlink="folHlink"/>
  <p:sldLayoutIdLst>
    <p:sldLayoutId id="2147483674" r:id="rId1"/>
    <p:sldLayoutId id="2147483673" r:id="rId2"/>
    <p:sldLayoutId id="2147483675" r:id="rId3"/>
    <p:sldLayoutId id="2147483676" r:id="rId4"/>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6.tmp"/><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hyperlink" Target="https://www.tarimorman.gov.tr/TAGEM" TargetMode="Externa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image" Target="../media/image5.tmp"/><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Dikdörtgen 2"/>
          <p:cNvSpPr/>
          <p:nvPr/>
        </p:nvSpPr>
        <p:spPr>
          <a:xfrm>
            <a:off x="2362200" y="3429000"/>
            <a:ext cx="8011886" cy="2246769"/>
          </a:xfrm>
          <a:prstGeom prst="rect">
            <a:avLst/>
          </a:prstGeom>
        </p:spPr>
        <p:txBody>
          <a:bodyPr wrap="square">
            <a:spAutoFit/>
          </a:bodyPr>
          <a:lstStyle/>
          <a:p>
            <a:pPr algn="ctr"/>
            <a:r>
              <a:rPr lang="tr-TR" sz="2800" b="1" dirty="0">
                <a:solidFill>
                  <a:schemeClr val="bg1"/>
                </a:solidFill>
                <a:latin typeface="Hurme Geometric Sans 1" panose="020B0200020000000000" pitchFamily="34" charset="-94"/>
              </a:rPr>
              <a:t>TAGEM 17. Ar-Ge Destek Programı</a:t>
            </a:r>
          </a:p>
          <a:p>
            <a:pPr algn="ctr"/>
            <a:endParaRPr lang="tr-TR" sz="2800" b="1" dirty="0">
              <a:solidFill>
                <a:schemeClr val="bg1"/>
              </a:solidFill>
              <a:latin typeface="Hurme Geometric Sans 1" panose="020B0200020000000000" pitchFamily="34" charset="-94"/>
            </a:endParaRPr>
          </a:p>
          <a:p>
            <a:pPr algn="ctr"/>
            <a:r>
              <a:rPr lang="tr-TR" sz="2800" b="1" dirty="0">
                <a:solidFill>
                  <a:schemeClr val="bg1"/>
                </a:solidFill>
                <a:latin typeface="Hurme Geometric Sans 1" panose="020B0200020000000000" pitchFamily="34" charset="-94"/>
              </a:rPr>
              <a:t>Karadeniz Teknik Üniversitesi</a:t>
            </a:r>
          </a:p>
          <a:p>
            <a:pPr algn="ctr"/>
            <a:r>
              <a:rPr lang="tr-TR" sz="2800" b="1" dirty="0">
                <a:solidFill>
                  <a:schemeClr val="bg1"/>
                </a:solidFill>
                <a:latin typeface="Hurme Geometric Sans 1" panose="020B0200020000000000" pitchFamily="34" charset="-94"/>
              </a:rPr>
              <a:t>Teknoloji Transferi Uygulama ve Araştırma Merkezi</a:t>
            </a:r>
          </a:p>
          <a:p>
            <a:pPr algn="ctr"/>
            <a:r>
              <a:rPr lang="tr-TR" sz="2800" b="1" dirty="0">
                <a:solidFill>
                  <a:schemeClr val="bg1"/>
                </a:solidFill>
                <a:latin typeface="Hurme Geometric Sans 1" panose="020B0200020000000000" pitchFamily="34" charset="-94"/>
              </a:rPr>
              <a:t>(KTÜ TTM)</a:t>
            </a:r>
          </a:p>
        </p:txBody>
      </p:sp>
    </p:spTree>
    <p:extLst>
      <p:ext uri="{BB962C8B-B14F-4D97-AF65-F5344CB8AC3E}">
        <p14:creationId xmlns:p14="http://schemas.microsoft.com/office/powerpoint/2010/main" val="122507700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Numarası Yer Tutucusu 1">
            <a:extLst>
              <a:ext uri="{FF2B5EF4-FFF2-40B4-BE49-F238E27FC236}">
                <a16:creationId xmlns:a16="http://schemas.microsoft.com/office/drawing/2014/main" id="{17C2D716-50B7-4331-95A1-CAE3E8AFFA1E}"/>
              </a:ext>
            </a:extLst>
          </p:cNvPr>
          <p:cNvSpPr>
            <a:spLocks noGrp="1"/>
          </p:cNvSpPr>
          <p:nvPr>
            <p:ph type="sldNum" sz="quarter" idx="4"/>
          </p:nvPr>
        </p:nvSpPr>
        <p:spPr/>
        <p:txBody>
          <a:bodyPr/>
          <a:lstStyle/>
          <a:p>
            <a:fld id="{860A2120-F4D3-485F-A5B8-C44F1997944B}" type="slidenum">
              <a:rPr lang="tr-TR" smtClean="0"/>
              <a:pPr/>
              <a:t>10</a:t>
            </a:fld>
            <a:endParaRPr lang="tr-TR" dirty="0"/>
          </a:p>
        </p:txBody>
      </p:sp>
      <p:sp>
        <p:nvSpPr>
          <p:cNvPr id="3" name="Metin kutusu 2">
            <a:extLst>
              <a:ext uri="{FF2B5EF4-FFF2-40B4-BE49-F238E27FC236}">
                <a16:creationId xmlns:a16="http://schemas.microsoft.com/office/drawing/2014/main" id="{48282A64-E64C-40A9-A65C-E947CAEE4140}"/>
              </a:ext>
            </a:extLst>
          </p:cNvPr>
          <p:cNvSpPr txBox="1"/>
          <p:nvPr/>
        </p:nvSpPr>
        <p:spPr>
          <a:xfrm>
            <a:off x="161926" y="1440000"/>
            <a:ext cx="1866900" cy="661720"/>
          </a:xfrm>
          <a:prstGeom prst="rect">
            <a:avLst/>
          </a:prstGeom>
          <a:noFill/>
        </p:spPr>
        <p:txBody>
          <a:bodyPr wrap="square" rtlCol="0">
            <a:spAutoFit/>
          </a:bodyPr>
          <a:lstStyle/>
          <a:p>
            <a:r>
              <a:rPr lang="tr-TR" sz="2300" b="1" dirty="0">
                <a:solidFill>
                  <a:schemeClr val="bg1"/>
                </a:solidFill>
                <a:latin typeface="Hurme Geometric Sans 1" panose="020B0200020000000000" pitchFamily="34" charset="-94"/>
              </a:rPr>
              <a:t>Başvuru</a:t>
            </a:r>
          </a:p>
          <a:p>
            <a:endParaRPr lang="tr-TR" sz="1400" b="1" dirty="0">
              <a:solidFill>
                <a:schemeClr val="bg1">
                  <a:lumMod val="75000"/>
                </a:schemeClr>
              </a:solidFill>
              <a:latin typeface="Hurme Geometric Sans 1" panose="020B0200020000000000" pitchFamily="34" charset="-94"/>
            </a:endParaRPr>
          </a:p>
        </p:txBody>
      </p:sp>
      <p:sp>
        <p:nvSpPr>
          <p:cNvPr id="7" name="Metin kutusu 6">
            <a:extLst>
              <a:ext uri="{FF2B5EF4-FFF2-40B4-BE49-F238E27FC236}">
                <a16:creationId xmlns:a16="http://schemas.microsoft.com/office/drawing/2014/main" id="{E038EF51-6307-4F48-932F-B3722DE37376}"/>
              </a:ext>
            </a:extLst>
          </p:cNvPr>
          <p:cNvSpPr txBox="1"/>
          <p:nvPr/>
        </p:nvSpPr>
        <p:spPr>
          <a:xfrm>
            <a:off x="2246811" y="61200"/>
            <a:ext cx="9783263" cy="7017306"/>
          </a:xfrm>
          <a:prstGeom prst="rect">
            <a:avLst/>
          </a:prstGeom>
          <a:noFill/>
        </p:spPr>
        <p:txBody>
          <a:bodyPr wrap="square">
            <a:spAutoFit/>
          </a:bodyPr>
          <a:lstStyle/>
          <a:p>
            <a:pPr marL="285750" indent="-285750">
              <a:buFont typeface="Arial" panose="020B0604020202020204" pitchFamily="34" charset="0"/>
              <a:buChar char="•"/>
            </a:pPr>
            <a:r>
              <a:rPr lang="tr-TR" dirty="0"/>
              <a:t>Başvuru yapılabilecek son tarih 08 Ekim 2021 Cuma günü saat 18.00’dir.</a:t>
            </a:r>
          </a:p>
          <a:p>
            <a:pPr marL="285750" indent="-285750">
              <a:buFont typeface="Arial" panose="020B0604020202020204" pitchFamily="34" charset="0"/>
              <a:buChar char="•"/>
            </a:pPr>
            <a:r>
              <a:rPr lang="tr-TR" dirty="0"/>
              <a:t>Başvuru klasöründe yer alması gereken form ve belgeler;</a:t>
            </a:r>
          </a:p>
          <a:p>
            <a:pPr marL="342900" indent="-342900">
              <a:buFont typeface="+mj-lt"/>
              <a:buAutoNum type="arabicPeriod"/>
            </a:pPr>
            <a:r>
              <a:rPr lang="tr-TR" dirty="0"/>
              <a:t>Başvuru Sahibi Kurum/Kuruluş (Yürütücü Kurum)Üst Yazısı</a:t>
            </a:r>
          </a:p>
          <a:p>
            <a:pPr marL="342900" indent="-342900">
              <a:buFont typeface="+mj-lt"/>
              <a:buAutoNum type="arabicPeriod"/>
            </a:pPr>
            <a:r>
              <a:rPr lang="tr-TR" dirty="0"/>
              <a:t>Proje Formunun Tüm Bilgi ve Eklerin Yer Aldığı CD (ve benzeri veri depolama birimi) kaydı ve Yazıcı Çıktısı</a:t>
            </a:r>
          </a:p>
          <a:p>
            <a:pPr marL="342900" indent="-342900">
              <a:buFont typeface="+mj-lt"/>
              <a:buAutoNum type="arabicPeriod"/>
            </a:pPr>
            <a:r>
              <a:rPr lang="tr-TR" dirty="0"/>
              <a:t>Proje Formu (Kör)’</a:t>
            </a:r>
            <a:r>
              <a:rPr lang="tr-TR" dirty="0" err="1"/>
              <a:t>nun</a:t>
            </a:r>
            <a:r>
              <a:rPr lang="tr-TR" dirty="0"/>
              <a:t> CD (ve benzeri veri depolama birimi) kaydı</a:t>
            </a:r>
          </a:p>
          <a:p>
            <a:pPr marL="342900" indent="-342900">
              <a:buFont typeface="+mj-lt"/>
              <a:buAutoNum type="arabicPeriod"/>
            </a:pPr>
            <a:r>
              <a:rPr lang="tr-TR" dirty="0"/>
              <a:t>Özgeçmişler,</a:t>
            </a:r>
          </a:p>
          <a:p>
            <a:pPr marL="342900" indent="-342900">
              <a:buFont typeface="+mj-lt"/>
              <a:buAutoNum type="arabicPeriod"/>
            </a:pPr>
            <a:r>
              <a:rPr lang="tr-TR" dirty="0"/>
              <a:t>Ortaklık beyannamesi,</a:t>
            </a:r>
          </a:p>
          <a:p>
            <a:pPr marL="342900" indent="-342900">
              <a:buFont typeface="+mj-lt"/>
              <a:buAutoNum type="arabicPeriod"/>
            </a:pPr>
            <a:r>
              <a:rPr lang="tr-TR" dirty="0"/>
              <a:t>Proforma faturalar/teklif mektupları ve teknik şartnameler</a:t>
            </a:r>
          </a:p>
          <a:p>
            <a:pPr marL="342900" indent="-342900">
              <a:buFont typeface="+mj-lt"/>
              <a:buAutoNum type="arabicPeriod"/>
            </a:pPr>
            <a:r>
              <a:rPr lang="tr-TR" dirty="0"/>
              <a:t>Hizmet alımı belgeleri,</a:t>
            </a:r>
          </a:p>
          <a:p>
            <a:pPr marL="342900" indent="-342900">
              <a:buFont typeface="+mj-lt"/>
              <a:buAutoNum type="arabicPeriod"/>
            </a:pPr>
            <a:r>
              <a:rPr lang="tr-TR" dirty="0"/>
              <a:t>Etik kurul izin belgesi</a:t>
            </a:r>
          </a:p>
          <a:p>
            <a:pPr marL="342900" indent="-342900">
              <a:buFont typeface="+mj-lt"/>
              <a:buAutoNum type="arabicPeriod"/>
            </a:pPr>
            <a:r>
              <a:rPr lang="tr-TR" dirty="0"/>
              <a:t>Türkiye Ticaret Sicili Gazetesi ve imza sirküleri fotokopileri (proje ortağı özel sektör kuruluşları için)</a:t>
            </a:r>
          </a:p>
          <a:p>
            <a:pPr marL="342900" indent="-342900">
              <a:buFont typeface="+mj-lt"/>
              <a:buAutoNum type="arabicPeriod"/>
            </a:pPr>
            <a:r>
              <a:rPr lang="tr-TR" dirty="0"/>
              <a:t>Proje yürütücüsünün öğrenim durumunu gösterir onaylı diploma/mezuniyet belgesi ile nüfus cüzdanı/T.C. kimlik kartı fotokopisi</a:t>
            </a:r>
          </a:p>
          <a:p>
            <a:pPr marL="342900" indent="-342900">
              <a:buFont typeface="+mj-lt"/>
              <a:buAutoNum type="arabicPeriod"/>
            </a:pPr>
            <a:r>
              <a:rPr lang="tr-TR" dirty="0"/>
              <a:t>Proje yürütücü kurumun veya proje ortağı kurumun personeli olmayan Proje yürütücüsü ve yardımcı araştırmacılar varsa çalıştığı kurumdan projede görev almasının uygun olduğunu gösteren izin/görevlendirme belgesi</a:t>
            </a:r>
          </a:p>
          <a:p>
            <a:pPr marL="342900" indent="-342900">
              <a:buFont typeface="+mj-lt"/>
              <a:buAutoNum type="arabicPeriod"/>
            </a:pPr>
            <a:r>
              <a:rPr lang="tr-TR" dirty="0"/>
              <a:t>Yürütücü kurumu özel sektör kuruluşları olan projeler için 2020 yılı net satış tutarını (ciro) gösterir belge </a:t>
            </a:r>
          </a:p>
          <a:p>
            <a:pPr marL="342900" indent="-342900">
              <a:buFont typeface="+mj-lt"/>
              <a:buAutoNum type="arabicPeriod"/>
            </a:pPr>
            <a:r>
              <a:rPr lang="tr-TR" dirty="0"/>
              <a:t>Yürütücü kurumu özel sektör, sivil toplum ve meslek kuruluşu olan projelerde (tarım ekonomisi konularındaki projeler hariç olmak üzere) projeyi yapabilecek ve çıktılarını ticarileştirebilecek fiziksel altyapıya (bina, laboratuvar ve üretim ile ilgili makine teçhizat) sahip olunduğunu gösterir fotoğraflar ve varsa demirbaş kayıtları</a:t>
            </a:r>
          </a:p>
          <a:p>
            <a:pPr marL="342900" indent="-342900">
              <a:buFont typeface="+mj-lt"/>
              <a:buAutoNum type="arabicPeriod"/>
            </a:pPr>
            <a:endParaRPr lang="tr-TR" dirty="0"/>
          </a:p>
          <a:p>
            <a:pPr marL="342900" indent="-342900">
              <a:buFont typeface="+mj-lt"/>
              <a:buAutoNum type="arabicPeriod"/>
            </a:pPr>
            <a:endParaRPr lang="tr-TR" dirty="0"/>
          </a:p>
        </p:txBody>
      </p:sp>
      <p:pic>
        <p:nvPicPr>
          <p:cNvPr id="5" name="Resim 4" descr="metin, kılıf, kağıt dosyası, aksesuar içeren bir resim&#10;&#10;Açıklama otomatik olarak oluşturuldu">
            <a:extLst>
              <a:ext uri="{FF2B5EF4-FFF2-40B4-BE49-F238E27FC236}">
                <a16:creationId xmlns:a16="http://schemas.microsoft.com/office/drawing/2014/main" id="{6B85EFEC-B38F-42CC-B0EE-DDB61A4C96B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276514" y="1272929"/>
            <a:ext cx="1181265" cy="1657581"/>
          </a:xfrm>
          <a:prstGeom prst="rect">
            <a:avLst/>
          </a:prstGeom>
        </p:spPr>
      </p:pic>
    </p:spTree>
    <p:extLst>
      <p:ext uri="{BB962C8B-B14F-4D97-AF65-F5344CB8AC3E}">
        <p14:creationId xmlns:p14="http://schemas.microsoft.com/office/powerpoint/2010/main" val="391426869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Numarası Yer Tutucusu 1">
            <a:extLst>
              <a:ext uri="{FF2B5EF4-FFF2-40B4-BE49-F238E27FC236}">
                <a16:creationId xmlns:a16="http://schemas.microsoft.com/office/drawing/2014/main" id="{17C2D716-50B7-4331-95A1-CAE3E8AFFA1E}"/>
              </a:ext>
            </a:extLst>
          </p:cNvPr>
          <p:cNvSpPr>
            <a:spLocks noGrp="1"/>
          </p:cNvSpPr>
          <p:nvPr>
            <p:ph type="sldNum" sz="quarter" idx="4"/>
          </p:nvPr>
        </p:nvSpPr>
        <p:spPr/>
        <p:txBody>
          <a:bodyPr/>
          <a:lstStyle/>
          <a:p>
            <a:fld id="{860A2120-F4D3-485F-A5B8-C44F1997944B}" type="slidenum">
              <a:rPr lang="tr-TR" smtClean="0"/>
              <a:pPr/>
              <a:t>11</a:t>
            </a:fld>
            <a:endParaRPr lang="tr-TR" dirty="0"/>
          </a:p>
        </p:txBody>
      </p:sp>
      <p:sp>
        <p:nvSpPr>
          <p:cNvPr id="3" name="Metin kutusu 2">
            <a:extLst>
              <a:ext uri="{FF2B5EF4-FFF2-40B4-BE49-F238E27FC236}">
                <a16:creationId xmlns:a16="http://schemas.microsoft.com/office/drawing/2014/main" id="{48282A64-E64C-40A9-A65C-E947CAEE4140}"/>
              </a:ext>
            </a:extLst>
          </p:cNvPr>
          <p:cNvSpPr txBox="1"/>
          <p:nvPr/>
        </p:nvSpPr>
        <p:spPr>
          <a:xfrm>
            <a:off x="161926" y="1440000"/>
            <a:ext cx="1866900" cy="661720"/>
          </a:xfrm>
          <a:prstGeom prst="rect">
            <a:avLst/>
          </a:prstGeom>
          <a:noFill/>
        </p:spPr>
        <p:txBody>
          <a:bodyPr wrap="square" rtlCol="0">
            <a:spAutoFit/>
          </a:bodyPr>
          <a:lstStyle/>
          <a:p>
            <a:r>
              <a:rPr lang="tr-TR" sz="2300" b="1" dirty="0">
                <a:solidFill>
                  <a:schemeClr val="bg1"/>
                </a:solidFill>
                <a:latin typeface="Hurme Geometric Sans 1" panose="020B0200020000000000" pitchFamily="34" charset="-94"/>
              </a:rPr>
              <a:t>Başvuru</a:t>
            </a:r>
          </a:p>
          <a:p>
            <a:endParaRPr lang="tr-TR" sz="1400" b="1" dirty="0">
              <a:solidFill>
                <a:schemeClr val="bg1">
                  <a:lumMod val="75000"/>
                </a:schemeClr>
              </a:solidFill>
              <a:latin typeface="Hurme Geometric Sans 1" panose="020B0200020000000000" pitchFamily="34" charset="-94"/>
            </a:endParaRPr>
          </a:p>
        </p:txBody>
      </p:sp>
      <p:sp>
        <p:nvSpPr>
          <p:cNvPr id="7" name="Metin kutusu 6">
            <a:extLst>
              <a:ext uri="{FF2B5EF4-FFF2-40B4-BE49-F238E27FC236}">
                <a16:creationId xmlns:a16="http://schemas.microsoft.com/office/drawing/2014/main" id="{E038EF51-6307-4F48-932F-B3722DE37376}"/>
              </a:ext>
            </a:extLst>
          </p:cNvPr>
          <p:cNvSpPr txBox="1"/>
          <p:nvPr/>
        </p:nvSpPr>
        <p:spPr>
          <a:xfrm>
            <a:off x="2246811" y="61200"/>
            <a:ext cx="9783263" cy="1200329"/>
          </a:xfrm>
          <a:prstGeom prst="rect">
            <a:avLst/>
          </a:prstGeom>
          <a:noFill/>
        </p:spPr>
        <p:txBody>
          <a:bodyPr wrap="square">
            <a:spAutoFit/>
          </a:bodyPr>
          <a:lstStyle/>
          <a:p>
            <a:r>
              <a:rPr lang="tr-TR" dirty="0">
                <a:hlinkClick r:id="rId2"/>
              </a:rPr>
              <a:t>https://www.tarimorman.gov.tr/TAGEM</a:t>
            </a:r>
            <a:endParaRPr lang="tr-TR" dirty="0"/>
          </a:p>
          <a:p>
            <a:endParaRPr lang="tr-TR" dirty="0"/>
          </a:p>
          <a:p>
            <a:r>
              <a:rPr lang="tr-TR" dirty="0"/>
              <a:t>https://www.tarimorman.gov.tr/TAGEM/Duyuru/198/Ar-Ge-Destek-Programi-17-Proje-Cagrisi-_son-Basvuru-Tarihi-08-Ekim-2021_</a:t>
            </a:r>
          </a:p>
        </p:txBody>
      </p:sp>
      <p:pic>
        <p:nvPicPr>
          <p:cNvPr id="6" name="Resim 5">
            <a:extLst>
              <a:ext uri="{FF2B5EF4-FFF2-40B4-BE49-F238E27FC236}">
                <a16:creationId xmlns:a16="http://schemas.microsoft.com/office/drawing/2014/main" id="{E35B2531-02DD-4289-A151-DB9081C3B53C}"/>
              </a:ext>
            </a:extLst>
          </p:cNvPr>
          <p:cNvPicPr>
            <a:picLocks noChangeAspect="1"/>
          </p:cNvPicPr>
          <p:nvPr/>
        </p:nvPicPr>
        <p:blipFill rotWithShape="1">
          <a:blip r:embed="rId3"/>
          <a:srcRect l="17500" t="9016" r="9929" b="6285"/>
          <a:stretch/>
        </p:blipFill>
        <p:spPr>
          <a:xfrm>
            <a:off x="2473235" y="1261529"/>
            <a:ext cx="8055428" cy="5288355"/>
          </a:xfrm>
          <a:prstGeom prst="rect">
            <a:avLst/>
          </a:prstGeom>
        </p:spPr>
      </p:pic>
    </p:spTree>
    <p:extLst>
      <p:ext uri="{BB962C8B-B14F-4D97-AF65-F5344CB8AC3E}">
        <p14:creationId xmlns:p14="http://schemas.microsoft.com/office/powerpoint/2010/main" val="270454737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Slayt Numarası Yer Tutucusu 2">
            <a:extLst>
              <a:ext uri="{FF2B5EF4-FFF2-40B4-BE49-F238E27FC236}">
                <a16:creationId xmlns:a16="http://schemas.microsoft.com/office/drawing/2014/main" id="{3E8309D5-7BD5-4D09-BF04-52B6CAF0204E}"/>
              </a:ext>
            </a:extLst>
          </p:cNvPr>
          <p:cNvSpPr txBox="1">
            <a:spLocks/>
          </p:cNvSpPr>
          <p:nvPr/>
        </p:nvSpPr>
        <p:spPr>
          <a:xfrm>
            <a:off x="5760000" y="5760000"/>
            <a:ext cx="2160000" cy="432000"/>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l"/>
            <a:r>
              <a:rPr lang="tr-TR" sz="2000" b="1" dirty="0">
                <a:solidFill>
                  <a:srgbClr val="003B64"/>
                </a:solidFill>
                <a:latin typeface="Hurme Geometric Sans 1" panose="020B0200020000000000" pitchFamily="34" charset="-94"/>
              </a:rPr>
              <a:t>Teşekkürler!</a:t>
            </a:r>
            <a:endParaRPr lang="tr-TR" sz="2000" dirty="0">
              <a:solidFill>
                <a:srgbClr val="003B64"/>
              </a:solidFill>
              <a:latin typeface="Hurme Geometric Sans 1" panose="020B0200020000000000" pitchFamily="34" charset="-94"/>
            </a:endParaRPr>
          </a:p>
        </p:txBody>
      </p:sp>
      <p:sp>
        <p:nvSpPr>
          <p:cNvPr id="12" name="Oval 11">
            <a:extLst>
              <a:ext uri="{FF2B5EF4-FFF2-40B4-BE49-F238E27FC236}">
                <a16:creationId xmlns:a16="http://schemas.microsoft.com/office/drawing/2014/main" id="{18A7974F-3846-46DC-B8A0-506A6CAD90AC}"/>
              </a:ext>
            </a:extLst>
          </p:cNvPr>
          <p:cNvSpPr/>
          <p:nvPr/>
        </p:nvSpPr>
        <p:spPr>
          <a:xfrm>
            <a:off x="2851425" y="1143258"/>
            <a:ext cx="2160000" cy="2160000"/>
          </a:xfrm>
          <a:prstGeom prst="ellipse">
            <a:avLst/>
          </a:prstGeom>
          <a:solidFill>
            <a:srgbClr val="003B6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dirty="0"/>
          </a:p>
        </p:txBody>
      </p:sp>
      <p:grpSp>
        <p:nvGrpSpPr>
          <p:cNvPr id="2" name="Grup 1">
            <a:extLst>
              <a:ext uri="{FF2B5EF4-FFF2-40B4-BE49-F238E27FC236}">
                <a16:creationId xmlns:a16="http://schemas.microsoft.com/office/drawing/2014/main" id="{88A307A4-FF01-4F46-9369-E24DE9C7AC4A}"/>
              </a:ext>
            </a:extLst>
          </p:cNvPr>
          <p:cNvGrpSpPr/>
          <p:nvPr/>
        </p:nvGrpSpPr>
        <p:grpSpPr>
          <a:xfrm>
            <a:off x="5760000" y="1109400"/>
            <a:ext cx="5400000" cy="3066600"/>
            <a:chOff x="5760000" y="533400"/>
            <a:chExt cx="5400000" cy="3066600"/>
          </a:xfrm>
        </p:grpSpPr>
        <p:sp>
          <p:nvSpPr>
            <p:cNvPr id="13" name="Slayt Numarası Yer Tutucusu 2">
              <a:extLst>
                <a:ext uri="{FF2B5EF4-FFF2-40B4-BE49-F238E27FC236}">
                  <a16:creationId xmlns:a16="http://schemas.microsoft.com/office/drawing/2014/main" id="{03BF954F-FCD8-4844-B49C-021C7CF81C5E}"/>
                </a:ext>
              </a:extLst>
            </p:cNvPr>
            <p:cNvSpPr txBox="1">
              <a:spLocks/>
            </p:cNvSpPr>
            <p:nvPr/>
          </p:nvSpPr>
          <p:spPr>
            <a:xfrm>
              <a:off x="5760000" y="533400"/>
              <a:ext cx="5400000" cy="432000"/>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l"/>
              <a:r>
                <a:rPr lang="tr-TR" sz="1800" b="1" dirty="0" err="1">
                  <a:solidFill>
                    <a:srgbClr val="003B64"/>
                  </a:solidFill>
                  <a:latin typeface="Hurme Geometric Sans 1" panose="020B0200020000000000" pitchFamily="34" charset="-94"/>
                </a:rPr>
                <a:t>Öğr</a:t>
              </a:r>
              <a:r>
                <a:rPr lang="tr-TR" sz="1800" b="1" dirty="0">
                  <a:solidFill>
                    <a:srgbClr val="003B64"/>
                  </a:solidFill>
                  <a:latin typeface="Hurme Geometric Sans 1" panose="020B0200020000000000" pitchFamily="34" charset="-94"/>
                </a:rPr>
                <a:t>. Gör. İslam YILDIZ</a:t>
              </a:r>
              <a:endParaRPr lang="tr-TR" sz="1800" dirty="0">
                <a:solidFill>
                  <a:srgbClr val="003B64"/>
                </a:solidFill>
                <a:latin typeface="Hurme Geometric Sans 1" panose="020B0200020000000000" pitchFamily="34" charset="-94"/>
              </a:endParaRPr>
            </a:p>
          </p:txBody>
        </p:sp>
        <p:sp>
          <p:nvSpPr>
            <p:cNvPr id="14" name="Slayt Numarası Yer Tutucusu 2">
              <a:extLst>
                <a:ext uri="{FF2B5EF4-FFF2-40B4-BE49-F238E27FC236}">
                  <a16:creationId xmlns:a16="http://schemas.microsoft.com/office/drawing/2014/main" id="{C8D50741-489F-47BD-BA17-622FA7B8180B}"/>
                </a:ext>
              </a:extLst>
            </p:cNvPr>
            <p:cNvSpPr txBox="1">
              <a:spLocks/>
            </p:cNvSpPr>
            <p:nvPr/>
          </p:nvSpPr>
          <p:spPr>
            <a:xfrm>
              <a:off x="5760000" y="927000"/>
              <a:ext cx="5400000" cy="360000"/>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l"/>
              <a:r>
                <a:rPr lang="tr-TR" sz="1400" b="1" dirty="0">
                  <a:solidFill>
                    <a:srgbClr val="003B64"/>
                  </a:solidFill>
                  <a:latin typeface="Hurme Geometric Sans 1" panose="020B0200020000000000" pitchFamily="34" charset="-94"/>
                </a:rPr>
                <a:t>E-posta </a:t>
              </a:r>
              <a:r>
                <a:rPr lang="tr-TR" sz="1400" b="1" dirty="0">
                  <a:solidFill>
                    <a:schemeClr val="bg1"/>
                  </a:solidFill>
                  <a:latin typeface="Hurme Geometric Sans 1" panose="020B0200020000000000" pitchFamily="34" charset="-94"/>
                </a:rPr>
                <a:t>islamyildiz@ktu.edu.tr</a:t>
              </a:r>
            </a:p>
          </p:txBody>
        </p:sp>
        <p:sp>
          <p:nvSpPr>
            <p:cNvPr id="15" name="Slayt Numarası Yer Tutucusu 2">
              <a:extLst>
                <a:ext uri="{FF2B5EF4-FFF2-40B4-BE49-F238E27FC236}">
                  <a16:creationId xmlns:a16="http://schemas.microsoft.com/office/drawing/2014/main" id="{1A3E06CF-B386-438C-A0AA-B51BE4E7A76E}"/>
                </a:ext>
              </a:extLst>
            </p:cNvPr>
            <p:cNvSpPr txBox="1">
              <a:spLocks/>
            </p:cNvSpPr>
            <p:nvPr/>
          </p:nvSpPr>
          <p:spPr>
            <a:xfrm>
              <a:off x="5760000" y="1575000"/>
              <a:ext cx="1080000" cy="360000"/>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l"/>
              <a:r>
                <a:rPr lang="tr-TR" sz="1600" b="1" dirty="0">
                  <a:solidFill>
                    <a:srgbClr val="003B64"/>
                  </a:solidFill>
                  <a:latin typeface="Hurme Geometric Sans 1" panose="020B0200020000000000" pitchFamily="34" charset="-94"/>
                </a:rPr>
                <a:t>E-posta</a:t>
              </a:r>
            </a:p>
          </p:txBody>
        </p:sp>
        <p:sp>
          <p:nvSpPr>
            <p:cNvPr id="16" name="Slayt Numarası Yer Tutucusu 2">
              <a:extLst>
                <a:ext uri="{FF2B5EF4-FFF2-40B4-BE49-F238E27FC236}">
                  <a16:creationId xmlns:a16="http://schemas.microsoft.com/office/drawing/2014/main" id="{1804D926-3A33-43F0-A017-B29A6731EB67}"/>
                </a:ext>
              </a:extLst>
            </p:cNvPr>
            <p:cNvSpPr txBox="1">
              <a:spLocks/>
            </p:cNvSpPr>
            <p:nvPr/>
          </p:nvSpPr>
          <p:spPr>
            <a:xfrm>
              <a:off x="5760000" y="1935000"/>
              <a:ext cx="1080000" cy="360000"/>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l"/>
              <a:r>
                <a:rPr lang="tr-TR" sz="1600" b="1" dirty="0">
                  <a:solidFill>
                    <a:srgbClr val="003B64"/>
                  </a:solidFill>
                  <a:latin typeface="Hurme Geometric Sans 1" panose="020B0200020000000000" pitchFamily="34" charset="-94"/>
                </a:rPr>
                <a:t>Telefon</a:t>
              </a:r>
            </a:p>
          </p:txBody>
        </p:sp>
        <p:sp>
          <p:nvSpPr>
            <p:cNvPr id="17" name="Slayt Numarası Yer Tutucusu 2">
              <a:extLst>
                <a:ext uri="{FF2B5EF4-FFF2-40B4-BE49-F238E27FC236}">
                  <a16:creationId xmlns:a16="http://schemas.microsoft.com/office/drawing/2014/main" id="{D8D4B102-BB9A-4D4B-AF09-AB732AA9E96E}"/>
                </a:ext>
              </a:extLst>
            </p:cNvPr>
            <p:cNvSpPr txBox="1">
              <a:spLocks/>
            </p:cNvSpPr>
            <p:nvPr/>
          </p:nvSpPr>
          <p:spPr>
            <a:xfrm>
              <a:off x="5760000" y="2295000"/>
              <a:ext cx="1080000" cy="360000"/>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l"/>
              <a:r>
                <a:rPr lang="tr-TR" sz="1600" b="1" dirty="0" err="1">
                  <a:solidFill>
                    <a:srgbClr val="003B64"/>
                  </a:solidFill>
                  <a:latin typeface="Hurme Geometric Sans 1" panose="020B0200020000000000" pitchFamily="34" charset="-94"/>
                </a:rPr>
                <a:t>Fax</a:t>
              </a:r>
              <a:endParaRPr lang="tr-TR" sz="1600" b="1" dirty="0">
                <a:solidFill>
                  <a:srgbClr val="003B64"/>
                </a:solidFill>
                <a:latin typeface="Hurme Geometric Sans 1" panose="020B0200020000000000" pitchFamily="34" charset="-94"/>
              </a:endParaRPr>
            </a:p>
          </p:txBody>
        </p:sp>
        <p:sp>
          <p:nvSpPr>
            <p:cNvPr id="18" name="Slayt Numarası Yer Tutucusu 2">
              <a:extLst>
                <a:ext uri="{FF2B5EF4-FFF2-40B4-BE49-F238E27FC236}">
                  <a16:creationId xmlns:a16="http://schemas.microsoft.com/office/drawing/2014/main" id="{7A458B2D-EA2E-4941-A448-E695B377347A}"/>
                </a:ext>
              </a:extLst>
            </p:cNvPr>
            <p:cNvSpPr txBox="1">
              <a:spLocks/>
            </p:cNvSpPr>
            <p:nvPr/>
          </p:nvSpPr>
          <p:spPr>
            <a:xfrm>
              <a:off x="6840000" y="1575000"/>
              <a:ext cx="4320000" cy="360000"/>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l"/>
              <a:r>
                <a:rPr lang="tr-TR" sz="1400" b="1" dirty="0">
                  <a:solidFill>
                    <a:schemeClr val="bg1"/>
                  </a:solidFill>
                  <a:latin typeface="Hurme Geometric Sans 1" panose="020B0200020000000000" pitchFamily="34" charset="-94"/>
                </a:rPr>
                <a:t>ktutto@ktu.edu.tr</a:t>
              </a:r>
            </a:p>
          </p:txBody>
        </p:sp>
        <p:sp>
          <p:nvSpPr>
            <p:cNvPr id="19" name="Slayt Numarası Yer Tutucusu 2">
              <a:extLst>
                <a:ext uri="{FF2B5EF4-FFF2-40B4-BE49-F238E27FC236}">
                  <a16:creationId xmlns:a16="http://schemas.microsoft.com/office/drawing/2014/main" id="{C7DFBFB5-4905-4780-9CE9-3F42AC770006}"/>
                </a:ext>
              </a:extLst>
            </p:cNvPr>
            <p:cNvSpPr txBox="1">
              <a:spLocks/>
            </p:cNvSpPr>
            <p:nvPr/>
          </p:nvSpPr>
          <p:spPr>
            <a:xfrm>
              <a:off x="6840000" y="1935000"/>
              <a:ext cx="4320000" cy="360000"/>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l"/>
              <a:r>
                <a:rPr lang="tr-TR" sz="1400" b="1" dirty="0">
                  <a:solidFill>
                    <a:schemeClr val="bg1"/>
                  </a:solidFill>
                  <a:latin typeface="Hurme Geometric Sans 1" panose="020B0200020000000000" pitchFamily="34" charset="-94"/>
                </a:rPr>
                <a:t>0462 377 2629</a:t>
              </a:r>
            </a:p>
          </p:txBody>
        </p:sp>
        <p:sp>
          <p:nvSpPr>
            <p:cNvPr id="20" name="Slayt Numarası Yer Tutucusu 2">
              <a:extLst>
                <a:ext uri="{FF2B5EF4-FFF2-40B4-BE49-F238E27FC236}">
                  <a16:creationId xmlns:a16="http://schemas.microsoft.com/office/drawing/2014/main" id="{589B0062-401B-4124-835B-0D556B1157FB}"/>
                </a:ext>
              </a:extLst>
            </p:cNvPr>
            <p:cNvSpPr txBox="1">
              <a:spLocks/>
            </p:cNvSpPr>
            <p:nvPr/>
          </p:nvSpPr>
          <p:spPr>
            <a:xfrm>
              <a:off x="6840000" y="2295000"/>
              <a:ext cx="4320000" cy="360000"/>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l"/>
              <a:r>
                <a:rPr lang="tr-TR" sz="1400" b="1" dirty="0">
                  <a:solidFill>
                    <a:schemeClr val="bg1"/>
                  </a:solidFill>
                  <a:latin typeface="Hurme Geometric Sans 1" panose="020B0200020000000000" pitchFamily="34" charset="-94"/>
                </a:rPr>
                <a:t>0462 325 0084</a:t>
              </a:r>
            </a:p>
          </p:txBody>
        </p:sp>
        <p:sp>
          <p:nvSpPr>
            <p:cNvPr id="21" name="Slayt Numarası Yer Tutucusu 2">
              <a:extLst>
                <a:ext uri="{FF2B5EF4-FFF2-40B4-BE49-F238E27FC236}">
                  <a16:creationId xmlns:a16="http://schemas.microsoft.com/office/drawing/2014/main" id="{EF7ECA43-BBDE-460F-AE8B-E8EF2F2F7534}"/>
                </a:ext>
              </a:extLst>
            </p:cNvPr>
            <p:cNvSpPr txBox="1">
              <a:spLocks/>
            </p:cNvSpPr>
            <p:nvPr/>
          </p:nvSpPr>
          <p:spPr>
            <a:xfrm>
              <a:off x="5760000" y="2880000"/>
              <a:ext cx="5400000" cy="360000"/>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l"/>
              <a:r>
                <a:rPr lang="tr-TR" sz="1400" b="1" dirty="0">
                  <a:solidFill>
                    <a:srgbClr val="003B64"/>
                  </a:solidFill>
                  <a:latin typeface="Hurme Geometric Sans 1" panose="020B0200020000000000" pitchFamily="34" charset="-94"/>
                </a:rPr>
                <a:t>Karadeniz Teknik Üniversitesi</a:t>
              </a:r>
            </a:p>
          </p:txBody>
        </p:sp>
        <p:sp>
          <p:nvSpPr>
            <p:cNvPr id="22" name="Slayt Numarası Yer Tutucusu 2">
              <a:extLst>
                <a:ext uri="{FF2B5EF4-FFF2-40B4-BE49-F238E27FC236}">
                  <a16:creationId xmlns:a16="http://schemas.microsoft.com/office/drawing/2014/main" id="{6147B38A-2281-44D5-918D-FA82816CB0AD}"/>
                </a:ext>
              </a:extLst>
            </p:cNvPr>
            <p:cNvSpPr txBox="1">
              <a:spLocks/>
            </p:cNvSpPr>
            <p:nvPr/>
          </p:nvSpPr>
          <p:spPr>
            <a:xfrm>
              <a:off x="5760000" y="3240000"/>
              <a:ext cx="5400000" cy="360000"/>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l"/>
              <a:r>
                <a:rPr lang="tr-TR" sz="1400" b="1" dirty="0">
                  <a:solidFill>
                    <a:srgbClr val="003B64"/>
                  </a:solidFill>
                  <a:latin typeface="Hurme Geometric Sans 1" panose="020B0200020000000000" pitchFamily="34" charset="-94"/>
                </a:rPr>
                <a:t>Teknoloji Transferi Uygulama ve Araştırma Merkezi</a:t>
              </a:r>
            </a:p>
          </p:txBody>
        </p:sp>
      </p:grpSp>
      <p:pic>
        <p:nvPicPr>
          <p:cNvPr id="4" name="Resim 3">
            <a:extLst>
              <a:ext uri="{FF2B5EF4-FFF2-40B4-BE49-F238E27FC236}">
                <a16:creationId xmlns:a16="http://schemas.microsoft.com/office/drawing/2014/main" id="{6704F393-0ECB-4470-B4F9-E1C35B11BD6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855250" y="3496667"/>
            <a:ext cx="4413999" cy="1471333"/>
          </a:xfrm>
          <a:prstGeom prst="rect">
            <a:avLst/>
          </a:prstGeom>
        </p:spPr>
      </p:pic>
    </p:spTree>
    <p:extLst>
      <p:ext uri="{BB962C8B-B14F-4D97-AF65-F5344CB8AC3E}">
        <p14:creationId xmlns:p14="http://schemas.microsoft.com/office/powerpoint/2010/main" val="330484601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 name="Metin kutusu 50">
            <a:extLst>
              <a:ext uri="{FF2B5EF4-FFF2-40B4-BE49-F238E27FC236}">
                <a16:creationId xmlns:a16="http://schemas.microsoft.com/office/drawing/2014/main" id="{16B14797-9D9F-489A-AFEC-99BEF28E8BBD}"/>
              </a:ext>
            </a:extLst>
          </p:cNvPr>
          <p:cNvSpPr txBox="1"/>
          <p:nvPr/>
        </p:nvSpPr>
        <p:spPr>
          <a:xfrm>
            <a:off x="4476750" y="2026774"/>
            <a:ext cx="6683673" cy="461665"/>
          </a:xfrm>
          <a:prstGeom prst="rect">
            <a:avLst/>
          </a:prstGeom>
          <a:noFill/>
        </p:spPr>
        <p:txBody>
          <a:bodyPr wrap="square" rtlCol="0">
            <a:spAutoFit/>
          </a:bodyPr>
          <a:lstStyle/>
          <a:p>
            <a:pPr algn="r"/>
            <a:r>
              <a:rPr lang="tr-TR" sz="2400" b="1" dirty="0">
                <a:solidFill>
                  <a:srgbClr val="003B64"/>
                </a:solidFill>
                <a:latin typeface="Hurme Geometric Sans 1" panose="020B0200020000000000" pitchFamily="34" charset="-94"/>
              </a:rPr>
              <a:t>TAGEM 17. Ar-Ge Destek Programı</a:t>
            </a:r>
          </a:p>
        </p:txBody>
      </p:sp>
      <p:sp>
        <p:nvSpPr>
          <p:cNvPr id="53" name="Metin kutusu 52">
            <a:extLst>
              <a:ext uri="{FF2B5EF4-FFF2-40B4-BE49-F238E27FC236}">
                <a16:creationId xmlns:a16="http://schemas.microsoft.com/office/drawing/2014/main" id="{9B186495-E15D-425D-8AC9-60D888ECCEFD}"/>
              </a:ext>
            </a:extLst>
          </p:cNvPr>
          <p:cNvSpPr txBox="1"/>
          <p:nvPr/>
        </p:nvSpPr>
        <p:spPr>
          <a:xfrm>
            <a:off x="6120423" y="3985779"/>
            <a:ext cx="5040000" cy="584775"/>
          </a:xfrm>
          <a:prstGeom prst="rect">
            <a:avLst/>
          </a:prstGeom>
          <a:noFill/>
        </p:spPr>
        <p:txBody>
          <a:bodyPr wrap="square" rtlCol="0">
            <a:spAutoFit/>
          </a:bodyPr>
          <a:lstStyle/>
          <a:p>
            <a:pPr algn="r"/>
            <a:r>
              <a:rPr lang="tr-TR" sz="1600" b="1" dirty="0">
                <a:solidFill>
                  <a:srgbClr val="003B64"/>
                </a:solidFill>
                <a:latin typeface="Hurme Geometric Sans 1" panose="020B0200020000000000" pitchFamily="34" charset="-94"/>
              </a:rPr>
              <a:t>27.09.2021</a:t>
            </a:r>
          </a:p>
          <a:p>
            <a:pPr algn="r"/>
            <a:r>
              <a:rPr lang="tr-TR" sz="1600" b="1" dirty="0">
                <a:solidFill>
                  <a:srgbClr val="003B64"/>
                </a:solidFill>
                <a:latin typeface="Hurme Geometric Sans 1" panose="020B0200020000000000" pitchFamily="34" charset="-94"/>
              </a:rPr>
              <a:t>Trabzon</a:t>
            </a:r>
          </a:p>
        </p:txBody>
      </p:sp>
      <p:pic>
        <p:nvPicPr>
          <p:cNvPr id="3" name="Resim 2">
            <a:extLst>
              <a:ext uri="{FF2B5EF4-FFF2-40B4-BE49-F238E27FC236}">
                <a16:creationId xmlns:a16="http://schemas.microsoft.com/office/drawing/2014/main" id="{38051A6C-F4D0-4DDB-B2FE-60B26335555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315201" y="4928121"/>
            <a:ext cx="3744934" cy="1248311"/>
          </a:xfrm>
          <a:prstGeom prst="rect">
            <a:avLst/>
          </a:prstGeom>
        </p:spPr>
      </p:pic>
    </p:spTree>
    <p:extLst>
      <p:ext uri="{BB962C8B-B14F-4D97-AF65-F5344CB8AC3E}">
        <p14:creationId xmlns:p14="http://schemas.microsoft.com/office/powerpoint/2010/main" val="277535761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Numarası Yer Tutucusu 1">
            <a:extLst>
              <a:ext uri="{FF2B5EF4-FFF2-40B4-BE49-F238E27FC236}">
                <a16:creationId xmlns:a16="http://schemas.microsoft.com/office/drawing/2014/main" id="{17C2D716-50B7-4331-95A1-CAE3E8AFFA1E}"/>
              </a:ext>
            </a:extLst>
          </p:cNvPr>
          <p:cNvSpPr>
            <a:spLocks noGrp="1"/>
          </p:cNvSpPr>
          <p:nvPr>
            <p:ph type="sldNum" sz="quarter" idx="4"/>
          </p:nvPr>
        </p:nvSpPr>
        <p:spPr/>
        <p:txBody>
          <a:bodyPr/>
          <a:lstStyle/>
          <a:p>
            <a:fld id="{860A2120-F4D3-485F-A5B8-C44F1997944B}" type="slidenum">
              <a:rPr lang="tr-TR" smtClean="0"/>
              <a:pPr/>
              <a:t>3</a:t>
            </a:fld>
            <a:endParaRPr lang="tr-TR" dirty="0"/>
          </a:p>
        </p:txBody>
      </p:sp>
      <p:sp>
        <p:nvSpPr>
          <p:cNvPr id="3" name="Metin kutusu 2">
            <a:extLst>
              <a:ext uri="{FF2B5EF4-FFF2-40B4-BE49-F238E27FC236}">
                <a16:creationId xmlns:a16="http://schemas.microsoft.com/office/drawing/2014/main" id="{48282A64-E64C-40A9-A65C-E947CAEE4140}"/>
              </a:ext>
            </a:extLst>
          </p:cNvPr>
          <p:cNvSpPr txBox="1"/>
          <p:nvPr/>
        </p:nvSpPr>
        <p:spPr>
          <a:xfrm>
            <a:off x="161926" y="1440000"/>
            <a:ext cx="1866900" cy="1015663"/>
          </a:xfrm>
          <a:prstGeom prst="rect">
            <a:avLst/>
          </a:prstGeom>
          <a:noFill/>
        </p:spPr>
        <p:txBody>
          <a:bodyPr wrap="square" rtlCol="0">
            <a:spAutoFit/>
          </a:bodyPr>
          <a:lstStyle/>
          <a:p>
            <a:r>
              <a:rPr lang="tr-TR" sz="2300" b="1" dirty="0">
                <a:solidFill>
                  <a:schemeClr val="bg1"/>
                </a:solidFill>
                <a:latin typeface="Hurme Geometric Sans 1" panose="020B0200020000000000" pitchFamily="34" charset="-94"/>
              </a:rPr>
              <a:t>Programın Amacı</a:t>
            </a:r>
          </a:p>
          <a:p>
            <a:endParaRPr lang="tr-TR" sz="1400" b="1" dirty="0">
              <a:solidFill>
                <a:schemeClr val="bg1">
                  <a:lumMod val="75000"/>
                </a:schemeClr>
              </a:solidFill>
              <a:latin typeface="Hurme Geometric Sans 1" panose="020B0200020000000000" pitchFamily="34" charset="-94"/>
            </a:endParaRPr>
          </a:p>
        </p:txBody>
      </p:sp>
      <p:sp>
        <p:nvSpPr>
          <p:cNvPr id="5" name="Metin kutusu 4">
            <a:extLst>
              <a:ext uri="{FF2B5EF4-FFF2-40B4-BE49-F238E27FC236}">
                <a16:creationId xmlns:a16="http://schemas.microsoft.com/office/drawing/2014/main" id="{49985FFB-5668-4EF7-B027-A8B32FC186C3}"/>
              </a:ext>
            </a:extLst>
          </p:cNvPr>
          <p:cNvSpPr txBox="1"/>
          <p:nvPr/>
        </p:nvSpPr>
        <p:spPr>
          <a:xfrm>
            <a:off x="2661285" y="1864543"/>
            <a:ext cx="9163050" cy="2126864"/>
          </a:xfrm>
          <a:prstGeom prst="rect">
            <a:avLst/>
          </a:prstGeom>
          <a:noFill/>
        </p:spPr>
        <p:txBody>
          <a:bodyPr wrap="square" rtlCol="0">
            <a:spAutoFit/>
          </a:bodyPr>
          <a:lstStyle/>
          <a:p>
            <a:pPr algn="just">
              <a:lnSpc>
                <a:spcPct val="150000"/>
              </a:lnSpc>
            </a:pPr>
            <a:r>
              <a:rPr lang="tr-TR" dirty="0"/>
              <a:t>Bakanlığın ve tarım sektörünün ihtiyaç duyduğu öncelikli  konularda; </a:t>
            </a:r>
          </a:p>
          <a:p>
            <a:pPr marL="285750" indent="-285750" algn="just">
              <a:lnSpc>
                <a:spcPct val="150000"/>
              </a:lnSpc>
              <a:buFont typeface="Arial" panose="020B0604020202020204" pitchFamily="34" charset="0"/>
              <a:buChar char="•"/>
            </a:pPr>
            <a:r>
              <a:rPr lang="tr-TR" dirty="0"/>
              <a:t>Bilgi ve teknolojilerin geliştirilmesi, </a:t>
            </a:r>
          </a:p>
          <a:p>
            <a:pPr marL="285750" indent="-285750" algn="just">
              <a:lnSpc>
                <a:spcPct val="150000"/>
              </a:lnSpc>
              <a:buFont typeface="Arial" panose="020B0604020202020204" pitchFamily="34" charset="0"/>
              <a:buChar char="•"/>
            </a:pPr>
            <a:r>
              <a:rPr lang="tr-TR" dirty="0"/>
              <a:t>Geliştirilen bilgi ve teknolojilerin çiftçiler  ile  tarımsal  sanayicilere aktarılması, </a:t>
            </a:r>
          </a:p>
          <a:p>
            <a:pPr marL="285750" indent="-285750" algn="just">
              <a:lnSpc>
                <a:spcPct val="150000"/>
              </a:lnSpc>
              <a:buFont typeface="Arial" panose="020B0604020202020204" pitchFamily="34" charset="0"/>
              <a:buChar char="•"/>
            </a:pPr>
            <a:r>
              <a:rPr lang="tr-TR" dirty="0"/>
              <a:t>Tarım sektöründeki kuruluşların Ar-Ge  kapasitelerinin  geliştirilmesi, amacıyla uygun görülen araştırma geliştirme projelerine doğrudan destekleme ödemesi yapılmasını sağlamaktır. </a:t>
            </a:r>
          </a:p>
        </p:txBody>
      </p:sp>
    </p:spTree>
    <p:extLst>
      <p:ext uri="{BB962C8B-B14F-4D97-AF65-F5344CB8AC3E}">
        <p14:creationId xmlns:p14="http://schemas.microsoft.com/office/powerpoint/2010/main" val="312549651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Numarası Yer Tutucusu 1">
            <a:extLst>
              <a:ext uri="{FF2B5EF4-FFF2-40B4-BE49-F238E27FC236}">
                <a16:creationId xmlns:a16="http://schemas.microsoft.com/office/drawing/2014/main" id="{17C2D716-50B7-4331-95A1-CAE3E8AFFA1E}"/>
              </a:ext>
            </a:extLst>
          </p:cNvPr>
          <p:cNvSpPr>
            <a:spLocks noGrp="1"/>
          </p:cNvSpPr>
          <p:nvPr>
            <p:ph type="sldNum" sz="quarter" idx="4"/>
          </p:nvPr>
        </p:nvSpPr>
        <p:spPr/>
        <p:txBody>
          <a:bodyPr/>
          <a:lstStyle/>
          <a:p>
            <a:fld id="{860A2120-F4D3-485F-A5B8-C44F1997944B}" type="slidenum">
              <a:rPr lang="tr-TR" smtClean="0"/>
              <a:pPr/>
              <a:t>4</a:t>
            </a:fld>
            <a:endParaRPr lang="tr-TR" dirty="0"/>
          </a:p>
        </p:txBody>
      </p:sp>
      <p:sp>
        <p:nvSpPr>
          <p:cNvPr id="3" name="Metin kutusu 2">
            <a:extLst>
              <a:ext uri="{FF2B5EF4-FFF2-40B4-BE49-F238E27FC236}">
                <a16:creationId xmlns:a16="http://schemas.microsoft.com/office/drawing/2014/main" id="{48282A64-E64C-40A9-A65C-E947CAEE4140}"/>
              </a:ext>
            </a:extLst>
          </p:cNvPr>
          <p:cNvSpPr txBox="1"/>
          <p:nvPr/>
        </p:nvSpPr>
        <p:spPr>
          <a:xfrm>
            <a:off x="161926" y="1440000"/>
            <a:ext cx="1866900" cy="1369606"/>
          </a:xfrm>
          <a:prstGeom prst="rect">
            <a:avLst/>
          </a:prstGeom>
          <a:noFill/>
        </p:spPr>
        <p:txBody>
          <a:bodyPr wrap="square" rtlCol="0">
            <a:spAutoFit/>
          </a:bodyPr>
          <a:lstStyle/>
          <a:p>
            <a:r>
              <a:rPr lang="tr-TR" sz="2300" b="1" dirty="0">
                <a:solidFill>
                  <a:schemeClr val="bg1"/>
                </a:solidFill>
                <a:latin typeface="Hurme Geometric Sans 1" panose="020B0200020000000000" pitchFamily="34" charset="-94"/>
              </a:rPr>
              <a:t>Kimler Başvuru Yapabilir</a:t>
            </a:r>
          </a:p>
          <a:p>
            <a:endParaRPr lang="tr-TR" sz="1400" b="1" dirty="0">
              <a:solidFill>
                <a:schemeClr val="bg1">
                  <a:lumMod val="75000"/>
                </a:schemeClr>
              </a:solidFill>
              <a:latin typeface="Hurme Geometric Sans 1" panose="020B0200020000000000" pitchFamily="34" charset="-94"/>
            </a:endParaRPr>
          </a:p>
        </p:txBody>
      </p:sp>
      <p:sp>
        <p:nvSpPr>
          <p:cNvPr id="5" name="Metin kutusu 4">
            <a:extLst>
              <a:ext uri="{FF2B5EF4-FFF2-40B4-BE49-F238E27FC236}">
                <a16:creationId xmlns:a16="http://schemas.microsoft.com/office/drawing/2014/main" id="{49985FFB-5668-4EF7-B027-A8B32FC186C3}"/>
              </a:ext>
            </a:extLst>
          </p:cNvPr>
          <p:cNvSpPr txBox="1"/>
          <p:nvPr/>
        </p:nvSpPr>
        <p:spPr>
          <a:xfrm>
            <a:off x="2485064" y="436337"/>
            <a:ext cx="9163050" cy="5035353"/>
          </a:xfrm>
          <a:prstGeom prst="rect">
            <a:avLst/>
          </a:prstGeom>
          <a:noFill/>
        </p:spPr>
        <p:txBody>
          <a:bodyPr wrap="square" rtlCol="0">
            <a:spAutoFit/>
          </a:bodyPr>
          <a:lstStyle/>
          <a:p>
            <a:pPr marL="285750" indent="-285750" algn="just">
              <a:lnSpc>
                <a:spcPct val="150000"/>
              </a:lnSpc>
              <a:buFont typeface="Arial" panose="020B0604020202020204" pitchFamily="34" charset="0"/>
              <a:buChar char="•"/>
            </a:pPr>
            <a:r>
              <a:rPr lang="tr-TR" u="sng" dirty="0"/>
              <a:t>Üniversiteler</a:t>
            </a:r>
            <a:r>
              <a:rPr lang="tr-TR" dirty="0"/>
              <a:t> (Proje yürütücüsü en az yüksek lisans (hazırlık sınıfları hariç en az beş yıl lisans eğitimi yapılan fakültelerden mezun olanlar yüksek lisans mezunu kabul edilir)</a:t>
            </a:r>
          </a:p>
          <a:p>
            <a:pPr marL="285750" indent="-285750" algn="just">
              <a:lnSpc>
                <a:spcPct val="150000"/>
              </a:lnSpc>
              <a:buFont typeface="Arial" panose="020B0604020202020204" pitchFamily="34" charset="0"/>
              <a:buChar char="•"/>
            </a:pPr>
            <a:r>
              <a:rPr lang="tr-TR" dirty="0"/>
              <a:t>TÜBİTAK Ar-Ge Birimleri,</a:t>
            </a:r>
          </a:p>
          <a:p>
            <a:pPr marL="285750" indent="-285750" algn="just">
              <a:lnSpc>
                <a:spcPct val="150000"/>
              </a:lnSpc>
              <a:buFont typeface="Arial" panose="020B0604020202020204" pitchFamily="34" charset="0"/>
              <a:buChar char="•"/>
            </a:pPr>
            <a:r>
              <a:rPr lang="tr-TR" dirty="0"/>
              <a:t>Sivil toplum ve meslek kuruluşları,</a:t>
            </a:r>
          </a:p>
          <a:p>
            <a:pPr marL="285750" indent="-285750" algn="just">
              <a:lnSpc>
                <a:spcPct val="150000"/>
              </a:lnSpc>
              <a:buFont typeface="Arial" panose="020B0604020202020204" pitchFamily="34" charset="0"/>
              <a:buChar char="•"/>
            </a:pPr>
            <a:r>
              <a:rPr lang="tr-TR" dirty="0"/>
              <a:t>Özel sektör kuruluşları (şahıs şirketleri ve adi ortaklıklar hariç Türkiye Ticaret Sicil Gazetesinde kaydı bulunan şirketler)</a:t>
            </a:r>
          </a:p>
          <a:p>
            <a:pPr marL="285750" indent="-285750" algn="just">
              <a:lnSpc>
                <a:spcPct val="150000"/>
              </a:lnSpc>
              <a:buFont typeface="Arial" panose="020B0604020202020204" pitchFamily="34" charset="0"/>
              <a:buChar char="•"/>
            </a:pPr>
            <a:endParaRPr lang="tr-TR" dirty="0"/>
          </a:p>
          <a:p>
            <a:pPr algn="just">
              <a:lnSpc>
                <a:spcPct val="150000"/>
              </a:lnSpc>
            </a:pPr>
            <a:r>
              <a:rPr lang="tr-TR" dirty="0"/>
              <a:t>*Yukarıda belirtilen Kurum/Kuruluşların haricindeki kurum/kuruluşlar ve gerçek kişilerin proje başvuruları değerlendirme dışı bırakılır. </a:t>
            </a:r>
          </a:p>
          <a:p>
            <a:pPr algn="just">
              <a:lnSpc>
                <a:spcPct val="150000"/>
              </a:lnSpc>
            </a:pPr>
            <a:r>
              <a:rPr lang="tr-TR" dirty="0"/>
              <a:t>*Devam eden projesi bulunan proje yürütücüsünün projesi değerlendirme dışında bırakılır</a:t>
            </a:r>
          </a:p>
          <a:p>
            <a:pPr algn="just">
              <a:lnSpc>
                <a:spcPct val="150000"/>
              </a:lnSpc>
            </a:pPr>
            <a:r>
              <a:rPr lang="tr-TR" dirty="0"/>
              <a:t>*Projelerde yürütücü dışında, Genel Müdürlük personeli dışındaki </a:t>
            </a:r>
            <a:r>
              <a:rPr lang="tr-TR" u="sng" dirty="0"/>
              <a:t>en az lisans mezunu </a:t>
            </a:r>
            <a:r>
              <a:rPr lang="tr-TR" dirty="0"/>
              <a:t>araştırmacılar ve yardımcı personel yer alabilir. </a:t>
            </a:r>
          </a:p>
        </p:txBody>
      </p:sp>
    </p:spTree>
    <p:extLst>
      <p:ext uri="{BB962C8B-B14F-4D97-AF65-F5344CB8AC3E}">
        <p14:creationId xmlns:p14="http://schemas.microsoft.com/office/powerpoint/2010/main" val="291055850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Numarası Yer Tutucusu 1">
            <a:extLst>
              <a:ext uri="{FF2B5EF4-FFF2-40B4-BE49-F238E27FC236}">
                <a16:creationId xmlns:a16="http://schemas.microsoft.com/office/drawing/2014/main" id="{17C2D716-50B7-4331-95A1-CAE3E8AFFA1E}"/>
              </a:ext>
            </a:extLst>
          </p:cNvPr>
          <p:cNvSpPr>
            <a:spLocks noGrp="1"/>
          </p:cNvSpPr>
          <p:nvPr>
            <p:ph type="sldNum" sz="quarter" idx="4"/>
          </p:nvPr>
        </p:nvSpPr>
        <p:spPr/>
        <p:txBody>
          <a:bodyPr/>
          <a:lstStyle/>
          <a:p>
            <a:fld id="{860A2120-F4D3-485F-A5B8-C44F1997944B}" type="slidenum">
              <a:rPr lang="tr-TR" smtClean="0"/>
              <a:pPr/>
              <a:t>5</a:t>
            </a:fld>
            <a:endParaRPr lang="tr-TR" dirty="0"/>
          </a:p>
        </p:txBody>
      </p:sp>
      <p:sp>
        <p:nvSpPr>
          <p:cNvPr id="3" name="Metin kutusu 2">
            <a:extLst>
              <a:ext uri="{FF2B5EF4-FFF2-40B4-BE49-F238E27FC236}">
                <a16:creationId xmlns:a16="http://schemas.microsoft.com/office/drawing/2014/main" id="{48282A64-E64C-40A9-A65C-E947CAEE4140}"/>
              </a:ext>
            </a:extLst>
          </p:cNvPr>
          <p:cNvSpPr txBox="1"/>
          <p:nvPr/>
        </p:nvSpPr>
        <p:spPr>
          <a:xfrm>
            <a:off x="161926" y="1440000"/>
            <a:ext cx="1866900" cy="1015663"/>
          </a:xfrm>
          <a:prstGeom prst="rect">
            <a:avLst/>
          </a:prstGeom>
          <a:noFill/>
        </p:spPr>
        <p:txBody>
          <a:bodyPr wrap="square" rtlCol="0">
            <a:spAutoFit/>
          </a:bodyPr>
          <a:lstStyle/>
          <a:p>
            <a:r>
              <a:rPr lang="tr-TR" sz="2300" b="1" dirty="0">
                <a:solidFill>
                  <a:schemeClr val="bg1"/>
                </a:solidFill>
                <a:latin typeface="Hurme Geometric Sans 1" panose="020B0200020000000000" pitchFamily="34" charset="-94"/>
              </a:rPr>
              <a:t>Destek Limitleri</a:t>
            </a:r>
          </a:p>
          <a:p>
            <a:endParaRPr lang="tr-TR" sz="1400" b="1" dirty="0">
              <a:solidFill>
                <a:schemeClr val="bg1">
                  <a:lumMod val="75000"/>
                </a:schemeClr>
              </a:solidFill>
              <a:latin typeface="Hurme Geometric Sans 1" panose="020B0200020000000000" pitchFamily="34" charset="-94"/>
            </a:endParaRPr>
          </a:p>
        </p:txBody>
      </p:sp>
      <p:pic>
        <p:nvPicPr>
          <p:cNvPr id="6" name="Resim 5" descr="tablo içeren bir resim&#10;&#10;Açıklama otomatik olarak oluşturuldu">
            <a:extLst>
              <a:ext uri="{FF2B5EF4-FFF2-40B4-BE49-F238E27FC236}">
                <a16:creationId xmlns:a16="http://schemas.microsoft.com/office/drawing/2014/main" id="{352B07CF-3C56-44FA-BE91-060221BA67F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671401" y="1325401"/>
            <a:ext cx="9078592" cy="2953162"/>
          </a:xfrm>
          <a:prstGeom prst="rect">
            <a:avLst/>
          </a:prstGeom>
        </p:spPr>
      </p:pic>
    </p:spTree>
    <p:extLst>
      <p:ext uri="{BB962C8B-B14F-4D97-AF65-F5344CB8AC3E}">
        <p14:creationId xmlns:p14="http://schemas.microsoft.com/office/powerpoint/2010/main" val="129480190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Numarası Yer Tutucusu 1">
            <a:extLst>
              <a:ext uri="{FF2B5EF4-FFF2-40B4-BE49-F238E27FC236}">
                <a16:creationId xmlns:a16="http://schemas.microsoft.com/office/drawing/2014/main" id="{17C2D716-50B7-4331-95A1-CAE3E8AFFA1E}"/>
              </a:ext>
            </a:extLst>
          </p:cNvPr>
          <p:cNvSpPr>
            <a:spLocks noGrp="1"/>
          </p:cNvSpPr>
          <p:nvPr>
            <p:ph type="sldNum" sz="quarter" idx="4"/>
          </p:nvPr>
        </p:nvSpPr>
        <p:spPr/>
        <p:txBody>
          <a:bodyPr/>
          <a:lstStyle/>
          <a:p>
            <a:fld id="{860A2120-F4D3-485F-A5B8-C44F1997944B}" type="slidenum">
              <a:rPr lang="tr-TR" smtClean="0"/>
              <a:pPr/>
              <a:t>6</a:t>
            </a:fld>
            <a:endParaRPr lang="tr-TR" dirty="0"/>
          </a:p>
        </p:txBody>
      </p:sp>
      <p:sp>
        <p:nvSpPr>
          <p:cNvPr id="3" name="Metin kutusu 2">
            <a:extLst>
              <a:ext uri="{FF2B5EF4-FFF2-40B4-BE49-F238E27FC236}">
                <a16:creationId xmlns:a16="http://schemas.microsoft.com/office/drawing/2014/main" id="{48282A64-E64C-40A9-A65C-E947CAEE4140}"/>
              </a:ext>
            </a:extLst>
          </p:cNvPr>
          <p:cNvSpPr txBox="1"/>
          <p:nvPr/>
        </p:nvSpPr>
        <p:spPr>
          <a:xfrm>
            <a:off x="161926" y="1440000"/>
            <a:ext cx="1866900" cy="1015663"/>
          </a:xfrm>
          <a:prstGeom prst="rect">
            <a:avLst/>
          </a:prstGeom>
          <a:noFill/>
        </p:spPr>
        <p:txBody>
          <a:bodyPr wrap="square" rtlCol="0">
            <a:spAutoFit/>
          </a:bodyPr>
          <a:lstStyle/>
          <a:p>
            <a:r>
              <a:rPr lang="tr-TR" sz="2300" b="1" dirty="0">
                <a:solidFill>
                  <a:schemeClr val="bg1"/>
                </a:solidFill>
                <a:latin typeface="Hurme Geometric Sans 1" panose="020B0200020000000000" pitchFamily="34" charset="-94"/>
              </a:rPr>
              <a:t>Proje Ortakları</a:t>
            </a:r>
          </a:p>
          <a:p>
            <a:endParaRPr lang="tr-TR" sz="1400" b="1" dirty="0">
              <a:solidFill>
                <a:schemeClr val="bg1">
                  <a:lumMod val="75000"/>
                </a:schemeClr>
              </a:solidFill>
              <a:latin typeface="Hurme Geometric Sans 1" panose="020B0200020000000000" pitchFamily="34" charset="-94"/>
            </a:endParaRPr>
          </a:p>
        </p:txBody>
      </p:sp>
      <p:sp>
        <p:nvSpPr>
          <p:cNvPr id="7" name="Metin kutusu 6">
            <a:extLst>
              <a:ext uri="{FF2B5EF4-FFF2-40B4-BE49-F238E27FC236}">
                <a16:creationId xmlns:a16="http://schemas.microsoft.com/office/drawing/2014/main" id="{E038EF51-6307-4F48-932F-B3722DE37376}"/>
              </a:ext>
            </a:extLst>
          </p:cNvPr>
          <p:cNvSpPr txBox="1"/>
          <p:nvPr/>
        </p:nvSpPr>
        <p:spPr>
          <a:xfrm>
            <a:off x="2525485" y="470503"/>
            <a:ext cx="9353005" cy="4619854"/>
          </a:xfrm>
          <a:prstGeom prst="rect">
            <a:avLst/>
          </a:prstGeom>
          <a:noFill/>
        </p:spPr>
        <p:txBody>
          <a:bodyPr wrap="square">
            <a:spAutoFit/>
          </a:bodyPr>
          <a:lstStyle/>
          <a:p>
            <a:pPr marL="285750" indent="-285750" algn="just">
              <a:lnSpc>
                <a:spcPct val="150000"/>
              </a:lnSpc>
              <a:buFont typeface="Arial" panose="020B0604020202020204" pitchFamily="34" charset="0"/>
              <a:buChar char="•"/>
            </a:pPr>
            <a:r>
              <a:rPr lang="tr-TR" dirty="0"/>
              <a:t>Proje ortağı bulunması zorunludur. Sadece “Tarım Ekonomisi Alanındaki Konular” başlığı altında yer alan iki konu kapsamında olan projeler için yapılacak başvurularda ise proje ortağı zorunluluğu mevcut olmamakla birlikte istenildiğinde proje ortağı alınabilir.</a:t>
            </a:r>
          </a:p>
          <a:p>
            <a:pPr algn="just">
              <a:lnSpc>
                <a:spcPct val="150000"/>
              </a:lnSpc>
            </a:pPr>
            <a:r>
              <a:rPr lang="sv-SE" dirty="0"/>
              <a:t>Ortaklık şartı bulunan projelerdeki ortaklıkla</a:t>
            </a:r>
            <a:r>
              <a:rPr lang="tr-TR" dirty="0"/>
              <a:t>r:</a:t>
            </a:r>
          </a:p>
          <a:p>
            <a:pPr marL="285750" indent="-285750" algn="just">
              <a:lnSpc>
                <a:spcPct val="150000"/>
              </a:lnSpc>
              <a:buFont typeface="Arial" panose="020B0604020202020204" pitchFamily="34" charset="0"/>
              <a:buChar char="•"/>
            </a:pPr>
            <a:r>
              <a:rPr lang="tr-TR" u="sng" dirty="0"/>
              <a:t>Üniversitelerin</a:t>
            </a:r>
            <a:r>
              <a:rPr lang="tr-TR" dirty="0"/>
              <a:t> ve TÜBİTAK Ar-Ge birimlerinin yürütücü kurum/kuruluş olarak başvurabilmeleri için destek programına başvurmaya haiz </a:t>
            </a:r>
            <a:r>
              <a:rPr lang="tr-TR" u="sng" dirty="0"/>
              <a:t>en az bir özel sektör kuruluşu ile ortaklık yapmaları zorunludur</a:t>
            </a:r>
            <a:r>
              <a:rPr lang="tr-TR" dirty="0"/>
              <a:t>. Bu ortaklık şartı sağlandıktan sonra diğer kurum/kuruluşlar da projede ortak olarak yer alabilir.</a:t>
            </a:r>
          </a:p>
          <a:p>
            <a:pPr marL="285750" indent="-285750" algn="just">
              <a:lnSpc>
                <a:spcPct val="150000"/>
              </a:lnSpc>
              <a:buFont typeface="Arial" panose="020B0604020202020204" pitchFamily="34" charset="0"/>
              <a:buChar char="•"/>
            </a:pPr>
            <a:r>
              <a:rPr lang="tr-TR" dirty="0"/>
              <a:t>Özel sektör sivil toplum ve meslek kuruluşlarının yürütücü kurum/kuruluş olarak destek programına başvuruda bulunabilmeleri için en az bir Enstitü (</a:t>
            </a:r>
            <a:r>
              <a:rPr lang="tr-TR" dirty="0" err="1"/>
              <a:t>TAGEM’e</a:t>
            </a:r>
            <a:r>
              <a:rPr lang="tr-TR" dirty="0"/>
              <a:t> bağlı enstitüler ile TAGEM tarafından araştırma yetkisi verilmiş Bakanlık birimleri) ile ortaklık yapmaları zorunludur.</a:t>
            </a:r>
          </a:p>
        </p:txBody>
      </p:sp>
    </p:spTree>
    <p:extLst>
      <p:ext uri="{BB962C8B-B14F-4D97-AF65-F5344CB8AC3E}">
        <p14:creationId xmlns:p14="http://schemas.microsoft.com/office/powerpoint/2010/main" val="424767777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Numarası Yer Tutucusu 1">
            <a:extLst>
              <a:ext uri="{FF2B5EF4-FFF2-40B4-BE49-F238E27FC236}">
                <a16:creationId xmlns:a16="http://schemas.microsoft.com/office/drawing/2014/main" id="{17C2D716-50B7-4331-95A1-CAE3E8AFFA1E}"/>
              </a:ext>
            </a:extLst>
          </p:cNvPr>
          <p:cNvSpPr>
            <a:spLocks noGrp="1"/>
          </p:cNvSpPr>
          <p:nvPr>
            <p:ph type="sldNum" sz="quarter" idx="4"/>
          </p:nvPr>
        </p:nvSpPr>
        <p:spPr/>
        <p:txBody>
          <a:bodyPr/>
          <a:lstStyle/>
          <a:p>
            <a:fld id="{860A2120-F4D3-485F-A5B8-C44F1997944B}" type="slidenum">
              <a:rPr lang="tr-TR" smtClean="0"/>
              <a:pPr/>
              <a:t>7</a:t>
            </a:fld>
            <a:endParaRPr lang="tr-TR" dirty="0"/>
          </a:p>
        </p:txBody>
      </p:sp>
      <p:sp>
        <p:nvSpPr>
          <p:cNvPr id="3" name="Metin kutusu 2">
            <a:extLst>
              <a:ext uri="{FF2B5EF4-FFF2-40B4-BE49-F238E27FC236}">
                <a16:creationId xmlns:a16="http://schemas.microsoft.com/office/drawing/2014/main" id="{48282A64-E64C-40A9-A65C-E947CAEE4140}"/>
              </a:ext>
            </a:extLst>
          </p:cNvPr>
          <p:cNvSpPr txBox="1"/>
          <p:nvPr/>
        </p:nvSpPr>
        <p:spPr>
          <a:xfrm>
            <a:off x="161926" y="1440000"/>
            <a:ext cx="1866900" cy="1015663"/>
          </a:xfrm>
          <a:prstGeom prst="rect">
            <a:avLst/>
          </a:prstGeom>
          <a:noFill/>
        </p:spPr>
        <p:txBody>
          <a:bodyPr wrap="square" rtlCol="0">
            <a:spAutoFit/>
          </a:bodyPr>
          <a:lstStyle/>
          <a:p>
            <a:r>
              <a:rPr lang="tr-TR" sz="2300" b="1" dirty="0">
                <a:solidFill>
                  <a:schemeClr val="bg1"/>
                </a:solidFill>
                <a:latin typeface="Hurme Geometric Sans 1" panose="020B0200020000000000" pitchFamily="34" charset="-94"/>
              </a:rPr>
              <a:t>Öncelikli Alanlar</a:t>
            </a:r>
          </a:p>
          <a:p>
            <a:endParaRPr lang="tr-TR" sz="1400" b="1" dirty="0">
              <a:solidFill>
                <a:schemeClr val="bg1">
                  <a:lumMod val="75000"/>
                </a:schemeClr>
              </a:solidFill>
              <a:latin typeface="Hurme Geometric Sans 1" panose="020B0200020000000000" pitchFamily="34" charset="-94"/>
            </a:endParaRPr>
          </a:p>
        </p:txBody>
      </p:sp>
      <p:sp>
        <p:nvSpPr>
          <p:cNvPr id="7" name="Metin kutusu 6">
            <a:extLst>
              <a:ext uri="{FF2B5EF4-FFF2-40B4-BE49-F238E27FC236}">
                <a16:creationId xmlns:a16="http://schemas.microsoft.com/office/drawing/2014/main" id="{E038EF51-6307-4F48-932F-B3722DE37376}"/>
              </a:ext>
            </a:extLst>
          </p:cNvPr>
          <p:cNvSpPr txBox="1"/>
          <p:nvPr/>
        </p:nvSpPr>
        <p:spPr>
          <a:xfrm>
            <a:off x="2360023" y="0"/>
            <a:ext cx="9831977" cy="6284862"/>
          </a:xfrm>
          <a:prstGeom prst="rect">
            <a:avLst/>
          </a:prstGeom>
          <a:noFill/>
        </p:spPr>
        <p:txBody>
          <a:bodyPr wrap="square">
            <a:spAutoFit/>
          </a:bodyPr>
          <a:lstStyle/>
          <a:p>
            <a:pPr algn="ctr">
              <a:lnSpc>
                <a:spcPct val="150000"/>
              </a:lnSpc>
            </a:pPr>
            <a:r>
              <a:rPr lang="tr-TR" sz="1600" b="0" i="0" u="none" strike="noStrike" baseline="0" dirty="0">
                <a:solidFill>
                  <a:srgbClr val="000000"/>
                </a:solidFill>
                <a:latin typeface="Arial" panose="020B0604020202020204" pitchFamily="34" charset="0"/>
              </a:rPr>
              <a:t> </a:t>
            </a:r>
            <a:r>
              <a:rPr lang="tr-TR" sz="1400" b="1" i="0" u="none" strike="noStrike" baseline="0" dirty="0">
                <a:solidFill>
                  <a:srgbClr val="000000"/>
                </a:solidFill>
                <a:latin typeface="Arial" panose="020B0604020202020204" pitchFamily="34" charset="0"/>
              </a:rPr>
              <a:t>2021 YILI ÖNCELİKLİ AR-GE KONULARI </a:t>
            </a:r>
          </a:p>
          <a:p>
            <a:pPr algn="ctr">
              <a:lnSpc>
                <a:spcPct val="150000"/>
              </a:lnSpc>
            </a:pPr>
            <a:endParaRPr lang="tr-TR" sz="1600" b="0" i="0" u="none" strike="noStrike" baseline="0" dirty="0">
              <a:solidFill>
                <a:srgbClr val="000000"/>
              </a:solidFill>
              <a:latin typeface="Arial" panose="020B0604020202020204" pitchFamily="34" charset="0"/>
            </a:endParaRPr>
          </a:p>
          <a:p>
            <a:pPr marL="342900" indent="-342900">
              <a:lnSpc>
                <a:spcPct val="150000"/>
              </a:lnSpc>
              <a:buFont typeface="+mj-lt"/>
              <a:buAutoNum type="arabicPeriod"/>
            </a:pPr>
            <a:r>
              <a:rPr lang="tr-TR" sz="1400" b="0" i="0" u="none" strike="noStrike" baseline="0" dirty="0">
                <a:solidFill>
                  <a:srgbClr val="000000"/>
                </a:solidFill>
                <a:latin typeface="Arial" panose="020B0604020202020204" pitchFamily="34" charset="0"/>
              </a:rPr>
              <a:t>Kapalı dikey tarım yöntemiyle üretim tekniklerinin geliştirilmesi </a:t>
            </a:r>
          </a:p>
          <a:p>
            <a:pPr marL="342900" indent="-342900">
              <a:lnSpc>
                <a:spcPct val="150000"/>
              </a:lnSpc>
              <a:buFont typeface="+mj-lt"/>
              <a:buAutoNum type="arabicPeriod"/>
            </a:pPr>
            <a:r>
              <a:rPr lang="tr-TR" sz="1400" b="0" i="0" u="none" strike="noStrike" baseline="0" dirty="0">
                <a:solidFill>
                  <a:srgbClr val="000000"/>
                </a:solidFill>
                <a:latin typeface="Arial" panose="020B0604020202020204" pitchFamily="34" charset="0"/>
              </a:rPr>
              <a:t>Meyve, bağ ve sebzede sanayiye yönelik çeşit geliştirilmesi </a:t>
            </a:r>
          </a:p>
          <a:p>
            <a:pPr marL="342900" indent="-342900">
              <a:lnSpc>
                <a:spcPct val="150000"/>
              </a:lnSpc>
              <a:buFont typeface="+mj-lt"/>
              <a:buAutoNum type="arabicPeriod"/>
            </a:pPr>
            <a:r>
              <a:rPr lang="tr-TR" sz="1400" b="0" i="0" u="none" strike="noStrike" baseline="0" dirty="0">
                <a:solidFill>
                  <a:srgbClr val="000000"/>
                </a:solidFill>
                <a:latin typeface="Arial" panose="020B0604020202020204" pitchFamily="34" charset="0"/>
              </a:rPr>
              <a:t>Bahçe Bitkilerinde (meyve, bağ, sebze ve süs bitkileri) </a:t>
            </a:r>
            <a:r>
              <a:rPr lang="tr-TR" sz="1400" b="0" i="0" u="none" strike="noStrike" baseline="0" dirty="0" err="1">
                <a:solidFill>
                  <a:srgbClr val="000000"/>
                </a:solidFill>
                <a:latin typeface="Arial" panose="020B0604020202020204" pitchFamily="34" charset="0"/>
              </a:rPr>
              <a:t>abiyotik</a:t>
            </a:r>
            <a:r>
              <a:rPr lang="tr-TR" sz="1400" b="0" i="0" u="none" strike="noStrike" baseline="0" dirty="0">
                <a:solidFill>
                  <a:srgbClr val="000000"/>
                </a:solidFill>
                <a:latin typeface="Arial" panose="020B0604020202020204" pitchFamily="34" charset="0"/>
              </a:rPr>
              <a:t> stres koşullarına dayanıklı çeşit geliştirme </a:t>
            </a:r>
          </a:p>
          <a:p>
            <a:pPr marL="342900" indent="-342900">
              <a:lnSpc>
                <a:spcPct val="150000"/>
              </a:lnSpc>
              <a:buFont typeface="+mj-lt"/>
              <a:buAutoNum type="arabicPeriod"/>
            </a:pPr>
            <a:r>
              <a:rPr lang="tr-TR" sz="1400" b="0" i="0" u="none" strike="noStrike" baseline="0" dirty="0">
                <a:solidFill>
                  <a:srgbClr val="000000"/>
                </a:solidFill>
                <a:latin typeface="Arial" panose="020B0604020202020204" pitchFamily="34" charset="0"/>
              </a:rPr>
              <a:t>Yaş meyve ve sebzede bahçeden markete kadar olan süreçte ürün kayıplarının azaltılmasına yönelik yeni yöntemler ve teknolojilerin geliştirilmesi </a:t>
            </a:r>
          </a:p>
          <a:p>
            <a:pPr marL="342900" indent="-342900">
              <a:lnSpc>
                <a:spcPct val="150000"/>
              </a:lnSpc>
              <a:buFont typeface="+mj-lt"/>
              <a:buAutoNum type="arabicPeriod"/>
            </a:pPr>
            <a:r>
              <a:rPr lang="tr-TR" sz="1400" b="0" i="0" u="none" strike="noStrike" baseline="0" dirty="0">
                <a:solidFill>
                  <a:srgbClr val="000000"/>
                </a:solidFill>
                <a:latin typeface="Arial" panose="020B0604020202020204" pitchFamily="34" charset="0"/>
              </a:rPr>
              <a:t>Minör meyvelerde yeni çeşit geliştirilmesi </a:t>
            </a:r>
          </a:p>
          <a:p>
            <a:pPr marL="342900" indent="-342900">
              <a:lnSpc>
                <a:spcPct val="150000"/>
              </a:lnSpc>
              <a:buFont typeface="+mj-lt"/>
              <a:buAutoNum type="arabicPeriod"/>
            </a:pPr>
            <a:r>
              <a:rPr lang="tr-TR" sz="1400" b="0" i="0" u="none" strike="noStrike" baseline="0" dirty="0">
                <a:solidFill>
                  <a:srgbClr val="000000"/>
                </a:solidFill>
                <a:latin typeface="Arial" panose="020B0604020202020204" pitchFamily="34" charset="0"/>
              </a:rPr>
              <a:t>Ülkemizde üretilen ve tüketilen (egzotik mantarlar, Kuzu Göbeği, İstiridye, </a:t>
            </a:r>
            <a:r>
              <a:rPr lang="tr-TR" sz="1400" b="0" i="0" u="none" strike="noStrike" baseline="0" dirty="0" err="1">
                <a:solidFill>
                  <a:srgbClr val="000000"/>
                </a:solidFill>
                <a:latin typeface="Arial" panose="020B0604020202020204" pitchFamily="34" charset="0"/>
              </a:rPr>
              <a:t>Shitake</a:t>
            </a:r>
            <a:r>
              <a:rPr lang="tr-TR" sz="1400" b="0" i="0" u="none" strike="noStrike" baseline="0" dirty="0">
                <a:solidFill>
                  <a:srgbClr val="000000"/>
                </a:solidFill>
                <a:latin typeface="Arial" panose="020B0604020202020204" pitchFamily="34" charset="0"/>
              </a:rPr>
              <a:t>, </a:t>
            </a:r>
            <a:r>
              <a:rPr lang="tr-TR" sz="1400" b="0" i="0" u="none" strike="noStrike" baseline="0" dirty="0" err="1">
                <a:solidFill>
                  <a:srgbClr val="000000"/>
                </a:solidFill>
                <a:latin typeface="Arial" panose="020B0604020202020204" pitchFamily="34" charset="0"/>
              </a:rPr>
              <a:t>Çaşır</a:t>
            </a:r>
            <a:r>
              <a:rPr lang="tr-TR" sz="1400" b="0" i="0" u="none" strike="noStrike" baseline="0" dirty="0">
                <a:solidFill>
                  <a:srgbClr val="000000"/>
                </a:solidFill>
                <a:latin typeface="Arial" panose="020B0604020202020204" pitchFamily="34" charset="0"/>
              </a:rPr>
              <a:t>, </a:t>
            </a:r>
            <a:r>
              <a:rPr lang="tr-TR" sz="1400" b="0" i="0" u="none" strike="noStrike" baseline="0" dirty="0" err="1">
                <a:solidFill>
                  <a:srgbClr val="000000"/>
                </a:solidFill>
                <a:latin typeface="Arial" panose="020B0604020202020204" pitchFamily="34" charset="0"/>
              </a:rPr>
              <a:t>Kulacık</a:t>
            </a:r>
            <a:r>
              <a:rPr lang="tr-TR" sz="1400" b="0" i="0" u="none" strike="noStrike" baseline="0" dirty="0">
                <a:solidFill>
                  <a:srgbClr val="000000"/>
                </a:solidFill>
                <a:latin typeface="Arial" panose="020B0604020202020204" pitchFamily="34" charset="0"/>
              </a:rPr>
              <a:t>, </a:t>
            </a:r>
            <a:r>
              <a:rPr lang="tr-TR" sz="1400" b="0" i="0" u="none" strike="noStrike" baseline="0" dirty="0" err="1">
                <a:solidFill>
                  <a:srgbClr val="000000"/>
                </a:solidFill>
                <a:latin typeface="Arial" panose="020B0604020202020204" pitchFamily="34" charset="0"/>
              </a:rPr>
              <a:t>Reishi</a:t>
            </a:r>
            <a:r>
              <a:rPr lang="tr-TR" sz="1400" b="0" i="0" u="none" strike="noStrike" baseline="0" dirty="0">
                <a:solidFill>
                  <a:srgbClr val="000000"/>
                </a:solidFill>
                <a:latin typeface="Arial" panose="020B0604020202020204" pitchFamily="34" charset="0"/>
              </a:rPr>
              <a:t> Mantarı gibi) mantar türlerinde yerli mantar miseli üretiminin geliştirilmesi </a:t>
            </a:r>
          </a:p>
          <a:p>
            <a:pPr marL="342900" indent="-342900">
              <a:lnSpc>
                <a:spcPct val="150000"/>
              </a:lnSpc>
              <a:buFont typeface="+mj-lt"/>
              <a:buAutoNum type="arabicPeriod"/>
            </a:pPr>
            <a:r>
              <a:rPr lang="tr-TR" sz="1400" b="0" i="0" u="none" strike="noStrike" baseline="0" dirty="0">
                <a:solidFill>
                  <a:srgbClr val="000000"/>
                </a:solidFill>
                <a:latin typeface="Arial" panose="020B0604020202020204" pitchFamily="34" charset="0"/>
              </a:rPr>
              <a:t>Tıbbi aromatik bitkilerden bitki sağlığında kullanılmak üzere preparat geliştirilmesi ve üretilmesi </a:t>
            </a:r>
          </a:p>
          <a:p>
            <a:pPr marL="342900" indent="-342900">
              <a:lnSpc>
                <a:spcPct val="150000"/>
              </a:lnSpc>
              <a:buFont typeface="+mj-lt"/>
              <a:buAutoNum type="arabicPeriod"/>
            </a:pPr>
            <a:r>
              <a:rPr lang="tr-TR" sz="1400" b="0" i="0" u="none" strike="noStrike" baseline="0" dirty="0">
                <a:solidFill>
                  <a:srgbClr val="000000"/>
                </a:solidFill>
                <a:latin typeface="Arial" panose="020B0604020202020204" pitchFamily="34" charset="0"/>
              </a:rPr>
              <a:t>Bitki bakteri hastalıklarının mücadelesinde </a:t>
            </a:r>
            <a:r>
              <a:rPr lang="tr-TR" sz="1400" b="0" i="0" u="none" strike="noStrike" baseline="0" dirty="0" err="1">
                <a:solidFill>
                  <a:srgbClr val="000000"/>
                </a:solidFill>
                <a:latin typeface="Arial" panose="020B0604020202020204" pitchFamily="34" charset="0"/>
              </a:rPr>
              <a:t>fajların</a:t>
            </a:r>
            <a:r>
              <a:rPr lang="tr-TR" sz="1400" b="0" i="0" u="none" strike="noStrike" baseline="0" dirty="0">
                <a:solidFill>
                  <a:srgbClr val="000000"/>
                </a:solidFill>
                <a:latin typeface="Arial" panose="020B0604020202020204" pitchFamily="34" charset="0"/>
              </a:rPr>
              <a:t> kullanımına yönelik ürün geliştirilmesi </a:t>
            </a:r>
          </a:p>
          <a:p>
            <a:pPr marL="342900" indent="-342900">
              <a:lnSpc>
                <a:spcPct val="150000"/>
              </a:lnSpc>
              <a:buFont typeface="+mj-lt"/>
              <a:buAutoNum type="arabicPeriod"/>
            </a:pPr>
            <a:r>
              <a:rPr lang="tr-TR" sz="1400" b="0" i="0" u="none" strike="noStrike" baseline="0" dirty="0">
                <a:solidFill>
                  <a:srgbClr val="000000"/>
                </a:solidFill>
                <a:latin typeface="Arial" panose="020B0604020202020204" pitchFamily="34" charset="0"/>
              </a:rPr>
              <a:t>Kültür bitkilerinde bitki zararlılarına karşı yeni bitki koruma ürünlerinin araştırılması, geliştirilmesi ve üretilmesi </a:t>
            </a:r>
          </a:p>
          <a:p>
            <a:pPr marL="342900" indent="-342900">
              <a:lnSpc>
                <a:spcPct val="150000"/>
              </a:lnSpc>
              <a:buFont typeface="+mj-lt"/>
              <a:buAutoNum type="arabicPeriod"/>
            </a:pPr>
            <a:r>
              <a:rPr lang="tr-TR" sz="1400" b="0" i="0" u="none" strike="noStrike" baseline="0" dirty="0">
                <a:solidFill>
                  <a:srgbClr val="000000"/>
                </a:solidFill>
                <a:latin typeface="Arial" panose="020B0604020202020204" pitchFamily="34" charset="0"/>
              </a:rPr>
              <a:t>Sığır karkaslarının sınıflandırılmasının hızlı değerlendirilmesi amacıyla görüntüleme ve merkezi izleme sistemlerinin geliştirilmesi </a:t>
            </a:r>
          </a:p>
          <a:p>
            <a:pPr marL="342900" indent="-342900">
              <a:lnSpc>
                <a:spcPct val="150000"/>
              </a:lnSpc>
              <a:buFont typeface="+mj-lt"/>
              <a:buAutoNum type="arabicPeriod"/>
            </a:pPr>
            <a:r>
              <a:rPr lang="tr-TR" sz="1400" dirty="0">
                <a:solidFill>
                  <a:srgbClr val="000000"/>
                </a:solidFill>
                <a:latin typeface="Arial" panose="020B0604020202020204" pitchFamily="34" charset="0"/>
              </a:rPr>
              <a:t>Açık denizlerde su ürünleri yetiştiriciliğine uygun kafes sistemlerinin geliştirilmesi </a:t>
            </a:r>
          </a:p>
          <a:p>
            <a:pPr marL="342900" indent="-342900">
              <a:lnSpc>
                <a:spcPct val="150000"/>
              </a:lnSpc>
              <a:buFont typeface="+mj-lt"/>
              <a:buAutoNum type="arabicPeriod"/>
            </a:pPr>
            <a:r>
              <a:rPr lang="tr-TR" sz="1400" dirty="0">
                <a:solidFill>
                  <a:srgbClr val="000000"/>
                </a:solidFill>
                <a:latin typeface="Arial" panose="020B0604020202020204" pitchFamily="34" charset="0"/>
              </a:rPr>
              <a:t>Balıklarda </a:t>
            </a:r>
            <a:r>
              <a:rPr lang="tr-TR" sz="1400" dirty="0" err="1">
                <a:solidFill>
                  <a:srgbClr val="000000"/>
                </a:solidFill>
                <a:latin typeface="Arial" panose="020B0604020202020204" pitchFamily="34" charset="0"/>
              </a:rPr>
              <a:t>vibriosis</a:t>
            </a:r>
            <a:r>
              <a:rPr lang="tr-TR" sz="1400" dirty="0">
                <a:solidFill>
                  <a:srgbClr val="000000"/>
                </a:solidFill>
                <a:latin typeface="Arial" panose="020B0604020202020204" pitchFamily="34" charset="0"/>
              </a:rPr>
              <a:t> hastalığına karşı GMP şartlarında üretim amacıyla aşı geliştirilmesi (En az bin doz pilot üretim)</a:t>
            </a:r>
          </a:p>
          <a:p>
            <a:pPr marL="342900" indent="-342900">
              <a:lnSpc>
                <a:spcPct val="150000"/>
              </a:lnSpc>
              <a:buFont typeface="+mj-lt"/>
              <a:buAutoNum type="arabicPeriod"/>
            </a:pPr>
            <a:r>
              <a:rPr lang="tr-TR" sz="1400" b="0" i="0" u="none" strike="noStrike" baseline="0" dirty="0">
                <a:solidFill>
                  <a:srgbClr val="000000"/>
                </a:solidFill>
                <a:latin typeface="Arial" panose="020B0604020202020204" pitchFamily="34" charset="0"/>
              </a:rPr>
              <a:t>Hayvan hastalıklarına karşı aşağıda belirtilen aşıların biri veya birkaçının GMP şartlarında üretim amacıyla geliştirilmesi ve en az bin doz pilot üretimi: i. Yabani hayvanların ağız yolu ile aşılanmasına yönelik kuduz aşısı, </a:t>
            </a:r>
            <a:r>
              <a:rPr lang="tr-TR" sz="1400" dirty="0">
                <a:solidFill>
                  <a:srgbClr val="000000"/>
                </a:solidFill>
                <a:latin typeface="Arial" panose="020B0604020202020204" pitchFamily="34" charset="0"/>
              </a:rPr>
              <a:t> </a:t>
            </a:r>
          </a:p>
        </p:txBody>
      </p:sp>
    </p:spTree>
    <p:extLst>
      <p:ext uri="{BB962C8B-B14F-4D97-AF65-F5344CB8AC3E}">
        <p14:creationId xmlns:p14="http://schemas.microsoft.com/office/powerpoint/2010/main" val="106160613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Numarası Yer Tutucusu 1">
            <a:extLst>
              <a:ext uri="{FF2B5EF4-FFF2-40B4-BE49-F238E27FC236}">
                <a16:creationId xmlns:a16="http://schemas.microsoft.com/office/drawing/2014/main" id="{17C2D716-50B7-4331-95A1-CAE3E8AFFA1E}"/>
              </a:ext>
            </a:extLst>
          </p:cNvPr>
          <p:cNvSpPr>
            <a:spLocks noGrp="1"/>
          </p:cNvSpPr>
          <p:nvPr>
            <p:ph type="sldNum" sz="quarter" idx="4"/>
          </p:nvPr>
        </p:nvSpPr>
        <p:spPr/>
        <p:txBody>
          <a:bodyPr/>
          <a:lstStyle/>
          <a:p>
            <a:fld id="{860A2120-F4D3-485F-A5B8-C44F1997944B}" type="slidenum">
              <a:rPr lang="tr-TR" smtClean="0"/>
              <a:pPr/>
              <a:t>8</a:t>
            </a:fld>
            <a:endParaRPr lang="tr-TR" dirty="0"/>
          </a:p>
        </p:txBody>
      </p:sp>
      <p:sp>
        <p:nvSpPr>
          <p:cNvPr id="3" name="Metin kutusu 2">
            <a:extLst>
              <a:ext uri="{FF2B5EF4-FFF2-40B4-BE49-F238E27FC236}">
                <a16:creationId xmlns:a16="http://schemas.microsoft.com/office/drawing/2014/main" id="{48282A64-E64C-40A9-A65C-E947CAEE4140}"/>
              </a:ext>
            </a:extLst>
          </p:cNvPr>
          <p:cNvSpPr txBox="1"/>
          <p:nvPr/>
        </p:nvSpPr>
        <p:spPr>
          <a:xfrm>
            <a:off x="161926" y="1440000"/>
            <a:ext cx="1866900" cy="1015663"/>
          </a:xfrm>
          <a:prstGeom prst="rect">
            <a:avLst/>
          </a:prstGeom>
          <a:noFill/>
        </p:spPr>
        <p:txBody>
          <a:bodyPr wrap="square" rtlCol="0">
            <a:spAutoFit/>
          </a:bodyPr>
          <a:lstStyle/>
          <a:p>
            <a:r>
              <a:rPr lang="tr-TR" sz="2300" b="1" dirty="0">
                <a:solidFill>
                  <a:schemeClr val="bg1"/>
                </a:solidFill>
                <a:latin typeface="Hurme Geometric Sans 1" panose="020B0200020000000000" pitchFamily="34" charset="-94"/>
              </a:rPr>
              <a:t>Öncelikli Alanlar</a:t>
            </a:r>
          </a:p>
          <a:p>
            <a:endParaRPr lang="tr-TR" sz="1400" b="1" dirty="0">
              <a:solidFill>
                <a:schemeClr val="bg1">
                  <a:lumMod val="75000"/>
                </a:schemeClr>
              </a:solidFill>
              <a:latin typeface="Hurme Geometric Sans 1" panose="020B0200020000000000" pitchFamily="34" charset="-94"/>
            </a:endParaRPr>
          </a:p>
        </p:txBody>
      </p:sp>
      <p:sp>
        <p:nvSpPr>
          <p:cNvPr id="7" name="Metin kutusu 6">
            <a:extLst>
              <a:ext uri="{FF2B5EF4-FFF2-40B4-BE49-F238E27FC236}">
                <a16:creationId xmlns:a16="http://schemas.microsoft.com/office/drawing/2014/main" id="{E038EF51-6307-4F48-932F-B3722DE37376}"/>
              </a:ext>
            </a:extLst>
          </p:cNvPr>
          <p:cNvSpPr txBox="1"/>
          <p:nvPr/>
        </p:nvSpPr>
        <p:spPr>
          <a:xfrm>
            <a:off x="2360023" y="0"/>
            <a:ext cx="9831977" cy="6469528"/>
          </a:xfrm>
          <a:prstGeom prst="rect">
            <a:avLst/>
          </a:prstGeom>
          <a:noFill/>
        </p:spPr>
        <p:txBody>
          <a:bodyPr wrap="square">
            <a:spAutoFit/>
          </a:bodyPr>
          <a:lstStyle/>
          <a:p>
            <a:pPr algn="ctr">
              <a:lnSpc>
                <a:spcPct val="150000"/>
              </a:lnSpc>
            </a:pPr>
            <a:r>
              <a:rPr lang="tr-TR" sz="1200" b="0" i="0" u="none" strike="noStrike" baseline="0" dirty="0">
                <a:solidFill>
                  <a:srgbClr val="000000"/>
                </a:solidFill>
                <a:latin typeface="Arial" panose="020B0604020202020204" pitchFamily="34" charset="0"/>
              </a:rPr>
              <a:t> </a:t>
            </a:r>
            <a:r>
              <a:rPr lang="tr-TR" sz="1200" b="1" i="0" u="none" strike="noStrike" baseline="0" dirty="0">
                <a:solidFill>
                  <a:srgbClr val="000000"/>
                </a:solidFill>
                <a:latin typeface="Arial" panose="020B0604020202020204" pitchFamily="34" charset="0"/>
              </a:rPr>
              <a:t>2021 YILI ÖNCELİKLİ AR-GE KONULARI </a:t>
            </a:r>
            <a:endParaRPr lang="tr-TR" sz="1400" b="0" i="0" u="none" strike="noStrike" baseline="0" dirty="0">
              <a:solidFill>
                <a:srgbClr val="000000"/>
              </a:solidFill>
              <a:latin typeface="Arial" panose="020B0604020202020204" pitchFamily="34" charset="0"/>
            </a:endParaRPr>
          </a:p>
          <a:p>
            <a:pPr marL="342900" indent="-342900">
              <a:lnSpc>
                <a:spcPct val="150000"/>
              </a:lnSpc>
              <a:buFont typeface="+mj-lt"/>
              <a:buAutoNum type="arabicPeriod" startAt="14"/>
            </a:pPr>
            <a:r>
              <a:rPr lang="tr-TR" sz="1400" b="0" i="0" u="none" strike="noStrike" baseline="0" dirty="0">
                <a:solidFill>
                  <a:srgbClr val="000000"/>
                </a:solidFill>
                <a:latin typeface="Arial" panose="020B0604020202020204" pitchFamily="34" charset="0"/>
              </a:rPr>
              <a:t>Hayvan sağlığında kullanım amacıyla bitkisel kökenli aktif maddelerin GLP (İyi Laboratuvar Uygulamaları) ve GCP (İyi Klinik Uygulamaları) şartlarında geliştirilerek veteriner tıbbi ürün olarak GMP (İyi Üretim Uygulamaları) şartlarında üretimi </a:t>
            </a:r>
          </a:p>
          <a:p>
            <a:pPr marL="342900" indent="-342900">
              <a:lnSpc>
                <a:spcPct val="150000"/>
              </a:lnSpc>
              <a:buFont typeface="+mj-lt"/>
              <a:buAutoNum type="arabicPeriod" startAt="14"/>
            </a:pPr>
            <a:r>
              <a:rPr lang="tr-TR" sz="1400" b="0" i="0" u="none" strike="noStrike" baseline="0" dirty="0">
                <a:solidFill>
                  <a:srgbClr val="000000"/>
                </a:solidFill>
                <a:latin typeface="Arial" panose="020B0604020202020204" pitchFamily="34" charset="0"/>
              </a:rPr>
              <a:t>Hayvan sağlığı ile ilgili alanlarda </a:t>
            </a:r>
            <a:r>
              <a:rPr lang="tr-TR" sz="1400" b="0" i="0" u="none" strike="noStrike" baseline="0" dirty="0" err="1">
                <a:solidFill>
                  <a:srgbClr val="000000"/>
                </a:solidFill>
                <a:latin typeface="Arial" panose="020B0604020202020204" pitchFamily="34" charset="0"/>
              </a:rPr>
              <a:t>fajların</a:t>
            </a:r>
            <a:r>
              <a:rPr lang="tr-TR" sz="1400" b="0" i="0" u="none" strike="noStrike" baseline="0" dirty="0">
                <a:solidFill>
                  <a:srgbClr val="000000"/>
                </a:solidFill>
                <a:latin typeface="Arial" panose="020B0604020202020204" pitchFamily="34" charset="0"/>
              </a:rPr>
              <a:t> kullanımı </a:t>
            </a:r>
          </a:p>
          <a:p>
            <a:pPr marL="342900" indent="-342900">
              <a:lnSpc>
                <a:spcPct val="150000"/>
              </a:lnSpc>
              <a:buFont typeface="+mj-lt"/>
              <a:buAutoNum type="arabicPeriod" startAt="14"/>
            </a:pPr>
            <a:r>
              <a:rPr lang="tr-TR" sz="1400" b="0" i="0" u="none" strike="noStrike" baseline="0" dirty="0">
                <a:solidFill>
                  <a:srgbClr val="000000"/>
                </a:solidFill>
                <a:latin typeface="Arial" panose="020B0604020202020204" pitchFamily="34" charset="0"/>
              </a:rPr>
              <a:t>Tıbbi ve aromatik bitkilerden yem katkı maddelerinin geliştirilmesi </a:t>
            </a:r>
          </a:p>
          <a:p>
            <a:pPr marL="342900" indent="-342900">
              <a:lnSpc>
                <a:spcPct val="150000"/>
              </a:lnSpc>
              <a:buFont typeface="+mj-lt"/>
              <a:buAutoNum type="arabicPeriod" startAt="14"/>
            </a:pPr>
            <a:r>
              <a:rPr lang="tr-TR" sz="1400" b="0" i="0" u="none" strike="noStrike" baseline="0" dirty="0">
                <a:solidFill>
                  <a:srgbClr val="000000"/>
                </a:solidFill>
                <a:latin typeface="Arial" panose="020B0604020202020204" pitchFamily="34" charset="0"/>
              </a:rPr>
              <a:t>Hayvan yemlerinde kullanılacak alternatif protein kaynaklarının (tek hücre proteinleri, böcekler vb.) üretimi </a:t>
            </a:r>
          </a:p>
          <a:p>
            <a:pPr marL="342900" indent="-342900">
              <a:lnSpc>
                <a:spcPct val="150000"/>
              </a:lnSpc>
              <a:buFont typeface="+mj-lt"/>
              <a:buAutoNum type="arabicPeriod" startAt="14"/>
            </a:pPr>
            <a:r>
              <a:rPr lang="tr-TR" sz="1400" b="0" i="0" u="none" strike="noStrike" baseline="0" dirty="0">
                <a:solidFill>
                  <a:srgbClr val="000000"/>
                </a:solidFill>
                <a:latin typeface="Arial" panose="020B0604020202020204" pitchFamily="34" charset="0"/>
              </a:rPr>
              <a:t>Perakende tüketim noktalarındaki (lokanta, otel vb.) atıklardan pet maması üretimi </a:t>
            </a:r>
          </a:p>
          <a:p>
            <a:pPr marL="342900" indent="-342900">
              <a:lnSpc>
                <a:spcPct val="150000"/>
              </a:lnSpc>
              <a:buFont typeface="+mj-lt"/>
              <a:buAutoNum type="arabicPeriod" startAt="14"/>
            </a:pPr>
            <a:r>
              <a:rPr lang="tr-TR" sz="1400" b="0" i="0" u="none" strike="noStrike" baseline="0" dirty="0">
                <a:solidFill>
                  <a:srgbClr val="000000"/>
                </a:solidFill>
                <a:latin typeface="Arial" panose="020B0604020202020204" pitchFamily="34" charset="0"/>
              </a:rPr>
              <a:t>Yerli imkânlarla hayvan beslemede kullanılmak üzere enzim, korunmuş aminoasit ve </a:t>
            </a:r>
            <a:r>
              <a:rPr lang="tr-TR" sz="1400" b="0" i="0" u="none" strike="noStrike" baseline="0" dirty="0" err="1">
                <a:solidFill>
                  <a:srgbClr val="000000"/>
                </a:solidFill>
                <a:latin typeface="Arial" panose="020B0604020202020204" pitchFamily="34" charset="0"/>
              </a:rPr>
              <a:t>antimikrobiyal</a:t>
            </a:r>
            <a:r>
              <a:rPr lang="tr-TR" sz="1400" b="0" i="0" u="none" strike="noStrike" baseline="0" dirty="0">
                <a:solidFill>
                  <a:srgbClr val="000000"/>
                </a:solidFill>
                <a:latin typeface="Arial" panose="020B0604020202020204" pitchFamily="34" charset="0"/>
              </a:rPr>
              <a:t> </a:t>
            </a:r>
            <a:r>
              <a:rPr lang="tr-TR" sz="1400" b="0" i="0" u="none" strike="noStrike" baseline="0" dirty="0" err="1">
                <a:solidFill>
                  <a:srgbClr val="000000"/>
                </a:solidFill>
                <a:latin typeface="Arial" panose="020B0604020202020204" pitchFamily="34" charset="0"/>
              </a:rPr>
              <a:t>peptit</a:t>
            </a:r>
            <a:r>
              <a:rPr lang="tr-TR" sz="1400" b="0" i="0" u="none" strike="noStrike" baseline="0" dirty="0">
                <a:solidFill>
                  <a:srgbClr val="000000"/>
                </a:solidFill>
                <a:latin typeface="Arial" panose="020B0604020202020204" pitchFamily="34" charset="0"/>
              </a:rPr>
              <a:t> içerikli katkı maddelerinin geliştirilmesi </a:t>
            </a:r>
          </a:p>
          <a:p>
            <a:pPr marL="342900" indent="-342900">
              <a:lnSpc>
                <a:spcPct val="150000"/>
              </a:lnSpc>
              <a:buFont typeface="+mj-lt"/>
              <a:buAutoNum type="arabicPeriod" startAt="14"/>
            </a:pPr>
            <a:r>
              <a:rPr lang="tr-TR" sz="1400" b="0" i="0" u="none" strike="noStrike" baseline="0" dirty="0" err="1">
                <a:solidFill>
                  <a:srgbClr val="000000"/>
                </a:solidFill>
                <a:latin typeface="Arial" panose="020B0604020202020204" pitchFamily="34" charset="0"/>
              </a:rPr>
              <a:t>Apiterapi</a:t>
            </a:r>
            <a:r>
              <a:rPr lang="tr-TR" sz="1400" b="0" i="0" u="none" strike="noStrike" baseline="0" dirty="0">
                <a:solidFill>
                  <a:srgbClr val="000000"/>
                </a:solidFill>
                <a:latin typeface="Arial" panose="020B0604020202020204" pitchFamily="34" charset="0"/>
              </a:rPr>
              <a:t> amacıyla arı ve arıcılık ürünlerinin çeşitlendirilmesi, içerik analizleri ve üretim şartlarının belirlenmesi </a:t>
            </a:r>
          </a:p>
          <a:p>
            <a:pPr marL="342900" indent="-342900">
              <a:lnSpc>
                <a:spcPct val="150000"/>
              </a:lnSpc>
              <a:buFont typeface="+mj-lt"/>
              <a:buAutoNum type="arabicPeriod" startAt="14"/>
            </a:pPr>
            <a:r>
              <a:rPr lang="tr-TR" sz="1400" b="0" i="0" u="none" strike="noStrike" baseline="0" dirty="0">
                <a:solidFill>
                  <a:srgbClr val="000000"/>
                </a:solidFill>
                <a:latin typeface="Arial" panose="020B0604020202020204" pitchFamily="34" charset="0"/>
              </a:rPr>
              <a:t>Ambalajlı gıdanın raf ömrü boyunca izlenmesini ve güvenilirliğini sağlayan, akıllı etiket/ambalaj geliştirilmesi </a:t>
            </a:r>
          </a:p>
          <a:p>
            <a:pPr marL="342900" indent="-342900">
              <a:lnSpc>
                <a:spcPct val="150000"/>
              </a:lnSpc>
              <a:buFont typeface="+mj-lt"/>
              <a:buAutoNum type="arabicPeriod" startAt="14"/>
            </a:pPr>
            <a:r>
              <a:rPr lang="tr-TR" sz="1400" b="0" i="0" u="none" strike="noStrike" baseline="0" dirty="0">
                <a:solidFill>
                  <a:srgbClr val="000000"/>
                </a:solidFill>
                <a:latin typeface="Arial" panose="020B0604020202020204" pitchFamily="34" charset="0"/>
              </a:rPr>
              <a:t>Kars gravyer peynirinin geleneksel üretim yönteminin endüstriyel üretime uygun olarak standardize edilmesi ve teknolojik özellikleri ile kalite parametrelerinin belirlenmesi </a:t>
            </a:r>
          </a:p>
          <a:p>
            <a:pPr marL="342900" indent="-342900">
              <a:lnSpc>
                <a:spcPct val="150000"/>
              </a:lnSpc>
              <a:buFont typeface="+mj-lt"/>
              <a:buAutoNum type="arabicPeriod" startAt="14"/>
            </a:pPr>
            <a:r>
              <a:rPr lang="tr-TR" sz="1400" b="0" i="0" u="none" strike="noStrike" baseline="0" dirty="0">
                <a:solidFill>
                  <a:srgbClr val="000000"/>
                </a:solidFill>
                <a:latin typeface="Arial" panose="020B0604020202020204" pitchFamily="34" charset="0"/>
              </a:rPr>
              <a:t>Gıdalarda </a:t>
            </a:r>
            <a:r>
              <a:rPr lang="tr-TR" sz="1400" b="0" i="1" u="none" strike="noStrike" baseline="0" dirty="0" err="1">
                <a:solidFill>
                  <a:srgbClr val="000000"/>
                </a:solidFill>
                <a:latin typeface="Arial" panose="020B0604020202020204" pitchFamily="34" charset="0"/>
              </a:rPr>
              <a:t>Salmonella</a:t>
            </a:r>
            <a:r>
              <a:rPr lang="tr-TR" sz="1400" b="0" i="1" u="none" strike="noStrike" baseline="0" dirty="0">
                <a:solidFill>
                  <a:srgbClr val="000000"/>
                </a:solidFill>
                <a:latin typeface="Arial" panose="020B0604020202020204" pitchFamily="34" charset="0"/>
              </a:rPr>
              <a:t> </a:t>
            </a:r>
            <a:r>
              <a:rPr lang="tr-TR" sz="1400" b="0" i="0" u="none" strike="noStrike" baseline="0" dirty="0" err="1">
                <a:solidFill>
                  <a:srgbClr val="000000"/>
                </a:solidFill>
                <a:latin typeface="Arial" panose="020B0604020202020204" pitchFamily="34" charset="0"/>
              </a:rPr>
              <a:t>spp</a:t>
            </a:r>
            <a:r>
              <a:rPr lang="tr-TR" sz="1400" b="0" i="0" u="none" strike="noStrike" baseline="0" dirty="0">
                <a:solidFill>
                  <a:srgbClr val="000000"/>
                </a:solidFill>
                <a:latin typeface="Arial" panose="020B0604020202020204" pitchFamily="34" charset="0"/>
              </a:rPr>
              <a:t>. ve </a:t>
            </a:r>
            <a:r>
              <a:rPr lang="tr-TR" sz="1400" b="0" i="1" u="none" strike="noStrike" baseline="0" dirty="0" err="1">
                <a:solidFill>
                  <a:srgbClr val="000000"/>
                </a:solidFill>
                <a:latin typeface="Arial" panose="020B0604020202020204" pitchFamily="34" charset="0"/>
              </a:rPr>
              <a:t>E.coli</a:t>
            </a:r>
            <a:r>
              <a:rPr lang="tr-TR" sz="1400" b="0" i="1" u="none" strike="noStrike" baseline="0" dirty="0">
                <a:solidFill>
                  <a:srgbClr val="000000"/>
                </a:solidFill>
                <a:latin typeface="Arial" panose="020B0604020202020204" pitchFamily="34" charset="0"/>
              </a:rPr>
              <a:t> </a:t>
            </a:r>
            <a:r>
              <a:rPr lang="tr-TR" sz="1400" b="0" i="0" u="none" strike="noStrike" baseline="0" dirty="0">
                <a:solidFill>
                  <a:srgbClr val="000000"/>
                </a:solidFill>
                <a:latin typeface="Arial" panose="020B0604020202020204" pitchFamily="34" charset="0"/>
              </a:rPr>
              <a:t>O157:H7’ye karşı </a:t>
            </a:r>
            <a:r>
              <a:rPr lang="tr-TR" sz="1400" b="0" i="0" u="none" strike="noStrike" baseline="0" dirty="0" err="1">
                <a:solidFill>
                  <a:srgbClr val="000000"/>
                </a:solidFill>
                <a:latin typeface="Arial" panose="020B0604020202020204" pitchFamily="34" charset="0"/>
              </a:rPr>
              <a:t>biyokontrol</a:t>
            </a:r>
            <a:r>
              <a:rPr lang="tr-TR" sz="1400" b="0" i="0" u="none" strike="noStrike" baseline="0" dirty="0">
                <a:solidFill>
                  <a:srgbClr val="000000"/>
                </a:solidFill>
                <a:latin typeface="Arial" panose="020B0604020202020204" pitchFamily="34" charset="0"/>
              </a:rPr>
              <a:t> amaçlı </a:t>
            </a:r>
            <a:r>
              <a:rPr lang="tr-TR" sz="1400" b="0" i="0" u="none" strike="noStrike" baseline="0" dirty="0" err="1">
                <a:solidFill>
                  <a:srgbClr val="000000"/>
                </a:solidFill>
                <a:latin typeface="Arial" panose="020B0604020202020204" pitchFamily="34" charset="0"/>
              </a:rPr>
              <a:t>faj</a:t>
            </a:r>
            <a:r>
              <a:rPr lang="tr-TR" sz="1400" b="0" i="0" u="none" strike="noStrike" baseline="0" dirty="0">
                <a:solidFill>
                  <a:srgbClr val="000000"/>
                </a:solidFill>
                <a:latin typeface="Arial" panose="020B0604020202020204" pitchFamily="34" charset="0"/>
              </a:rPr>
              <a:t> preparatlarının geliştirilmesi</a:t>
            </a:r>
            <a:endParaRPr lang="tr-TR" sz="1800" b="0" i="0" u="none" strike="noStrike" baseline="0" dirty="0">
              <a:solidFill>
                <a:srgbClr val="000000"/>
              </a:solidFill>
              <a:latin typeface="Arial" panose="020B0604020202020204" pitchFamily="34" charset="0"/>
            </a:endParaRPr>
          </a:p>
          <a:p>
            <a:pPr marL="342900" indent="-342900">
              <a:lnSpc>
                <a:spcPct val="150000"/>
              </a:lnSpc>
              <a:buFont typeface="+mj-lt"/>
              <a:buAutoNum type="arabicPeriod" startAt="14"/>
            </a:pPr>
            <a:r>
              <a:rPr lang="tr-TR" sz="1400" b="0" i="0" u="none" strike="noStrike" baseline="0" dirty="0">
                <a:solidFill>
                  <a:srgbClr val="000000"/>
                </a:solidFill>
                <a:latin typeface="Arial" panose="020B0604020202020204" pitchFamily="34" charset="0"/>
              </a:rPr>
              <a:t>Geleneksel et ürünlerimizden </a:t>
            </a:r>
            <a:r>
              <a:rPr lang="tr-TR" sz="1400" b="0" i="0" u="none" strike="noStrike" baseline="0" dirty="0" err="1">
                <a:solidFill>
                  <a:srgbClr val="000000"/>
                </a:solidFill>
                <a:latin typeface="Arial" panose="020B0604020202020204" pitchFamily="34" charset="0"/>
              </a:rPr>
              <a:t>starter</a:t>
            </a:r>
            <a:r>
              <a:rPr lang="tr-TR" sz="1400" b="0" i="0" u="none" strike="noStrike" baseline="0" dirty="0">
                <a:solidFill>
                  <a:srgbClr val="000000"/>
                </a:solidFill>
                <a:latin typeface="Arial" panose="020B0604020202020204" pitchFamily="34" charset="0"/>
              </a:rPr>
              <a:t>/</a:t>
            </a:r>
            <a:r>
              <a:rPr lang="tr-TR" sz="1400" b="0" i="0" u="none" strike="noStrike" baseline="0" dirty="0" err="1">
                <a:solidFill>
                  <a:srgbClr val="000000"/>
                </a:solidFill>
                <a:latin typeface="Arial" panose="020B0604020202020204" pitchFamily="34" charset="0"/>
              </a:rPr>
              <a:t>probiyotik</a:t>
            </a:r>
            <a:r>
              <a:rPr lang="tr-TR" sz="1400" b="0" i="0" u="none" strike="noStrike" baseline="0" dirty="0">
                <a:solidFill>
                  <a:srgbClr val="000000"/>
                </a:solidFill>
                <a:latin typeface="Arial" panose="020B0604020202020204" pitchFamily="34" charset="0"/>
              </a:rPr>
              <a:t> kültür olarak kullanılabilecek mikroorganizmaların izolasyonu, </a:t>
            </a:r>
            <a:r>
              <a:rPr lang="tr-TR" sz="1400" b="0" i="0" u="none" strike="noStrike" baseline="0" dirty="0" err="1">
                <a:solidFill>
                  <a:srgbClr val="000000"/>
                </a:solidFill>
                <a:latin typeface="Arial" panose="020B0604020202020204" pitchFamily="34" charset="0"/>
              </a:rPr>
              <a:t>identifikasyonu</a:t>
            </a:r>
            <a:r>
              <a:rPr lang="tr-TR" sz="1400" b="0" i="0" u="none" strike="noStrike" baseline="0" dirty="0">
                <a:solidFill>
                  <a:srgbClr val="000000"/>
                </a:solidFill>
                <a:latin typeface="Arial" panose="020B0604020202020204" pitchFamily="34" charset="0"/>
              </a:rPr>
              <a:t> ve pilot üretimi </a:t>
            </a:r>
          </a:p>
          <a:p>
            <a:pPr marL="342900" indent="-342900">
              <a:lnSpc>
                <a:spcPct val="150000"/>
              </a:lnSpc>
              <a:buFont typeface="+mj-lt"/>
              <a:buAutoNum type="arabicPeriod" startAt="14"/>
            </a:pPr>
            <a:r>
              <a:rPr lang="tr-TR" sz="1400" b="0" i="0" u="none" strike="noStrike" baseline="0" dirty="0">
                <a:solidFill>
                  <a:srgbClr val="000000"/>
                </a:solidFill>
                <a:latin typeface="Arial" panose="020B0604020202020204" pitchFamily="34" charset="0"/>
              </a:rPr>
              <a:t>Yerli kaynaklardan ticari bitkisel protein </a:t>
            </a:r>
            <a:r>
              <a:rPr lang="tr-TR" sz="1400" b="0" i="0" u="none" strike="noStrike" baseline="0" dirty="0" err="1">
                <a:solidFill>
                  <a:srgbClr val="000000"/>
                </a:solidFill>
                <a:latin typeface="Arial" panose="020B0604020202020204" pitchFamily="34" charset="0"/>
              </a:rPr>
              <a:t>izolatı</a:t>
            </a:r>
            <a:r>
              <a:rPr lang="tr-TR" sz="1400" b="0" i="0" u="none" strike="noStrike" baseline="0" dirty="0">
                <a:solidFill>
                  <a:srgbClr val="000000"/>
                </a:solidFill>
                <a:latin typeface="Arial" panose="020B0604020202020204" pitchFamily="34" charset="0"/>
              </a:rPr>
              <a:t> (protein içeriği &gt; %90 olan) üretilmesi, model gıdalarda kullanımı ve endüstriye kazandırılması </a:t>
            </a:r>
          </a:p>
          <a:p>
            <a:pPr marL="342900" indent="-342900">
              <a:lnSpc>
                <a:spcPct val="150000"/>
              </a:lnSpc>
              <a:buFont typeface="+mj-lt"/>
              <a:buAutoNum type="arabicPeriod" startAt="14"/>
            </a:pPr>
            <a:r>
              <a:rPr lang="tr-TR" sz="1400" b="0" i="0" u="none" strike="noStrike" baseline="0" dirty="0">
                <a:solidFill>
                  <a:srgbClr val="000000"/>
                </a:solidFill>
                <a:latin typeface="Arial" panose="020B0604020202020204" pitchFamily="34" charset="0"/>
              </a:rPr>
              <a:t>Yerli imkânlarla ticari boyutta fonksiyonel </a:t>
            </a:r>
            <a:r>
              <a:rPr lang="tr-TR" sz="1400" b="0" i="0" u="none" strike="noStrike" baseline="0" dirty="0" err="1">
                <a:solidFill>
                  <a:srgbClr val="000000"/>
                </a:solidFill>
                <a:latin typeface="Arial" panose="020B0604020202020204" pitchFamily="34" charset="0"/>
              </a:rPr>
              <a:t>oligosakkarit</a:t>
            </a:r>
            <a:r>
              <a:rPr lang="tr-TR" sz="1400" b="0" i="0" u="none" strike="noStrike" baseline="0" dirty="0">
                <a:solidFill>
                  <a:srgbClr val="000000"/>
                </a:solidFill>
                <a:latin typeface="Arial" panose="020B0604020202020204" pitchFamily="34" charset="0"/>
              </a:rPr>
              <a:t> üretimi, model gıdalarda kullanımı ve endüstriye kazandırılması </a:t>
            </a:r>
          </a:p>
        </p:txBody>
      </p:sp>
    </p:spTree>
    <p:extLst>
      <p:ext uri="{BB962C8B-B14F-4D97-AF65-F5344CB8AC3E}">
        <p14:creationId xmlns:p14="http://schemas.microsoft.com/office/powerpoint/2010/main" val="362429904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Numarası Yer Tutucusu 1">
            <a:extLst>
              <a:ext uri="{FF2B5EF4-FFF2-40B4-BE49-F238E27FC236}">
                <a16:creationId xmlns:a16="http://schemas.microsoft.com/office/drawing/2014/main" id="{17C2D716-50B7-4331-95A1-CAE3E8AFFA1E}"/>
              </a:ext>
            </a:extLst>
          </p:cNvPr>
          <p:cNvSpPr>
            <a:spLocks noGrp="1"/>
          </p:cNvSpPr>
          <p:nvPr>
            <p:ph type="sldNum" sz="quarter" idx="4"/>
          </p:nvPr>
        </p:nvSpPr>
        <p:spPr/>
        <p:txBody>
          <a:bodyPr/>
          <a:lstStyle/>
          <a:p>
            <a:fld id="{860A2120-F4D3-485F-A5B8-C44F1997944B}" type="slidenum">
              <a:rPr lang="tr-TR" smtClean="0"/>
              <a:pPr/>
              <a:t>9</a:t>
            </a:fld>
            <a:endParaRPr lang="tr-TR" dirty="0"/>
          </a:p>
        </p:txBody>
      </p:sp>
      <p:sp>
        <p:nvSpPr>
          <p:cNvPr id="3" name="Metin kutusu 2">
            <a:extLst>
              <a:ext uri="{FF2B5EF4-FFF2-40B4-BE49-F238E27FC236}">
                <a16:creationId xmlns:a16="http://schemas.microsoft.com/office/drawing/2014/main" id="{48282A64-E64C-40A9-A65C-E947CAEE4140}"/>
              </a:ext>
            </a:extLst>
          </p:cNvPr>
          <p:cNvSpPr txBox="1"/>
          <p:nvPr/>
        </p:nvSpPr>
        <p:spPr>
          <a:xfrm>
            <a:off x="161926" y="1440000"/>
            <a:ext cx="1866900" cy="1015663"/>
          </a:xfrm>
          <a:prstGeom prst="rect">
            <a:avLst/>
          </a:prstGeom>
          <a:noFill/>
        </p:spPr>
        <p:txBody>
          <a:bodyPr wrap="square" rtlCol="0">
            <a:spAutoFit/>
          </a:bodyPr>
          <a:lstStyle/>
          <a:p>
            <a:r>
              <a:rPr lang="tr-TR" sz="2300" b="1" dirty="0">
                <a:solidFill>
                  <a:schemeClr val="bg1"/>
                </a:solidFill>
                <a:latin typeface="Hurme Geometric Sans 1" panose="020B0200020000000000" pitchFamily="34" charset="-94"/>
              </a:rPr>
              <a:t>Öncelikli Alanlar</a:t>
            </a:r>
          </a:p>
          <a:p>
            <a:endParaRPr lang="tr-TR" sz="1400" b="1" dirty="0">
              <a:solidFill>
                <a:schemeClr val="bg1">
                  <a:lumMod val="75000"/>
                </a:schemeClr>
              </a:solidFill>
              <a:latin typeface="Hurme Geometric Sans 1" panose="020B0200020000000000" pitchFamily="34" charset="-94"/>
            </a:endParaRPr>
          </a:p>
        </p:txBody>
      </p:sp>
      <p:sp>
        <p:nvSpPr>
          <p:cNvPr id="7" name="Metin kutusu 6">
            <a:extLst>
              <a:ext uri="{FF2B5EF4-FFF2-40B4-BE49-F238E27FC236}">
                <a16:creationId xmlns:a16="http://schemas.microsoft.com/office/drawing/2014/main" id="{E038EF51-6307-4F48-932F-B3722DE37376}"/>
              </a:ext>
            </a:extLst>
          </p:cNvPr>
          <p:cNvSpPr txBox="1"/>
          <p:nvPr/>
        </p:nvSpPr>
        <p:spPr>
          <a:xfrm>
            <a:off x="2360023" y="0"/>
            <a:ext cx="9831977" cy="6746527"/>
          </a:xfrm>
          <a:prstGeom prst="rect">
            <a:avLst/>
          </a:prstGeom>
          <a:noFill/>
        </p:spPr>
        <p:txBody>
          <a:bodyPr wrap="square">
            <a:spAutoFit/>
          </a:bodyPr>
          <a:lstStyle/>
          <a:p>
            <a:pPr algn="ctr">
              <a:lnSpc>
                <a:spcPct val="150000"/>
              </a:lnSpc>
            </a:pPr>
            <a:r>
              <a:rPr lang="tr-TR" sz="1200" b="0" i="0" u="none" strike="noStrike" baseline="0" dirty="0">
                <a:solidFill>
                  <a:srgbClr val="000000"/>
                </a:solidFill>
                <a:latin typeface="Arial" panose="020B0604020202020204" pitchFamily="34" charset="0"/>
              </a:rPr>
              <a:t> </a:t>
            </a:r>
            <a:r>
              <a:rPr lang="tr-TR" sz="1200" b="1" i="0" u="none" strike="noStrike" baseline="0" dirty="0">
                <a:solidFill>
                  <a:srgbClr val="000000"/>
                </a:solidFill>
                <a:latin typeface="Arial" panose="020B0604020202020204" pitchFamily="34" charset="0"/>
              </a:rPr>
              <a:t>2021 YILI ÖNCELİKLİ AR-GE KONULARI </a:t>
            </a:r>
          </a:p>
          <a:p>
            <a:pPr algn="l"/>
            <a:endParaRPr lang="tr-TR" sz="1800" b="0" i="0" u="none" strike="noStrike" baseline="0" dirty="0">
              <a:solidFill>
                <a:srgbClr val="000000"/>
              </a:solidFill>
              <a:latin typeface="Arial" panose="020B0604020202020204" pitchFamily="34" charset="0"/>
            </a:endParaRPr>
          </a:p>
          <a:p>
            <a:pPr marL="342900" indent="-342900">
              <a:lnSpc>
                <a:spcPct val="150000"/>
              </a:lnSpc>
              <a:buFont typeface="+mj-lt"/>
              <a:buAutoNum type="arabicPeriod" startAt="27"/>
            </a:pPr>
            <a:r>
              <a:rPr lang="tr-TR" sz="1400" dirty="0">
                <a:solidFill>
                  <a:srgbClr val="000000"/>
                </a:solidFill>
                <a:latin typeface="Arial" panose="020B0604020202020204" pitchFamily="34" charset="0"/>
              </a:rPr>
              <a:t>Ayçiçeği, pamuk, mısır, yeşil mercimek ve kuru fasulye bitkilerinde ileri teknolojiler kullanılarak </a:t>
            </a:r>
            <a:r>
              <a:rPr lang="tr-TR" sz="1400" dirty="0" err="1">
                <a:solidFill>
                  <a:srgbClr val="000000"/>
                </a:solidFill>
                <a:latin typeface="Arial" panose="020B0604020202020204" pitchFamily="34" charset="0"/>
              </a:rPr>
              <a:t>abiyotik</a:t>
            </a:r>
            <a:r>
              <a:rPr lang="tr-TR" sz="1400" dirty="0">
                <a:solidFill>
                  <a:srgbClr val="000000"/>
                </a:solidFill>
                <a:latin typeface="Arial" panose="020B0604020202020204" pitchFamily="34" charset="0"/>
              </a:rPr>
              <a:t> ve </a:t>
            </a:r>
            <a:r>
              <a:rPr lang="tr-TR" sz="1400" dirty="0" err="1">
                <a:solidFill>
                  <a:srgbClr val="000000"/>
                </a:solidFill>
                <a:latin typeface="Arial" panose="020B0604020202020204" pitchFamily="34" charset="0"/>
              </a:rPr>
              <a:t>biyotik</a:t>
            </a:r>
            <a:r>
              <a:rPr lang="tr-TR" sz="1400" dirty="0">
                <a:solidFill>
                  <a:srgbClr val="000000"/>
                </a:solidFill>
                <a:latin typeface="Arial" panose="020B0604020202020204" pitchFamily="34" charset="0"/>
              </a:rPr>
              <a:t> stres faktörlerine dayanıklı/toleranslı, pazar taleplerine uygun çeşit geliştirilmesi ve yaygınlaştırılması </a:t>
            </a:r>
          </a:p>
          <a:p>
            <a:pPr marL="342900" indent="-342900">
              <a:lnSpc>
                <a:spcPct val="150000"/>
              </a:lnSpc>
              <a:buFont typeface="+mj-lt"/>
              <a:buAutoNum type="arabicPeriod" startAt="27"/>
            </a:pPr>
            <a:r>
              <a:rPr lang="tr-TR" sz="1400" dirty="0">
                <a:solidFill>
                  <a:srgbClr val="000000"/>
                </a:solidFill>
                <a:latin typeface="Arial" panose="020B0604020202020204" pitchFamily="34" charset="0"/>
              </a:rPr>
              <a:t>Boyar bitkilerden doğal lif, doğal boya ve doğal tekstil hammaddesi üretim imkanlarının araştırılması </a:t>
            </a:r>
          </a:p>
          <a:p>
            <a:pPr marL="342900" indent="-342900">
              <a:lnSpc>
                <a:spcPct val="150000"/>
              </a:lnSpc>
              <a:buFont typeface="+mj-lt"/>
              <a:buAutoNum type="arabicPeriod" startAt="27"/>
            </a:pPr>
            <a:r>
              <a:rPr lang="tr-TR" sz="1400" dirty="0">
                <a:solidFill>
                  <a:srgbClr val="000000"/>
                </a:solidFill>
                <a:latin typeface="Arial" panose="020B0604020202020204" pitchFamily="34" charset="0"/>
              </a:rPr>
              <a:t>Hayvancılıkta ahır içi mekanizasyon ürünlerinin ve teknolojilerin geliştirilmesi </a:t>
            </a:r>
          </a:p>
          <a:p>
            <a:pPr marL="342900" indent="-342900">
              <a:lnSpc>
                <a:spcPct val="150000"/>
              </a:lnSpc>
              <a:buFont typeface="+mj-lt"/>
              <a:buAutoNum type="arabicPeriod" startAt="27"/>
            </a:pPr>
            <a:r>
              <a:rPr lang="tr-TR" sz="1400" dirty="0">
                <a:solidFill>
                  <a:srgbClr val="000000"/>
                </a:solidFill>
                <a:latin typeface="Arial" panose="020B0604020202020204" pitchFamily="34" charset="0"/>
              </a:rPr>
              <a:t>İnsansız hava araçlarının tarım ve ormancılıkta kullanımına yönelik yeni ürün ve teknolojilerin geliştirilmesi </a:t>
            </a:r>
          </a:p>
          <a:p>
            <a:pPr marL="342900" indent="-342900">
              <a:lnSpc>
                <a:spcPct val="150000"/>
              </a:lnSpc>
              <a:buFont typeface="+mj-lt"/>
              <a:buAutoNum type="arabicPeriod" startAt="27"/>
            </a:pPr>
            <a:r>
              <a:rPr lang="tr-TR" sz="1400" dirty="0">
                <a:solidFill>
                  <a:srgbClr val="000000"/>
                </a:solidFill>
                <a:latin typeface="Arial" panose="020B0604020202020204" pitchFamily="34" charset="0"/>
              </a:rPr>
              <a:t>Değişken oranlı ilaçlama, gübreleme ve sulama sistemlerinin geliştirilmesi </a:t>
            </a:r>
          </a:p>
          <a:p>
            <a:pPr marL="342900" indent="-342900">
              <a:lnSpc>
                <a:spcPct val="150000"/>
              </a:lnSpc>
              <a:buFont typeface="+mj-lt"/>
              <a:buAutoNum type="arabicPeriod" startAt="27"/>
            </a:pPr>
            <a:r>
              <a:rPr lang="tr-TR" sz="1400" dirty="0">
                <a:solidFill>
                  <a:srgbClr val="000000"/>
                </a:solidFill>
                <a:latin typeface="Arial" panose="020B0604020202020204" pitchFamily="34" charset="0"/>
              </a:rPr>
              <a:t>Zeytin karasuyu ve pirinasının tarımda kullanımı için uygun </a:t>
            </a:r>
            <a:r>
              <a:rPr lang="tr-TR" sz="1400" dirty="0" err="1">
                <a:solidFill>
                  <a:srgbClr val="000000"/>
                </a:solidFill>
                <a:latin typeface="Arial" panose="020B0604020202020204" pitchFamily="34" charset="0"/>
              </a:rPr>
              <a:t>metodların</a:t>
            </a:r>
            <a:r>
              <a:rPr lang="tr-TR" sz="1400" dirty="0">
                <a:solidFill>
                  <a:srgbClr val="000000"/>
                </a:solidFill>
                <a:latin typeface="Arial" panose="020B0604020202020204" pitchFamily="34" charset="0"/>
              </a:rPr>
              <a:t> geliştirilmesi </a:t>
            </a:r>
          </a:p>
          <a:p>
            <a:pPr marL="342900" indent="-342900">
              <a:lnSpc>
                <a:spcPct val="150000"/>
              </a:lnSpc>
              <a:buFont typeface="+mj-lt"/>
              <a:buAutoNum type="arabicPeriod" startAt="27"/>
            </a:pPr>
            <a:r>
              <a:rPr lang="tr-TR" sz="1400" dirty="0">
                <a:solidFill>
                  <a:srgbClr val="000000"/>
                </a:solidFill>
                <a:latin typeface="Arial" panose="020B0604020202020204" pitchFamily="34" charset="0"/>
              </a:rPr>
              <a:t>Otomatik toprak örneği alma makinası geliştirilmesi </a:t>
            </a:r>
          </a:p>
          <a:p>
            <a:pPr marL="342900" indent="-342900">
              <a:lnSpc>
                <a:spcPct val="150000"/>
              </a:lnSpc>
              <a:buFont typeface="+mj-lt"/>
              <a:buAutoNum type="arabicPeriod" startAt="27"/>
            </a:pPr>
            <a:r>
              <a:rPr lang="tr-TR" sz="1400" dirty="0">
                <a:solidFill>
                  <a:srgbClr val="000000"/>
                </a:solidFill>
                <a:latin typeface="Arial" panose="020B0604020202020204" pitchFamily="34" charset="0"/>
              </a:rPr>
              <a:t>Yerli kendi yürür ilaçlama makinası prototipi geliştirilmesi (24 – 36 m) </a:t>
            </a:r>
          </a:p>
          <a:p>
            <a:pPr marL="342900" indent="-342900">
              <a:lnSpc>
                <a:spcPct val="150000"/>
              </a:lnSpc>
              <a:buFont typeface="+mj-lt"/>
              <a:buAutoNum type="arabicPeriod" startAt="27"/>
            </a:pPr>
            <a:r>
              <a:rPr lang="tr-TR" sz="1400" dirty="0">
                <a:solidFill>
                  <a:srgbClr val="000000"/>
                </a:solidFill>
                <a:latin typeface="Arial" panose="020B0604020202020204" pitchFamily="34" charset="0"/>
              </a:rPr>
              <a:t>Yerfıstığı, susam, kenevir, kuru fasulye, mercimek, soğan vb. hasat-harman makinalarının geliştirilmesi </a:t>
            </a:r>
          </a:p>
          <a:p>
            <a:pPr marL="342900" indent="-342900">
              <a:lnSpc>
                <a:spcPct val="150000"/>
              </a:lnSpc>
              <a:buFont typeface="+mj-lt"/>
              <a:buAutoNum type="arabicPeriod" startAt="27"/>
            </a:pPr>
            <a:r>
              <a:rPr lang="tr-TR" sz="1400" dirty="0">
                <a:solidFill>
                  <a:srgbClr val="000000"/>
                </a:solidFill>
                <a:latin typeface="Arial" panose="020B0604020202020204" pitchFamily="34" charset="0"/>
              </a:rPr>
              <a:t>Tarımsal sistemlerde ilaçlama, sulama, hasat, çapalama, ayıklama, ekim ve benzeri süreçlerde kullanılmak üzere yarı otonom veya otonom robotların/robotik sistemlerin geliştirilmesi </a:t>
            </a:r>
          </a:p>
          <a:p>
            <a:pPr marL="342900" indent="-342900">
              <a:lnSpc>
                <a:spcPct val="150000"/>
              </a:lnSpc>
              <a:buFont typeface="+mj-lt"/>
              <a:buAutoNum type="arabicPeriod" startAt="27"/>
            </a:pPr>
            <a:r>
              <a:rPr lang="tr-TR" sz="1400" dirty="0">
                <a:solidFill>
                  <a:srgbClr val="000000"/>
                </a:solidFill>
                <a:latin typeface="Arial" panose="020B0604020202020204" pitchFamily="34" charset="0"/>
              </a:rPr>
              <a:t>Tarım işletmelerinde alternatif kaynaklardan elektrik enerjisi üretimi için tekli ve </a:t>
            </a:r>
            <a:r>
              <a:rPr lang="tr-TR" sz="1400" dirty="0" err="1">
                <a:solidFill>
                  <a:srgbClr val="000000"/>
                </a:solidFill>
                <a:latin typeface="Arial" panose="020B0604020202020204" pitchFamily="34" charset="0"/>
              </a:rPr>
              <a:t>hibrit</a:t>
            </a:r>
            <a:r>
              <a:rPr lang="tr-TR" sz="1400" dirty="0">
                <a:solidFill>
                  <a:srgbClr val="000000"/>
                </a:solidFill>
                <a:latin typeface="Arial" panose="020B0604020202020204" pitchFamily="34" charset="0"/>
              </a:rPr>
              <a:t> sistemlerin geliştirilmesi </a:t>
            </a:r>
          </a:p>
          <a:p>
            <a:pPr marL="342900" indent="-342900">
              <a:lnSpc>
                <a:spcPct val="150000"/>
              </a:lnSpc>
              <a:buFont typeface="+mj-lt"/>
              <a:buAutoNum type="arabicPeriod" startAt="27"/>
            </a:pPr>
            <a:r>
              <a:rPr lang="tr-TR" sz="1400" dirty="0">
                <a:solidFill>
                  <a:srgbClr val="000000"/>
                </a:solidFill>
                <a:latin typeface="Arial" panose="020B0604020202020204" pitchFamily="34" charset="0"/>
              </a:rPr>
              <a:t>Sulama suyu kullanım etkinliğini arttırmaya yönelik sistemlerin (sulama sistemleri bileşenleri, sulama programlama </a:t>
            </a:r>
            <a:r>
              <a:rPr lang="tr-TR" sz="1400" dirty="0" err="1">
                <a:solidFill>
                  <a:srgbClr val="000000"/>
                </a:solidFill>
                <a:latin typeface="Arial" panose="020B0604020202020204" pitchFamily="34" charset="0"/>
              </a:rPr>
              <a:t>sensör</a:t>
            </a:r>
            <a:r>
              <a:rPr lang="tr-TR" sz="1400" dirty="0">
                <a:solidFill>
                  <a:srgbClr val="000000"/>
                </a:solidFill>
                <a:latin typeface="Arial" panose="020B0604020202020204" pitchFamily="34" charset="0"/>
              </a:rPr>
              <a:t> ve yazılımları, dijital sistemler vb.) geliştirilmesi </a:t>
            </a:r>
          </a:p>
          <a:p>
            <a:pPr>
              <a:lnSpc>
                <a:spcPct val="150000"/>
              </a:lnSpc>
            </a:pPr>
            <a:r>
              <a:rPr lang="tr-TR" sz="1400" b="1" dirty="0">
                <a:solidFill>
                  <a:srgbClr val="000000"/>
                </a:solidFill>
                <a:latin typeface="Arial" panose="020B0604020202020204" pitchFamily="34" charset="0"/>
              </a:rPr>
              <a:t>Tarım Ekonomisi Alanındaki Konular </a:t>
            </a:r>
          </a:p>
          <a:p>
            <a:pPr marL="342900" indent="-342900">
              <a:lnSpc>
                <a:spcPct val="150000"/>
              </a:lnSpc>
              <a:buFont typeface="+mj-lt"/>
              <a:buAutoNum type="arabicPeriod" startAt="39"/>
            </a:pPr>
            <a:r>
              <a:rPr lang="tr-TR" sz="1400" dirty="0">
                <a:solidFill>
                  <a:srgbClr val="000000"/>
                </a:solidFill>
                <a:latin typeface="Arial" panose="020B0604020202020204" pitchFamily="34" charset="0"/>
              </a:rPr>
              <a:t>Akıllı tarım teknolojilerinin üretim ve pazarlanmasında farkındalık ve rekabetçi ortamlar oluşturulmasına yönelik sistemlerin geliştirilmesi </a:t>
            </a:r>
          </a:p>
          <a:p>
            <a:pPr marL="342900" indent="-342900">
              <a:lnSpc>
                <a:spcPct val="150000"/>
              </a:lnSpc>
              <a:buFont typeface="+mj-lt"/>
              <a:buAutoNum type="arabicPeriod" startAt="39"/>
            </a:pPr>
            <a:r>
              <a:rPr lang="tr-TR" sz="1400" dirty="0">
                <a:solidFill>
                  <a:srgbClr val="000000"/>
                </a:solidFill>
                <a:latin typeface="Arial" panose="020B0604020202020204" pitchFamily="34" charset="0"/>
              </a:rPr>
              <a:t>Ar-Ge Destek Programının etki analizi</a:t>
            </a:r>
            <a:endParaRPr lang="tr-TR" sz="1200" dirty="0">
              <a:solidFill>
                <a:srgbClr val="000000"/>
              </a:solidFill>
              <a:latin typeface="Arial" panose="020B0604020202020204" pitchFamily="34" charset="0"/>
            </a:endParaRPr>
          </a:p>
        </p:txBody>
      </p:sp>
    </p:spTree>
    <p:extLst>
      <p:ext uri="{BB962C8B-B14F-4D97-AF65-F5344CB8AC3E}">
        <p14:creationId xmlns:p14="http://schemas.microsoft.com/office/powerpoint/2010/main" val="773189728"/>
      </p:ext>
    </p:extLst>
  </p:cSld>
  <p:clrMapOvr>
    <a:masterClrMapping/>
  </p:clrMapOvr>
</p:sld>
</file>

<file path=ppt/theme/theme1.xml><?xml version="1.0" encoding="utf-8"?>
<a:theme xmlns:a="http://schemas.openxmlformats.org/drawingml/2006/main" name="Office Teması">
  <a:themeElements>
    <a:clrScheme name="Office Teması">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eması">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eması">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5001</TotalTime>
  <Words>1247</Words>
  <Application>Microsoft Office PowerPoint</Application>
  <PresentationFormat>Geniş ekran</PresentationFormat>
  <Paragraphs>117</Paragraphs>
  <Slides>12</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12</vt:i4>
      </vt:variant>
    </vt:vector>
  </HeadingPairs>
  <TitlesOfParts>
    <vt:vector size="17" baseType="lpstr">
      <vt:lpstr>Arial</vt:lpstr>
      <vt:lpstr>Calibri</vt:lpstr>
      <vt:lpstr>Calibri Light</vt:lpstr>
      <vt:lpstr>Hurme Geometric Sans 1</vt:lpstr>
      <vt:lpstr>Office Teması</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Barış ÇAĞLAR</dc:creator>
  <cp:lastModifiedBy>İslam YILDIZ</cp:lastModifiedBy>
  <cp:revision>124</cp:revision>
  <dcterms:created xsi:type="dcterms:W3CDTF">2020-04-28T11:34:39Z</dcterms:created>
  <dcterms:modified xsi:type="dcterms:W3CDTF">2021-09-27T07:35:05Z</dcterms:modified>
</cp:coreProperties>
</file>